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86" r:id="rId3"/>
    <p:sldId id="269" r:id="rId4"/>
    <p:sldId id="277" r:id="rId5"/>
    <p:sldId id="285" r:id="rId6"/>
    <p:sldId id="281" r:id="rId7"/>
    <p:sldId id="278" r:id="rId8"/>
    <p:sldId id="279" r:id="rId9"/>
    <p:sldId id="284" r:id="rId10"/>
    <p:sldId id="283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0" userDrawn="1">
          <p15:clr>
            <a:srgbClr val="A4A3A4"/>
          </p15:clr>
        </p15:guide>
        <p15:guide id="4" pos="5110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420"/>
      </p:cViewPr>
      <p:guideLst>
        <p:guide orient="horz" pos="2160"/>
        <p:guide pos="3840"/>
        <p:guide pos="2570"/>
        <p:guide pos="5110"/>
        <p:guide orient="horz" pos="1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C93B-ADE1-4B4C-A1C9-682A3CFA32AE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86BD-D4BD-4A72-AD87-9B57B0E5F9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66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1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48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17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  <p:pic>
        <p:nvPicPr>
          <p:cNvPr id="1026" name="Picture 2" descr="Resultado de imagen para young lion log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2532"/>
            <a:ext cx="1399795" cy="3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erveza aguila origin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982" y="5864082"/>
            <a:ext cx="715986" cy="10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96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43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24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44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0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462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6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2310-7E15-4668-ACD6-8A146319E379}" type="datetimeFigureOut">
              <a:rPr lang="es-CO" smtClean="0"/>
              <a:t>02/04/2017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34C1-49AE-43F2-811C-02EC78AD7D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78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702948" y="138195"/>
            <a:ext cx="10167662" cy="707886"/>
            <a:chOff x="249407" y="112531"/>
            <a:chExt cx="10167662" cy="707886"/>
          </a:xfrm>
        </p:grpSpPr>
        <p:sp>
          <p:nvSpPr>
            <p:cNvPr id="4" name="CuadroTexto 3"/>
            <p:cNvSpPr txBox="1"/>
            <p:nvPr/>
          </p:nvSpPr>
          <p:spPr>
            <a:xfrm>
              <a:off x="249407" y="235642"/>
              <a:ext cx="3254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/>
                <a:t>EL FÚTBOL despierta emociones,</a:t>
              </a:r>
              <a:endParaRPr lang="es-CO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680819" y="253241"/>
              <a:ext cx="573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/>
                <a:t>nada despierta más emoción que un MUNDIAL DE FÚTBOL.</a:t>
              </a:r>
              <a:endParaRPr lang="es-CO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441259" y="112531"/>
              <a:ext cx="13370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ES" sz="4000" b="1" dirty="0" smtClean="0">
                  <a:ln/>
                  <a:solidFill>
                    <a:schemeClr val="accent4"/>
                  </a:solidFill>
                </a:rPr>
                <a:t>PERO</a:t>
              </a:r>
              <a:endParaRPr lang="es-ES" sz="40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050174" y="1107500"/>
            <a:ext cx="10091651" cy="2335744"/>
            <a:chOff x="0" y="1097493"/>
            <a:chExt cx="10091651" cy="2335744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1364724"/>
              <a:ext cx="10091651" cy="15974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050" name="Picture 2" descr="Resultado de imagen para logo mundial chile 1962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32" y="1627112"/>
              <a:ext cx="1181376" cy="117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esultado de imagen para mundial italia 1990 logo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712" y="1460249"/>
              <a:ext cx="972386" cy="150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sultado de imagen para usa 1994 logo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02" y="1617762"/>
              <a:ext cx="1279197" cy="119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Resultado de imagen para francia 1998 logo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503" y="1584238"/>
              <a:ext cx="1064967" cy="1259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n relacionad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573" y="1525830"/>
              <a:ext cx="1376414" cy="1376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/>
            <p:cNvSpPr txBox="1"/>
            <p:nvPr/>
          </p:nvSpPr>
          <p:spPr>
            <a:xfrm>
              <a:off x="713080" y="1097493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CHILE</a:t>
              </a:r>
              <a:endParaRPr lang="es-CO" sz="11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612432" y="1097493"/>
              <a:ext cx="54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ITALIA</a:t>
              </a:r>
              <a:endParaRPr lang="es-CO" sz="11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641646" y="1097493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USA</a:t>
              </a:r>
              <a:endParaRPr lang="es-CO" sz="110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518379" y="1097493"/>
              <a:ext cx="6912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FRANCIA</a:t>
              </a:r>
              <a:endParaRPr lang="es-CO" sz="11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8635278" y="1097493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BRASIL</a:t>
              </a:r>
              <a:endParaRPr lang="es-CO" sz="1100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13080" y="2949329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1962</a:t>
              </a:r>
              <a:endParaRPr lang="es-CO" sz="1100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612432" y="2949329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1990</a:t>
              </a:r>
              <a:endParaRPr lang="es-CO" sz="11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641646" y="2949329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1994</a:t>
              </a:r>
              <a:endParaRPr lang="es-CO" sz="11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627383" y="2949329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1998</a:t>
              </a:r>
              <a:endParaRPr lang="es-CO" sz="1100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8688177" y="2949329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2014</a:t>
              </a:r>
              <a:endParaRPr lang="es-CO" sz="1100" dirty="0"/>
            </a:p>
          </p:txBody>
        </p:sp>
        <p:sp>
          <p:nvSpPr>
            <p:cNvPr id="8" name="Flecha curvada hacia arriba 7"/>
            <p:cNvSpPr/>
            <p:nvPr/>
          </p:nvSpPr>
          <p:spPr>
            <a:xfrm>
              <a:off x="1335635" y="3210939"/>
              <a:ext cx="1216372" cy="22229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5" name="Flecha curvada hacia arriba 24"/>
            <p:cNvSpPr/>
            <p:nvPr/>
          </p:nvSpPr>
          <p:spPr>
            <a:xfrm>
              <a:off x="3277691" y="3210939"/>
              <a:ext cx="1216372" cy="22229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6" name="Flecha curvada hacia arriba 25"/>
            <p:cNvSpPr/>
            <p:nvPr/>
          </p:nvSpPr>
          <p:spPr>
            <a:xfrm>
              <a:off x="5243109" y="3210939"/>
              <a:ext cx="1216372" cy="22229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7" name="Flecha curvada hacia arriba 26"/>
            <p:cNvSpPr/>
            <p:nvPr/>
          </p:nvSpPr>
          <p:spPr>
            <a:xfrm>
              <a:off x="7363826" y="3210939"/>
              <a:ext cx="1216372" cy="22229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636768" y="3171627"/>
              <a:ext cx="630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28 años</a:t>
              </a:r>
              <a:endParaRPr lang="es-CO" sz="1100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3608857" y="3171627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/>
                <a:t>4</a:t>
              </a:r>
              <a:r>
                <a:rPr lang="es-CO" sz="1100" dirty="0" smtClean="0"/>
                <a:t> años</a:t>
              </a:r>
              <a:endParaRPr lang="es-CO" sz="1100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5579341" y="3171627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4 años</a:t>
              </a:r>
              <a:endParaRPr lang="es-CO" sz="1100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7666586" y="3171627"/>
              <a:ext cx="6303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100" dirty="0" smtClean="0"/>
                <a:t>16 años</a:t>
              </a:r>
              <a:endParaRPr lang="es-CO" sz="1100" dirty="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431410" y="3607217"/>
            <a:ext cx="113290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solidFill>
                  <a:srgbClr val="0070C0"/>
                </a:solidFill>
              </a:rPr>
              <a:t>Colombia ha asistido a </a:t>
            </a:r>
            <a:r>
              <a:rPr lang="es-CO" sz="3200" dirty="0" smtClean="0">
                <a:solidFill>
                  <a:srgbClr val="FF0000"/>
                </a:solidFill>
              </a:rPr>
              <a:t>5</a:t>
            </a:r>
            <a:r>
              <a:rPr lang="es-CO" dirty="0" smtClean="0">
                <a:solidFill>
                  <a:srgbClr val="0070C0"/>
                </a:solidFill>
              </a:rPr>
              <a:t> mundiales de </a:t>
            </a:r>
            <a:r>
              <a:rPr lang="es-CO" sz="3200" dirty="0" smtClean="0">
                <a:solidFill>
                  <a:srgbClr val="FF0000"/>
                </a:solidFill>
              </a:rPr>
              <a:t>20</a:t>
            </a:r>
            <a:r>
              <a:rPr lang="es-CO" dirty="0" smtClean="0">
                <a:solidFill>
                  <a:srgbClr val="0070C0"/>
                </a:solidFill>
              </a:rPr>
              <a:t> que se han jugado en la historia. </a:t>
            </a:r>
            <a:r>
              <a:rPr lang="es-CO" sz="3200" dirty="0" smtClean="0">
                <a:solidFill>
                  <a:srgbClr val="FF0000"/>
                </a:solidFill>
              </a:rPr>
              <a:t>NO POR ESO </a:t>
            </a:r>
            <a:r>
              <a:rPr lang="es-CO" dirty="0" smtClean="0">
                <a:solidFill>
                  <a:srgbClr val="0070C0"/>
                </a:solidFill>
              </a:rPr>
              <a:t>hemos dejado de </a:t>
            </a:r>
          </a:p>
          <a:p>
            <a:pPr algn="ctr"/>
            <a:r>
              <a:rPr lang="es-CO" dirty="0" smtClean="0">
                <a:solidFill>
                  <a:srgbClr val="0070C0"/>
                </a:solidFill>
              </a:rPr>
              <a:t>Disfrutar la </a:t>
            </a:r>
            <a:r>
              <a:rPr lang="es-CO" b="1" dirty="0" smtClean="0">
                <a:solidFill>
                  <a:srgbClr val="0070C0"/>
                </a:solidFill>
              </a:rPr>
              <a:t>pasión</a:t>
            </a:r>
            <a:r>
              <a:rPr lang="es-CO" dirty="0" smtClean="0">
                <a:solidFill>
                  <a:srgbClr val="0070C0"/>
                </a:solidFill>
              </a:rPr>
              <a:t> y los </a:t>
            </a:r>
            <a:r>
              <a:rPr lang="es-CO" b="1" dirty="0" smtClean="0">
                <a:solidFill>
                  <a:srgbClr val="0070C0"/>
                </a:solidFill>
              </a:rPr>
              <a:t>momentos</a:t>
            </a:r>
            <a:r>
              <a:rPr lang="es-CO" dirty="0" smtClean="0">
                <a:solidFill>
                  <a:srgbClr val="0070C0"/>
                </a:solidFill>
              </a:rPr>
              <a:t> que trae este evento.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409956" y="5084353"/>
            <a:ext cx="727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 smtClean="0">
                <a:solidFill>
                  <a:srgbClr val="800000"/>
                </a:solidFill>
              </a:rPr>
              <a:t>Y ESTO NO VA A CAMBIAR PARA… </a:t>
            </a:r>
            <a:endParaRPr lang="es-CO" sz="4000" dirty="0">
              <a:solidFill>
                <a:srgbClr val="800000"/>
              </a:solidFill>
            </a:endParaRPr>
          </a:p>
        </p:txBody>
      </p:sp>
      <p:pic>
        <p:nvPicPr>
          <p:cNvPr id="35" name="Picture 12" descr="Resultado de imagen para rusia 2018 log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04" y="4392395"/>
            <a:ext cx="2015206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188291"/>
            <a:ext cx="522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 smtClean="0">
                <a:solidFill>
                  <a:srgbClr val="800000"/>
                </a:solidFill>
              </a:rPr>
              <a:t>RESUMEN ESTRATEGICO</a:t>
            </a:r>
            <a:endParaRPr lang="es-CO" sz="4000" dirty="0">
              <a:solidFill>
                <a:srgbClr val="8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04" y="1569464"/>
            <a:ext cx="12191496" cy="4027003"/>
          </a:xfrm>
          <a:prstGeom prst="roundRect">
            <a:avLst>
              <a:gd name="adj" fmla="val 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4087573" y="1606397"/>
            <a:ext cx="0" cy="3983304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101523" y="1611865"/>
            <a:ext cx="0" cy="3920294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81611" y="1169354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ELIMINATORIA</a:t>
            </a:r>
            <a:endParaRPr lang="es-CO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62906" y="1169354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PRE MUNDIAL</a:t>
            </a:r>
            <a:endParaRPr lang="es-CO" sz="2000" dirty="0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143851" y="1847850"/>
            <a:ext cx="3708401" cy="1040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 smtClean="0">
                <a:solidFill>
                  <a:schemeClr val="bg1"/>
                </a:solidFill>
              </a:rPr>
              <a:t>Apoyando a la selección Colombia hasta el último instante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4257485" y="1847850"/>
            <a:ext cx="3708401" cy="1076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Involucramiento de la marca con nuestro rituales previos a un mundial.</a:t>
            </a:r>
            <a:endParaRPr lang="es-CO" dirty="0"/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8360735" y="1847850"/>
            <a:ext cx="3708401" cy="1371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CONMEMORACIÓN DE LOS MOMENTOS HISTORICOS DE LOS MUNDIALES DEJANDO HUELLA EN RUSIA 2018</a:t>
            </a:r>
            <a:endParaRPr lang="es-CO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362140" y="3819032"/>
            <a:ext cx="34580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 smtClean="0"/>
              <a:t>ÁGUILA AYUDARA AL CONSUMIDOR DE LA MARCA CON SUS RITUALES TRADICIONALES ´POLLA´ Y ÁLBUM, CREANDO UNA PROMOCIÓN Y GENERANDO VENTAS.  DEJANDO LA SENSACIÓN EN EL CONSUMIDOR QUE CON ÁGUILA GANAMOS TODOS. 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400173" y="3738240"/>
            <a:ext cx="3458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 smtClean="0"/>
              <a:t>EDICIÓN ESPECIAL DE AGUILA CON LA BOTELLA ORIGINAL, DEJANDO UN MENSAJE CLARO QUE LA MARCA HA CONSTRUIDO HISTORIA Y HA ACOMPAÑADO LOS MOMENTOS MÁS IMPORTANTES DE ESTE EVENTO.</a:t>
            </a:r>
          </a:p>
        </p:txBody>
      </p:sp>
      <p:sp>
        <p:nvSpPr>
          <p:cNvPr id="4" name="Flecha izquierda y derecha 3"/>
          <p:cNvSpPr/>
          <p:nvPr/>
        </p:nvSpPr>
        <p:spPr>
          <a:xfrm>
            <a:off x="44539" y="5685905"/>
            <a:ext cx="12147461" cy="43226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2060"/>
                </a:solidFill>
              </a:rPr>
              <a:t>ÁGUILA ESTA PRESENTE EN CADA UNO DE ESTOS MOMENTOS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608839" y="1169354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MUNDIAL</a:t>
            </a:r>
            <a:endParaRPr lang="es-CO" sz="20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94157" y="3784407"/>
            <a:ext cx="345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ÁGUILA VA A GENERAR UN PUENTE COMUNICACIONAL ENTRE HINCHAS Y JUGADORES DE LA SELECCIÓN CON LOS MENSAJES MOTIVACIONALES CREADOS POR EL CONSUMIDOR.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12191999" cy="6903582"/>
            <a:chOff x="0" y="0"/>
            <a:chExt cx="12191999" cy="6903582"/>
          </a:xfrm>
        </p:grpSpPr>
        <p:grpSp>
          <p:nvGrpSpPr>
            <p:cNvPr id="26" name="Grupo 25"/>
            <p:cNvGrpSpPr/>
            <p:nvPr/>
          </p:nvGrpSpPr>
          <p:grpSpPr>
            <a:xfrm>
              <a:off x="0" y="0"/>
              <a:ext cx="12191999" cy="6858000"/>
              <a:chOff x="0" y="0"/>
              <a:chExt cx="12191999" cy="6858000"/>
            </a:xfrm>
          </p:grpSpPr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1999" cy="6858000"/>
              </a:xfrm>
              <a:prstGeom prst="rect">
                <a:avLst/>
              </a:prstGeom>
            </p:spPr>
          </p:pic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0923" y="2347607"/>
                <a:ext cx="1860655" cy="1267434"/>
              </a:xfrm>
              <a:prstGeom prst="rect">
                <a:avLst/>
              </a:prstGeom>
            </p:spPr>
          </p:pic>
        </p:grpSp>
        <p:sp>
          <p:nvSpPr>
            <p:cNvPr id="31" name="CuadroTexto 30"/>
            <p:cNvSpPr txBox="1"/>
            <p:nvPr/>
          </p:nvSpPr>
          <p:spPr>
            <a:xfrm>
              <a:off x="9336273" y="6072585"/>
              <a:ext cx="2732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800" dirty="0" smtClean="0">
                  <a:solidFill>
                    <a:schemeClr val="bg1"/>
                  </a:solidFill>
                </a:rPr>
                <a:t>GRACIAS</a:t>
              </a:r>
              <a:endParaRPr lang="es-CO"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" y="0"/>
            <a:ext cx="10294358" cy="70788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nos preparamos para sentir un mundial? 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04" y="1569464"/>
            <a:ext cx="12191496" cy="4027003"/>
          </a:xfrm>
          <a:prstGeom prst="roundRect">
            <a:avLst>
              <a:gd name="adj" fmla="val 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4087573" y="2304481"/>
            <a:ext cx="0" cy="329198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101523" y="2304481"/>
            <a:ext cx="0" cy="3239913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81611" y="1169354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ELIMINATORIA</a:t>
            </a:r>
            <a:endParaRPr lang="es-CO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62906" y="1169354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PRE MUNDIAL</a:t>
            </a:r>
            <a:endParaRPr lang="es-CO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032761" y="1658150"/>
            <a:ext cx="2133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ANSIEDAD</a:t>
            </a:r>
            <a:endParaRPr lang="es-CO" sz="36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504" y="2304481"/>
            <a:ext cx="12191496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0372" y="2491107"/>
            <a:ext cx="104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Saber SI: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307542" y="2431042"/>
            <a:ext cx="22045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rgbClr val="FFFF00"/>
                </a:solidFill>
              </a:rPr>
              <a:t>COLO</a:t>
            </a:r>
            <a:r>
              <a:rPr lang="es-CO" sz="3200" dirty="0" smtClean="0">
                <a:solidFill>
                  <a:srgbClr val="0070C0"/>
                </a:solidFill>
              </a:rPr>
              <a:t>MB</a:t>
            </a:r>
            <a:r>
              <a:rPr lang="es-CO" sz="3200" dirty="0" smtClean="0">
                <a:solidFill>
                  <a:srgbClr val="FF0000"/>
                </a:solidFill>
              </a:rPr>
              <a:t>IA</a:t>
            </a:r>
            <a:endParaRPr lang="es-CO" sz="32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33080" y="3494814"/>
            <a:ext cx="24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CLASIFICA AL MUNDIAL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47" y="3383726"/>
            <a:ext cx="591509" cy="591509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33080" y="4613113"/>
            <a:ext cx="24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No clasifica al mundial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76" y="4513799"/>
            <a:ext cx="567960" cy="56796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 rot="16200000">
            <a:off x="2984848" y="3746139"/>
            <a:ext cx="194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Sin importar que pase…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112689" y="2491107"/>
            <a:ext cx="104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Saber 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447221" y="3215644"/>
            <a:ext cx="338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Definición de Grupos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Convocados a el Mundial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Partidos Amistosos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 Calendario de los Partidos (Horas y Sedes)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3838190" y="2304481"/>
            <a:ext cx="0" cy="329198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 rot="16200000">
            <a:off x="6962629" y="3746139"/>
            <a:ext cx="194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Finalmente…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7815971" y="2304481"/>
            <a:ext cx="0" cy="329198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8219176" y="2491107"/>
            <a:ext cx="104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Saber 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148170" y="3077145"/>
            <a:ext cx="4093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D</a:t>
            </a:r>
            <a:r>
              <a:rPr lang="es-CO" dirty="0" smtClean="0">
                <a:solidFill>
                  <a:schemeClr val="bg1"/>
                </a:solidFill>
              </a:rPr>
              <a:t>onde ver el partido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El resultado de cada uno de los partidos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Cuales son los jugadores destacados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Cómo voy en la “polla”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</a:rPr>
              <a:t>Saber el campeón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60991" y="115006"/>
            <a:ext cx="11065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800000"/>
                </a:solidFill>
              </a:rPr>
              <a:t>Este ritual se vive cada 4 años, los hinchas por conveniencia se ven involucrados y terminan convirtiéndose en fanáticos.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9608839" y="1169354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MUNDIAL</a:t>
            </a:r>
            <a:endParaRPr lang="es-CO" sz="20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8126243" y="5991798"/>
            <a:ext cx="320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800000"/>
                </a:solidFill>
              </a:rPr>
              <a:t>Pensando en esto…</a:t>
            </a:r>
          </a:p>
        </p:txBody>
      </p:sp>
    </p:spTree>
    <p:extLst>
      <p:ext uri="{BB962C8B-B14F-4D97-AF65-F5344CB8AC3E}">
        <p14:creationId xmlns:p14="http://schemas.microsoft.com/office/powerpoint/2010/main" val="8142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9403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 smtClean="0">
                <a:solidFill>
                  <a:srgbClr val="800000"/>
                </a:solidFill>
              </a:rPr>
              <a:t>Desarrollamos un Planteamiento Estratégico</a:t>
            </a:r>
            <a:endParaRPr lang="es-CO" sz="4000" dirty="0">
              <a:solidFill>
                <a:srgbClr val="80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04" y="1569464"/>
            <a:ext cx="12191496" cy="4027003"/>
          </a:xfrm>
          <a:prstGeom prst="roundRect">
            <a:avLst>
              <a:gd name="adj" fmla="val 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4087573" y="2304481"/>
            <a:ext cx="0" cy="329198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101523" y="2304481"/>
            <a:ext cx="0" cy="3239913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81611" y="1169354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ELIMINATORIA</a:t>
            </a:r>
            <a:endParaRPr lang="es-CO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62906" y="1169354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PRE MUNDIAL</a:t>
            </a:r>
            <a:endParaRPr lang="es-CO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044887" y="1658150"/>
            <a:ext cx="2133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ANSIEDAD</a:t>
            </a:r>
            <a:endParaRPr lang="es-CO" sz="36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504" y="2304481"/>
            <a:ext cx="12191496" cy="0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 rot="16200000">
            <a:off x="2984848" y="3746139"/>
            <a:ext cx="194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Sin importar que pase…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3838190" y="2304481"/>
            <a:ext cx="0" cy="329198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 rot="16200000">
            <a:off x="6962629" y="3746139"/>
            <a:ext cx="194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Finalmente…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7815971" y="2304481"/>
            <a:ext cx="0" cy="329198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ítulo 1"/>
          <p:cNvSpPr txBox="1">
            <a:spLocks/>
          </p:cNvSpPr>
          <p:nvPr/>
        </p:nvSpPr>
        <p:spPr>
          <a:xfrm>
            <a:off x="44539" y="2533726"/>
            <a:ext cx="3708401" cy="74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 smtClean="0">
                <a:solidFill>
                  <a:schemeClr val="bg1"/>
                </a:solidFill>
              </a:rPr>
              <a:t>Momentos imposibles que </a:t>
            </a:r>
            <a:endParaRPr lang="es-CO" sz="2400" dirty="0" smtClean="0">
              <a:solidFill>
                <a:schemeClr val="bg1"/>
              </a:solidFill>
            </a:endParaRPr>
          </a:p>
          <a:p>
            <a:r>
              <a:rPr lang="es-CO" sz="2400" b="1" dirty="0" smtClean="0">
                <a:solidFill>
                  <a:schemeClr val="bg1"/>
                </a:solidFill>
              </a:rPr>
              <a:t>Sí</a:t>
            </a: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smtClean="0">
                <a:solidFill>
                  <a:schemeClr val="bg1"/>
                </a:solidFill>
              </a:rPr>
              <a:t>pasan.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4257485" y="2525365"/>
            <a:ext cx="3708401" cy="7604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Refrescar</a:t>
            </a:r>
            <a:r>
              <a:rPr lang="es-CO" dirty="0"/>
              <a:t> la pasión por </a:t>
            </a:r>
          </a:p>
          <a:p>
            <a:r>
              <a:rPr lang="es-CO" dirty="0"/>
              <a:t>el mundial.</a:t>
            </a:r>
            <a:endParaRPr lang="es-CO" dirty="0"/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8360735" y="2591693"/>
            <a:ext cx="3708401" cy="627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0" dirty="0"/>
              <a:t>Momentos que solo se viven en un </a:t>
            </a:r>
            <a:r>
              <a:rPr lang="es-CO" dirty="0"/>
              <a:t>mundial.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169691" y="3352307"/>
            <a:ext cx="34580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Colombia gana Argentina 5 – 0 en el monumental.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Argentina Pierde 6-0 contra Bolivia en la Paz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Maradona Técnico de 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Colombia remonta a Chile después de ir perdiendo 3-0 y clasifica al mundial </a:t>
            </a:r>
            <a:endParaRPr lang="es-CO" sz="1050" dirty="0"/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213102" y="4708509"/>
            <a:ext cx="3371274" cy="57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i="1" dirty="0" smtClean="0">
                <a:solidFill>
                  <a:schemeClr val="bg1"/>
                </a:solidFill>
              </a:rPr>
              <a:t>Que el jefe llegue con unas cervezas Águilas y ponga el partido en la oficina.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247840" y="3419559"/>
            <a:ext cx="34580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Todos se vuelven técnicos y seleccionadores de jugadores.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Comprar el álbum y hacer la polla se vuelve plan de cada día.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Comprar la indumentaria original de la selección favorita</a:t>
            </a:r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4298127" y="4708509"/>
            <a:ext cx="3371274" cy="57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i="1" dirty="0" smtClean="0">
                <a:solidFill>
                  <a:schemeClr val="bg1"/>
                </a:solidFill>
              </a:rPr>
              <a:t>Todos se empiezan a subir al bus del mundial.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8529298" y="4862922"/>
            <a:ext cx="3371274" cy="57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i="1" dirty="0" smtClean="0">
                <a:solidFill>
                  <a:schemeClr val="bg1"/>
                </a:solidFill>
              </a:rPr>
              <a:t>Águila Original vuelve a sus orígenes </a:t>
            </a:r>
          </a:p>
          <a:p>
            <a:r>
              <a:rPr lang="es-CO" sz="1600" i="1" dirty="0">
                <a:solidFill>
                  <a:schemeClr val="bg1"/>
                </a:solidFill>
              </a:rPr>
              <a:t>r</a:t>
            </a:r>
            <a:r>
              <a:rPr lang="es-CO" sz="1600" i="1" dirty="0" smtClean="0">
                <a:solidFill>
                  <a:schemeClr val="bg1"/>
                </a:solidFill>
              </a:rPr>
              <a:t>ecordándonos que esto también va a pasar solo en este mundial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8400173" y="3352307"/>
            <a:ext cx="3458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Todos recuerdan el gol de james contra Uruguay en Brasil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Todos recuerdan la Mano de Dios Maradona en México 1986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El gol de Rincon en el mundial de Italia 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El Gol olímpico marcado por Colombia en el mundial de Chile 1962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El </a:t>
            </a:r>
            <a:r>
              <a:rPr lang="es-CO" sz="1050" dirty="0" err="1" smtClean="0"/>
              <a:t>maracanazo</a:t>
            </a:r>
            <a:r>
              <a:rPr lang="es-CO" sz="1050" dirty="0" smtClean="0"/>
              <a:t> Uruguay gana la final en Brasil 1950  </a:t>
            </a:r>
          </a:p>
        </p:txBody>
      </p:sp>
      <p:sp>
        <p:nvSpPr>
          <p:cNvPr id="4" name="Flecha izquierda y derecha 3"/>
          <p:cNvSpPr/>
          <p:nvPr/>
        </p:nvSpPr>
        <p:spPr>
          <a:xfrm>
            <a:off x="44539" y="5685905"/>
            <a:ext cx="12147461" cy="43226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002060"/>
                </a:solidFill>
              </a:rPr>
              <a:t>ÁGUILA ESTA PRESENTE EN CADA UNO DE ESTOS MOMENTOS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608839" y="1169354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MUNDIAL</a:t>
            </a:r>
            <a:endParaRPr lang="es-CO" sz="20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7334250" y="5991798"/>
            <a:ext cx="399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800000"/>
                </a:solidFill>
              </a:rPr>
              <a:t>Tácticamente pensamos…</a:t>
            </a:r>
          </a:p>
        </p:txBody>
      </p:sp>
    </p:spTree>
    <p:extLst>
      <p:ext uri="{BB962C8B-B14F-4D97-AF65-F5344CB8AC3E}">
        <p14:creationId xmlns:p14="http://schemas.microsoft.com/office/powerpoint/2010/main" val="18865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26" y="-2653347"/>
            <a:ext cx="6907947" cy="121920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1790" y="551589"/>
            <a:ext cx="5325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¿CUALES VAN A SER NUESTRAS MEJORES JUGADAS?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36208" y="1569464"/>
            <a:ext cx="12191496" cy="4027003"/>
          </a:xfrm>
          <a:prstGeom prst="roundRect">
            <a:avLst>
              <a:gd name="adj" fmla="val 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0" y="61847"/>
            <a:ext cx="11006594" cy="74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Momentos imposibles </a:t>
            </a:r>
            <a:r>
              <a:rPr lang="es-CO" dirty="0" smtClean="0"/>
              <a:t>que Sí </a:t>
            </a:r>
            <a:r>
              <a:rPr lang="es-CO" dirty="0"/>
              <a:t>pasan.</a:t>
            </a:r>
            <a:endParaRPr lang="es-CO" dirty="0"/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9639" y="2986175"/>
            <a:ext cx="3708401" cy="343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 smtClean="0">
                <a:solidFill>
                  <a:schemeClr val="bg1"/>
                </a:solidFill>
              </a:rPr>
              <a:t>¿Cómo lograr que las personas apoyen a la selección sin estar en el estadio y que los jugadores sientan ese apoyo?</a:t>
            </a:r>
            <a:endParaRPr lang="es-CO" sz="1200" dirty="0">
              <a:solidFill>
                <a:schemeClr val="bg1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389488" y="2249825"/>
            <a:ext cx="1268703" cy="578303"/>
            <a:chOff x="1389488" y="2554625"/>
            <a:chExt cx="1268703" cy="578303"/>
          </a:xfrm>
        </p:grpSpPr>
        <p:sp>
          <p:nvSpPr>
            <p:cNvPr id="20" name="Cheurón 19"/>
            <p:cNvSpPr/>
            <p:nvPr/>
          </p:nvSpPr>
          <p:spPr>
            <a:xfrm>
              <a:off x="1389488" y="2554625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0" name="Título 1"/>
            <p:cNvSpPr txBox="1">
              <a:spLocks/>
            </p:cNvSpPr>
            <p:nvPr/>
          </p:nvSpPr>
          <p:spPr>
            <a:xfrm>
              <a:off x="1620400" y="2665581"/>
              <a:ext cx="807055" cy="213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200" dirty="0" smtClean="0">
                  <a:solidFill>
                    <a:schemeClr val="bg1"/>
                  </a:solidFill>
                </a:rPr>
                <a:t>Problema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Cheurón 40"/>
            <p:cNvSpPr/>
            <p:nvPr/>
          </p:nvSpPr>
          <p:spPr>
            <a:xfrm rot="10800000">
              <a:off x="2371863" y="2554625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48" name="Cheurón 47"/>
            <p:cNvSpPr/>
            <p:nvPr/>
          </p:nvSpPr>
          <p:spPr>
            <a:xfrm rot="5400000">
              <a:off x="1880675" y="2799264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389488" y="3414658"/>
            <a:ext cx="1268703" cy="578303"/>
            <a:chOff x="1256057" y="2526917"/>
            <a:chExt cx="1268703" cy="578303"/>
          </a:xfrm>
        </p:grpSpPr>
        <p:sp>
          <p:nvSpPr>
            <p:cNvPr id="50" name="Cheurón 49"/>
            <p:cNvSpPr/>
            <p:nvPr/>
          </p:nvSpPr>
          <p:spPr>
            <a:xfrm>
              <a:off x="1256057" y="2526917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51" name="Título 1"/>
            <p:cNvSpPr txBox="1">
              <a:spLocks/>
            </p:cNvSpPr>
            <p:nvPr/>
          </p:nvSpPr>
          <p:spPr>
            <a:xfrm>
              <a:off x="1486969" y="2637873"/>
              <a:ext cx="807055" cy="213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200" dirty="0" smtClean="0">
                  <a:solidFill>
                    <a:schemeClr val="bg1"/>
                  </a:solidFill>
                </a:rPr>
                <a:t>Solución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Cheurón 51"/>
            <p:cNvSpPr/>
            <p:nvPr/>
          </p:nvSpPr>
          <p:spPr>
            <a:xfrm rot="10800000">
              <a:off x="2238432" y="2526917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53" name="Cheurón 52"/>
            <p:cNvSpPr/>
            <p:nvPr/>
          </p:nvSpPr>
          <p:spPr>
            <a:xfrm rot="5400000">
              <a:off x="1747244" y="2771556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56" name="Título 1"/>
          <p:cNvSpPr txBox="1">
            <a:spLocks/>
          </p:cNvSpPr>
          <p:nvPr/>
        </p:nvSpPr>
        <p:spPr>
          <a:xfrm>
            <a:off x="103750" y="4085977"/>
            <a:ext cx="3840178" cy="531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 smtClean="0">
                <a:solidFill>
                  <a:schemeClr val="bg1"/>
                </a:solidFill>
              </a:rPr>
              <a:t>Mediante Twitter las personas van a enviar mensajes de apoyo a la selección Colombia con un </a:t>
            </a:r>
            <a:r>
              <a:rPr lang="es-CO" sz="1200" dirty="0" err="1" smtClean="0">
                <a:solidFill>
                  <a:schemeClr val="bg1"/>
                </a:solidFill>
              </a:rPr>
              <a:t>Hastag</a:t>
            </a:r>
            <a:r>
              <a:rPr lang="es-CO" sz="1200" dirty="0" smtClean="0">
                <a:solidFill>
                  <a:schemeClr val="bg1"/>
                </a:solidFill>
              </a:rPr>
              <a:t> (por definir).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364863" y="1644789"/>
            <a:ext cx="39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2</a:t>
            </a:r>
            <a:r>
              <a:rPr lang="es-CO" sz="1400" dirty="0" smtClean="0">
                <a:solidFill>
                  <a:schemeClr val="bg1"/>
                </a:solidFill>
              </a:rPr>
              <a:t>. Estos mensajes van acompañar a los jugadores de la selección desde su llegada al país.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8665655" y="2441179"/>
            <a:ext cx="345809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Águila se va a tomar las vallas de la ruta por donde pase el bus de la selección y va a transmitirle estos mensajes a los jugadores.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Águila va a tener puntos de contacto en el campo de concentración de la selección y va a mostrar los mensajes de apoyo.</a:t>
            </a:r>
          </a:p>
          <a:p>
            <a:endParaRPr lang="es-CO" sz="1050" dirty="0" smtClean="0"/>
          </a:p>
        </p:txBody>
      </p:sp>
      <p:sp>
        <p:nvSpPr>
          <p:cNvPr id="62" name="CuadroTexto 61"/>
          <p:cNvSpPr txBox="1"/>
          <p:nvPr/>
        </p:nvSpPr>
        <p:spPr>
          <a:xfrm>
            <a:off x="8395507" y="3651430"/>
            <a:ext cx="15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En el partido: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3" name="Título 1"/>
          <p:cNvSpPr txBox="1">
            <a:spLocks/>
          </p:cNvSpPr>
          <p:nvPr/>
        </p:nvSpPr>
        <p:spPr>
          <a:xfrm>
            <a:off x="8709067" y="4209095"/>
            <a:ext cx="3371274" cy="956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i="1" dirty="0" smtClean="0"/>
              <a:t>Águila va a poner vallas led alrededor de la cancha y en tiempo real le va a transmitir a los jugadores los mensajes que las personas están dejando en twitter. </a:t>
            </a:r>
            <a:endParaRPr lang="es-CO" sz="1600" i="1" dirty="0"/>
          </a:p>
        </p:txBody>
      </p:sp>
      <p:sp>
        <p:nvSpPr>
          <p:cNvPr id="67" name="CuadroTexto 66"/>
          <p:cNvSpPr txBox="1"/>
          <p:nvPr/>
        </p:nvSpPr>
        <p:spPr>
          <a:xfrm>
            <a:off x="4130868" y="1916014"/>
            <a:ext cx="39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1. Águila en sus etiquetas va a empezar a poner los mensajes escritos en twitter</a:t>
            </a:r>
            <a:endParaRPr lang="es-CO" sz="1400" dirty="0">
              <a:solidFill>
                <a:schemeClr val="bg1"/>
              </a:solidFill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585" y1="54469" x2="80234" y2="53259"/>
                        <a14:foregroundMark x1="79532" y1="56890" x2="22807" y2="58659"/>
                        <a14:foregroundMark x1="32632" y1="52607" x2="40936" y2="52607"/>
                        <a14:foregroundMark x1="60585" y1="55680" x2="65146" y2="62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648" y="2482123"/>
            <a:ext cx="1100485" cy="1382366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585" y1="54469" x2="80234" y2="53259"/>
                        <a14:foregroundMark x1="79532" y1="56890" x2="22807" y2="58659"/>
                        <a14:foregroundMark x1="32632" y1="52607" x2="40936" y2="52607"/>
                        <a14:foregroundMark x1="60585" y1="55680" x2="65146" y2="62291"/>
                        <a14:foregroundMark x1="62105" y1="23650" x2="64678" y2="32961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1023" y="2501458"/>
            <a:ext cx="1000441" cy="1382366"/>
          </a:xfrm>
          <a:prstGeom prst="rect">
            <a:avLst/>
          </a:prstGeom>
          <a:noFill/>
        </p:spPr>
      </p:pic>
      <p:sp>
        <p:nvSpPr>
          <p:cNvPr id="70" name="CuadroTexto 69"/>
          <p:cNvSpPr txBox="1"/>
          <p:nvPr/>
        </p:nvSpPr>
        <p:spPr>
          <a:xfrm>
            <a:off x="4741265" y="1156244"/>
            <a:ext cx="2709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PREVIO A LOS PARTIDOS</a:t>
            </a:r>
            <a:endParaRPr lang="es-CO" sz="2000" dirty="0"/>
          </a:p>
        </p:txBody>
      </p:sp>
      <p:sp>
        <p:nvSpPr>
          <p:cNvPr id="71" name="CuadroTexto 70"/>
          <p:cNvSpPr txBox="1"/>
          <p:nvPr/>
        </p:nvSpPr>
        <p:spPr>
          <a:xfrm>
            <a:off x="9260322" y="1169354"/>
            <a:ext cx="2268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DURANTE LA FECHA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6055289" y="301635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dirty="0" smtClean="0"/>
              <a:t>“Con ustedes voy </a:t>
            </a:r>
          </a:p>
          <a:p>
            <a:pPr algn="ctr"/>
            <a:r>
              <a:rPr lang="es-CO" sz="900" dirty="0" smtClean="0"/>
              <a:t>Para Rusia”</a:t>
            </a:r>
            <a:endParaRPr lang="es-CO" sz="900" dirty="0"/>
          </a:p>
        </p:txBody>
      </p:sp>
      <p:sp>
        <p:nvSpPr>
          <p:cNvPr id="91" name="CuadroTexto 90"/>
          <p:cNvSpPr txBox="1"/>
          <p:nvPr/>
        </p:nvSpPr>
        <p:spPr>
          <a:xfrm>
            <a:off x="431800" y="5616916"/>
            <a:ext cx="1106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800000"/>
                </a:solidFill>
              </a:rPr>
              <a:t>Vamos a crear un lazo motivacional entre hinchas y jugadores, cumpliendo el objetivo de apoyar a la selección.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77" y="4023953"/>
            <a:ext cx="749526" cy="749526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5554771" y="4744558"/>
            <a:ext cx="111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37325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04" y="1589913"/>
            <a:ext cx="12191496" cy="4027003"/>
          </a:xfrm>
          <a:prstGeom prst="roundRect">
            <a:avLst>
              <a:gd name="adj" fmla="val 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1" name="CuadroTexto 90"/>
          <p:cNvSpPr txBox="1"/>
          <p:nvPr/>
        </p:nvSpPr>
        <p:spPr>
          <a:xfrm>
            <a:off x="431800" y="5616916"/>
            <a:ext cx="1106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800000"/>
                </a:solidFill>
              </a:rPr>
              <a:t>Todas las personas tienen la sensación que nunca se ganan nada cuando se habla de promociones, pero en esta oportunidad con Águila GANAMOS TODOS. </a:t>
            </a:r>
          </a:p>
        </p:txBody>
      </p:sp>
      <p:sp>
        <p:nvSpPr>
          <p:cNvPr id="92" name="Título 1"/>
          <p:cNvSpPr txBox="1">
            <a:spLocks/>
          </p:cNvSpPr>
          <p:nvPr/>
        </p:nvSpPr>
        <p:spPr>
          <a:xfrm>
            <a:off x="103750" y="151382"/>
            <a:ext cx="8057654" cy="7604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dirty="0"/>
              <a:t>Refrescar la pasión </a:t>
            </a:r>
            <a:r>
              <a:rPr lang="es-CO" sz="4400" dirty="0" smtClean="0"/>
              <a:t>por el </a:t>
            </a:r>
            <a:r>
              <a:rPr lang="es-CO" sz="4400" dirty="0"/>
              <a:t>mundial.</a:t>
            </a:r>
            <a:endParaRPr lang="es-CO" sz="4400" dirty="0"/>
          </a:p>
        </p:txBody>
      </p:sp>
      <p:sp>
        <p:nvSpPr>
          <p:cNvPr id="93" name="Título 1"/>
          <p:cNvSpPr txBox="1">
            <a:spLocks/>
          </p:cNvSpPr>
          <p:nvPr/>
        </p:nvSpPr>
        <p:spPr>
          <a:xfrm>
            <a:off x="169639" y="3081425"/>
            <a:ext cx="3708401" cy="343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 smtClean="0">
                <a:solidFill>
                  <a:schemeClr val="bg1"/>
                </a:solidFill>
              </a:rPr>
              <a:t>¿Cómo Águila va a lograr que las personas no pierdan la tradición que conlleva prepararse para un mundial?</a:t>
            </a:r>
            <a:endParaRPr lang="es-CO" sz="1200" dirty="0">
              <a:solidFill>
                <a:schemeClr val="bg1"/>
              </a:solidFill>
            </a:endParaRPr>
          </a:p>
        </p:txBody>
      </p:sp>
      <p:grpSp>
        <p:nvGrpSpPr>
          <p:cNvPr id="94" name="Grupo 93"/>
          <p:cNvGrpSpPr/>
          <p:nvPr/>
        </p:nvGrpSpPr>
        <p:grpSpPr>
          <a:xfrm>
            <a:off x="1389488" y="2345075"/>
            <a:ext cx="1268703" cy="578303"/>
            <a:chOff x="1389488" y="2554625"/>
            <a:chExt cx="1268703" cy="578303"/>
          </a:xfrm>
        </p:grpSpPr>
        <p:sp>
          <p:nvSpPr>
            <p:cNvPr id="95" name="Cheurón 94"/>
            <p:cNvSpPr/>
            <p:nvPr/>
          </p:nvSpPr>
          <p:spPr>
            <a:xfrm>
              <a:off x="1389488" y="2554625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96" name="Título 1"/>
            <p:cNvSpPr txBox="1">
              <a:spLocks/>
            </p:cNvSpPr>
            <p:nvPr/>
          </p:nvSpPr>
          <p:spPr>
            <a:xfrm>
              <a:off x="1620400" y="2665581"/>
              <a:ext cx="807055" cy="213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200" dirty="0" smtClean="0">
                  <a:solidFill>
                    <a:schemeClr val="bg1"/>
                  </a:solidFill>
                </a:rPr>
                <a:t>Problema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97" name="Cheurón 96"/>
            <p:cNvSpPr/>
            <p:nvPr/>
          </p:nvSpPr>
          <p:spPr>
            <a:xfrm rot="10800000">
              <a:off x="2371863" y="2554625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98" name="Cheurón 97"/>
            <p:cNvSpPr/>
            <p:nvPr/>
          </p:nvSpPr>
          <p:spPr>
            <a:xfrm rot="5400000">
              <a:off x="1880675" y="2799264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1389488" y="3509908"/>
            <a:ext cx="1268703" cy="578303"/>
            <a:chOff x="1256057" y="2526917"/>
            <a:chExt cx="1268703" cy="578303"/>
          </a:xfrm>
        </p:grpSpPr>
        <p:sp>
          <p:nvSpPr>
            <p:cNvPr id="100" name="Cheurón 99"/>
            <p:cNvSpPr/>
            <p:nvPr/>
          </p:nvSpPr>
          <p:spPr>
            <a:xfrm>
              <a:off x="1256057" y="2526917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01" name="Título 1"/>
            <p:cNvSpPr txBox="1">
              <a:spLocks/>
            </p:cNvSpPr>
            <p:nvPr/>
          </p:nvSpPr>
          <p:spPr>
            <a:xfrm>
              <a:off x="1486969" y="2637873"/>
              <a:ext cx="807055" cy="213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200" dirty="0" smtClean="0">
                  <a:solidFill>
                    <a:schemeClr val="bg1"/>
                  </a:solidFill>
                </a:rPr>
                <a:t>Solución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102" name="Cheurón 101"/>
            <p:cNvSpPr/>
            <p:nvPr/>
          </p:nvSpPr>
          <p:spPr>
            <a:xfrm rot="10800000">
              <a:off x="2238432" y="2526917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03" name="Cheurón 102"/>
            <p:cNvSpPr/>
            <p:nvPr/>
          </p:nvSpPr>
          <p:spPr>
            <a:xfrm rot="5400000">
              <a:off x="1747244" y="2771556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104" name="Título 1"/>
          <p:cNvSpPr txBox="1">
            <a:spLocks/>
          </p:cNvSpPr>
          <p:nvPr/>
        </p:nvSpPr>
        <p:spPr>
          <a:xfrm>
            <a:off x="103750" y="4181227"/>
            <a:ext cx="3840178" cy="531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 smtClean="0">
                <a:solidFill>
                  <a:schemeClr val="bg1"/>
                </a:solidFill>
              </a:rPr>
              <a:t>Águila se va a involucrar con dos de los rituales más importantes para un mundial “polla” y el álbum. 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4130808" y="1721801"/>
            <a:ext cx="39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</a:rPr>
              <a:t>1. Águila en sus etiquetas tendrá las fotos de los jugadores que van a ir al mundial.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266911" y="2463770"/>
            <a:ext cx="3458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El álbum águila servirá para motivar a la espera del mundial e incentivar la compra de este producto para no desentonar con las personas que si lo están coleccionando.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Águila también va a lanzar una aplicación en donde las personas empiezan a hacer sus pronósticos de cada uno de los partidos y haciendo puntos para al final tener un gran premio.</a:t>
            </a:r>
          </a:p>
        </p:txBody>
      </p:sp>
      <p:sp>
        <p:nvSpPr>
          <p:cNvPr id="107" name="Título 1"/>
          <p:cNvSpPr txBox="1">
            <a:spLocks/>
          </p:cNvSpPr>
          <p:nvPr/>
        </p:nvSpPr>
        <p:spPr>
          <a:xfrm>
            <a:off x="4410363" y="4100459"/>
            <a:ext cx="3371274" cy="1169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i="1" dirty="0" smtClean="0">
                <a:solidFill>
                  <a:schemeClr val="bg1"/>
                </a:solidFill>
              </a:rPr>
              <a:t>El álbum y la polla tendrán su espacio en una aplicación digital la cual va a generar puntos a medida que se vaya llenando el álbum y se acierten los marcadores</a:t>
            </a:r>
            <a:endParaRPr lang="es-CO" sz="1600" i="1" dirty="0">
              <a:solidFill>
                <a:schemeClr val="bg1"/>
              </a:solidFill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8161404" y="1721801"/>
            <a:ext cx="393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2</a:t>
            </a:r>
            <a:r>
              <a:rPr lang="es-CO" sz="1400" dirty="0" smtClean="0">
                <a:solidFill>
                  <a:schemeClr val="bg1"/>
                </a:solidFill>
              </a:rPr>
              <a:t>. Premiación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8397547" y="2463770"/>
            <a:ext cx="345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Las personas que tengan los mejores puntajes entran a participar en un viaje a ver la gran final del mundial a Rusia con todos los gastos pagos y como embajadores de Águila por el mundo.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Para los finalistas que no puedan ir al mundial, Águila va a preparar un evento de experiencia Águila en el parque de la 93 acá en Bogotá, recreando como si estas personas estuvieran dentro de un estadio acompañando a las selecciones en la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050" dirty="0" smtClean="0"/>
              <a:t>El resto de las personas quedaran con la satisfacción de tener el álbum lleno y dejarlo como recuerdo para el resto de la vida. </a:t>
            </a:r>
          </a:p>
        </p:txBody>
      </p:sp>
      <p:sp>
        <p:nvSpPr>
          <p:cNvPr id="110" name="Título 1"/>
          <p:cNvSpPr txBox="1">
            <a:spLocks/>
          </p:cNvSpPr>
          <p:nvPr/>
        </p:nvSpPr>
        <p:spPr>
          <a:xfrm>
            <a:off x="8484368" y="4558311"/>
            <a:ext cx="3371274" cy="723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i="1" dirty="0" smtClean="0">
                <a:solidFill>
                  <a:schemeClr val="bg1"/>
                </a:solidFill>
              </a:rPr>
              <a:t>Estamos pensando en una promoción en donde no van haber perdedores porque con Águila TODOS GANAN</a:t>
            </a:r>
            <a:endParaRPr lang="es-CO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36208" y="1569464"/>
            <a:ext cx="12191496" cy="4027003"/>
          </a:xfrm>
          <a:prstGeom prst="roundRect">
            <a:avLst>
              <a:gd name="adj" fmla="val 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7726" y="416338"/>
            <a:ext cx="10131493" cy="627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Momentos que solo se viven en un mundial.</a:t>
            </a:r>
            <a:endParaRPr lang="es-CO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9639" y="2918881"/>
            <a:ext cx="3708401" cy="559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 smtClean="0">
                <a:solidFill>
                  <a:schemeClr val="bg1"/>
                </a:solidFill>
              </a:rPr>
              <a:t>¿Cómo Águila va a representar un hecho histórico que solo va a pasar en el mundial. Generando cercanía con el consumidor?</a:t>
            </a:r>
            <a:endParaRPr lang="es-CO" sz="1200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389488" y="2297450"/>
            <a:ext cx="1268703" cy="578303"/>
            <a:chOff x="1389488" y="2554625"/>
            <a:chExt cx="1268703" cy="578303"/>
          </a:xfrm>
        </p:grpSpPr>
        <p:sp>
          <p:nvSpPr>
            <p:cNvPr id="22" name="Cheurón 21"/>
            <p:cNvSpPr/>
            <p:nvPr/>
          </p:nvSpPr>
          <p:spPr>
            <a:xfrm>
              <a:off x="1389488" y="2554625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3" name="Título 1"/>
            <p:cNvSpPr txBox="1">
              <a:spLocks/>
            </p:cNvSpPr>
            <p:nvPr/>
          </p:nvSpPr>
          <p:spPr>
            <a:xfrm>
              <a:off x="1620400" y="2665581"/>
              <a:ext cx="807055" cy="213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200" dirty="0" smtClean="0">
                  <a:solidFill>
                    <a:schemeClr val="bg1"/>
                  </a:solidFill>
                </a:rPr>
                <a:t>Problema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Cheurón 23"/>
            <p:cNvSpPr/>
            <p:nvPr/>
          </p:nvSpPr>
          <p:spPr>
            <a:xfrm rot="10800000">
              <a:off x="2371863" y="2554625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5" name="Cheurón 24"/>
            <p:cNvSpPr/>
            <p:nvPr/>
          </p:nvSpPr>
          <p:spPr>
            <a:xfrm rot="5400000">
              <a:off x="1880675" y="2799264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389488" y="3563882"/>
            <a:ext cx="1268703" cy="578303"/>
            <a:chOff x="1256057" y="2526917"/>
            <a:chExt cx="1268703" cy="578303"/>
          </a:xfrm>
        </p:grpSpPr>
        <p:sp>
          <p:nvSpPr>
            <p:cNvPr id="27" name="Cheurón 26"/>
            <p:cNvSpPr/>
            <p:nvPr/>
          </p:nvSpPr>
          <p:spPr>
            <a:xfrm>
              <a:off x="1256057" y="2526917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9" name="Título 1"/>
            <p:cNvSpPr txBox="1">
              <a:spLocks/>
            </p:cNvSpPr>
            <p:nvPr/>
          </p:nvSpPr>
          <p:spPr>
            <a:xfrm>
              <a:off x="1486969" y="2637873"/>
              <a:ext cx="807055" cy="213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200" dirty="0" smtClean="0">
                  <a:solidFill>
                    <a:schemeClr val="bg1"/>
                  </a:solidFill>
                </a:rPr>
                <a:t>Solución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Cheurón 29"/>
            <p:cNvSpPr/>
            <p:nvPr/>
          </p:nvSpPr>
          <p:spPr>
            <a:xfrm rot="10800000">
              <a:off x="2238432" y="2526917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32" name="Cheurón 31"/>
            <p:cNvSpPr/>
            <p:nvPr/>
          </p:nvSpPr>
          <p:spPr>
            <a:xfrm rot="5400000">
              <a:off x="1747244" y="2771556"/>
              <a:ext cx="286328" cy="381000"/>
            </a:xfrm>
            <a:prstGeom prst="chevron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33" name="Título 1"/>
          <p:cNvSpPr txBox="1">
            <a:spLocks/>
          </p:cNvSpPr>
          <p:nvPr/>
        </p:nvSpPr>
        <p:spPr>
          <a:xfrm>
            <a:off x="103750" y="4492376"/>
            <a:ext cx="3840178" cy="531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169639" y="4283789"/>
            <a:ext cx="3708401" cy="559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dirty="0" smtClean="0">
                <a:solidFill>
                  <a:schemeClr val="bg1"/>
                </a:solidFill>
              </a:rPr>
              <a:t>Águila va a ser el lanzamiento de su botella edición especial mundial Rusia 2018. 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218860" y="2161310"/>
            <a:ext cx="3930383" cy="2553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/>
              <a:t>Evocando años de tradición, todos los momentos vividos y acompañados con la </a:t>
            </a:r>
            <a:r>
              <a:rPr lang="es-CO" sz="2000" dirty="0" smtClean="0"/>
              <a:t>original.</a:t>
            </a:r>
            <a:endParaRPr lang="es-CO" sz="2000" dirty="0"/>
          </a:p>
          <a:p>
            <a:endParaRPr lang="es-CO" sz="2000" dirty="0"/>
          </a:p>
          <a:p>
            <a:r>
              <a:rPr lang="es-CO" sz="2000" dirty="0"/>
              <a:t>Solo una época dorada y un evento especial merece…</a:t>
            </a:r>
          </a:p>
          <a:p>
            <a:endParaRPr lang="es-CO" sz="2000" dirty="0"/>
          </a:p>
          <a:p>
            <a:r>
              <a:rPr lang="es-CO" sz="2000" dirty="0"/>
              <a:t>Nuestra botella… Nuestra Águila </a:t>
            </a:r>
            <a:r>
              <a:rPr lang="es-CO" sz="2000" dirty="0" smtClean="0"/>
              <a:t>Original</a:t>
            </a:r>
            <a:endParaRPr lang="es-CO" sz="20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431800" y="5616916"/>
            <a:ext cx="1106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rgbClr val="800000"/>
                </a:solidFill>
              </a:rPr>
              <a:t>Cada mundial ha dejado una historia y un momento épico de recordar. Rusia 2018 será el mundial en donde recordaremos a Águila original… </a:t>
            </a:r>
            <a:r>
              <a:rPr lang="es-CO" sz="2400" b="1" dirty="0">
                <a:solidFill>
                  <a:srgbClr val="800000"/>
                </a:solidFill>
              </a:rPr>
              <a:t>L</a:t>
            </a:r>
            <a:r>
              <a:rPr lang="es-CO" sz="2400" b="1" dirty="0" smtClean="0">
                <a:solidFill>
                  <a:srgbClr val="800000"/>
                </a:solidFill>
              </a:rPr>
              <a:t>a original de verdad.</a:t>
            </a: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8259693" y="4374479"/>
            <a:ext cx="4079243" cy="723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i="1" dirty="0">
                <a:solidFill>
                  <a:schemeClr val="bg1"/>
                </a:solidFill>
              </a:rPr>
              <a:t>Águila hará historia evocando su empaque original.</a:t>
            </a:r>
            <a:endParaRPr lang="es-CO" sz="2400" b="1" i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826173" y="2096549"/>
            <a:ext cx="1130956" cy="2289560"/>
            <a:chOff x="9826173" y="2096549"/>
            <a:chExt cx="1130956" cy="2289560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6" b="100000" l="7011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14" t="7110"/>
            <a:stretch/>
          </p:blipFill>
          <p:spPr>
            <a:xfrm>
              <a:off x="9826173" y="2096549"/>
              <a:ext cx="946282" cy="2289560"/>
            </a:xfrm>
            <a:prstGeom prst="rect">
              <a:avLst/>
            </a:prstGeom>
          </p:spPr>
        </p:pic>
        <p:grpSp>
          <p:nvGrpSpPr>
            <p:cNvPr id="42" name="Grupo 41"/>
            <p:cNvGrpSpPr/>
            <p:nvPr/>
          </p:nvGrpSpPr>
          <p:grpSpPr>
            <a:xfrm rot="21022517">
              <a:off x="10323216" y="2429632"/>
              <a:ext cx="633913" cy="1347918"/>
              <a:chOff x="6671422" y="4192101"/>
              <a:chExt cx="995992" cy="2048108"/>
            </a:xfrm>
          </p:grpSpPr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615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1422" y="4192101"/>
                <a:ext cx="995992" cy="2045615"/>
              </a:xfrm>
              <a:prstGeom prst="rect">
                <a:avLst/>
              </a:prstGeom>
            </p:spPr>
          </p:pic>
          <p:pic>
            <p:nvPicPr>
              <p:cNvPr id="47" name="Imagen 46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9326" b="100000" l="33077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54" r="5369"/>
              <a:stretch/>
            </p:blipFill>
            <p:spPr>
              <a:xfrm>
                <a:off x="6677490" y="4940300"/>
                <a:ext cx="942510" cy="1299909"/>
              </a:xfrm>
              <a:prstGeom prst="rect">
                <a:avLst/>
              </a:prstGeom>
            </p:spPr>
          </p:pic>
        </p:grpSp>
        <p:pic>
          <p:nvPicPr>
            <p:cNvPr id="48" name="Picture 12" descr="Resultado de imagen para rusia 2018 logo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1081"/>
            <a:stretch/>
          </p:blipFill>
          <p:spPr bwMode="auto">
            <a:xfrm rot="20818037">
              <a:off x="10339733" y="2563115"/>
              <a:ext cx="482425" cy="38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03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8621814" y="6027003"/>
            <a:ext cx="357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</a:rPr>
              <a:t>Finalmente…</a:t>
            </a:r>
            <a:endParaRPr lang="es-CO" sz="4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459137" y="6273225"/>
            <a:ext cx="273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FINALMENTE…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1189</Words>
  <Application>Microsoft Office PowerPoint</Application>
  <PresentationFormat>Panorámica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Ruiz</dc:creator>
  <cp:lastModifiedBy>Cesar Mendez</cp:lastModifiedBy>
  <cp:revision>65</cp:revision>
  <dcterms:created xsi:type="dcterms:W3CDTF">2017-04-02T13:38:08Z</dcterms:created>
  <dcterms:modified xsi:type="dcterms:W3CDTF">2017-04-03T01:40:06Z</dcterms:modified>
</cp:coreProperties>
</file>