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0" r:id="rId4"/>
    <p:sldId id="257" r:id="rId5"/>
    <p:sldId id="282" r:id="rId6"/>
    <p:sldId id="277" r:id="rId7"/>
    <p:sldId id="283" r:id="rId8"/>
    <p:sldId id="281" r:id="rId9"/>
    <p:sldId id="259" r:id="rId10"/>
    <p:sldId id="28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EC4"/>
    <a:srgbClr val="FFED35"/>
    <a:srgbClr val="13C474"/>
    <a:srgbClr val="ED1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87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73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23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93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94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83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366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376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307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722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1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493E-D920-4133-BEAA-F8B1CCD37830}" type="datetimeFigureOut">
              <a:rPr lang="es-CO" smtClean="0"/>
              <a:t>2/04/2017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FCCA4-9485-4FB9-A32F-17FFF60A18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3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32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2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8.emf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4084" y="2057399"/>
            <a:ext cx="6113929" cy="1183622"/>
          </a:xfrm>
        </p:spPr>
        <p:txBody>
          <a:bodyPr>
            <a:normAutofit/>
          </a:bodyPr>
          <a:lstStyle/>
          <a:p>
            <a:pPr algn="l">
              <a:tabLst>
                <a:tab pos="450850" algn="l"/>
              </a:tabLst>
            </a:pPr>
            <a:r>
              <a:rPr lang="es-CO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Problema:</a:t>
            </a:r>
            <a:endParaRPr lang="es-CO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24085" y="3333095"/>
            <a:ext cx="5694127" cy="293323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b="1" dirty="0" smtClean="0">
                <a:latin typeface="Raleway Medium" panose="020B0603030101060003" pitchFamily="34" charset="0"/>
              </a:rPr>
              <a:t>Debido a la diferencia horaria, Rusia 2018 se va a vivir de forma diferente.</a:t>
            </a:r>
          </a:p>
          <a:p>
            <a:pPr algn="l"/>
            <a:r>
              <a:rPr lang="es-CO" sz="2000" dirty="0" smtClean="0">
                <a:latin typeface="Raleway Medium" panose="020B0603030101060003" pitchFamily="34" charset="0"/>
              </a:rPr>
              <a:t> ¿Quién va a acompañar un partido a las 6 am con cerveza?</a:t>
            </a:r>
            <a:endParaRPr lang="es-CO" sz="2000" dirty="0">
              <a:latin typeface="Raleway Medium" panose="020B06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2" y="5818923"/>
            <a:ext cx="1751797" cy="93546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recto 12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679" y="2319896"/>
            <a:ext cx="3274172" cy="28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Subtítulo 4"/>
          <p:cNvSpPr txBox="1">
            <a:spLocks/>
          </p:cNvSpPr>
          <p:nvPr/>
        </p:nvSpPr>
        <p:spPr>
          <a:xfrm>
            <a:off x="396466" y="4041044"/>
            <a:ext cx="2813874" cy="284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sz="1200" dirty="0" smtClean="0">
                <a:latin typeface="Raleway Medium" panose="020B0603030101060003" pitchFamily="34" charset="0"/>
              </a:rPr>
              <a:t>El </a:t>
            </a:r>
            <a:r>
              <a:rPr lang="es-CO" sz="1200" dirty="0">
                <a:latin typeface="Raleway Medium" panose="020B0603030101060003" pitchFamily="34" charset="0"/>
              </a:rPr>
              <a:t>colombiano se siente más a gusto jugando de local</a:t>
            </a:r>
            <a:r>
              <a:rPr lang="es-CO" sz="1200" dirty="0" smtClean="0">
                <a:latin typeface="Raleway Medium" panose="020B0603030101060003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s-CO" sz="1200" dirty="0" smtClean="0">
              <a:latin typeface="Raleway Medium" panose="020B06030301010600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s-CO" sz="1200" dirty="0">
                <a:latin typeface="Raleway Medium" panose="020B0603030101060003" pitchFamily="34" charset="0"/>
              </a:rPr>
              <a:t>Hacer que los días de futbol se trabaje desde casa.</a:t>
            </a:r>
          </a:p>
          <a:p>
            <a:pPr algn="l">
              <a:lnSpc>
                <a:spcPct val="100000"/>
              </a:lnSpc>
            </a:pPr>
            <a:endParaRPr lang="es-CO" sz="1200" dirty="0" smtClean="0">
              <a:latin typeface="Raleway Medium" panose="020B0603030101060003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s-CO" sz="1200" dirty="0">
                <a:latin typeface="Raleway Medium" panose="020B0603030101060003" pitchFamily="34" charset="0"/>
              </a:rPr>
              <a:t>Impulsar un referendo para que los días que juegue Colombia sean de teletrabajo.</a:t>
            </a:r>
          </a:p>
          <a:p>
            <a:pPr algn="l">
              <a:lnSpc>
                <a:spcPct val="100000"/>
              </a:lnSpc>
            </a:pPr>
            <a:endParaRPr lang="es-CO" sz="1200" b="1" dirty="0">
              <a:latin typeface="Raleway Medium" panose="020B0603030101060003" pitchFamily="34" charset="0"/>
            </a:endParaRPr>
          </a:p>
          <a:p>
            <a:pPr algn="l">
              <a:lnSpc>
                <a:spcPct val="100000"/>
              </a:lnSpc>
            </a:pPr>
            <a:endParaRPr lang="es-CO" sz="1200" b="1" dirty="0">
              <a:latin typeface="Raleway Medium" panose="020B0603030101060003" pitchFamily="34" charset="0"/>
            </a:endParaRPr>
          </a:p>
          <a:p>
            <a:pPr algn="l">
              <a:lnSpc>
                <a:spcPct val="100000"/>
              </a:lnSpc>
            </a:pPr>
            <a:endParaRPr lang="es-CO" sz="1200" b="1" dirty="0">
              <a:latin typeface="Raleway Medium" panose="020B0603030101060003" pitchFamily="34" charset="0"/>
            </a:endParaRPr>
          </a:p>
        </p:txBody>
      </p:sp>
      <p:sp>
        <p:nvSpPr>
          <p:cNvPr id="30" name="Subtítulo 4"/>
          <p:cNvSpPr>
            <a:spLocks noGrp="1"/>
          </p:cNvSpPr>
          <p:nvPr>
            <p:ph type="subTitle" idx="1"/>
          </p:nvPr>
        </p:nvSpPr>
        <p:spPr>
          <a:xfrm>
            <a:off x="396465" y="2718889"/>
            <a:ext cx="3158744" cy="565986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es-CO" sz="1400" b="1" dirty="0" smtClean="0">
                <a:latin typeface="Raleway Medium" panose="020B0603030101060003" pitchFamily="34" charset="0"/>
              </a:rPr>
              <a:t>Debido a la diferencia , horaria Rusia 2018 se va a vivir de forma diferente.</a:t>
            </a:r>
          </a:p>
        </p:txBody>
      </p:sp>
      <p:sp>
        <p:nvSpPr>
          <p:cNvPr id="31" name="Subtítulo 4"/>
          <p:cNvSpPr txBox="1">
            <a:spLocks/>
          </p:cNvSpPr>
          <p:nvPr/>
        </p:nvSpPr>
        <p:spPr>
          <a:xfrm>
            <a:off x="369268" y="3145531"/>
            <a:ext cx="3205946" cy="412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sz="1050" dirty="0" smtClean="0">
                <a:latin typeface="Raleway Medium" panose="020B0603030101060003" pitchFamily="34" charset="0"/>
              </a:rPr>
              <a:t>¿Quién va a acompañar un partido a las 6 am con </a:t>
            </a:r>
            <a:r>
              <a:rPr lang="es-CO" sz="1050" dirty="0" smtClean="0">
                <a:latin typeface="Raleway Medium" panose="020B0603030101060003" pitchFamily="34" charset="0"/>
              </a:rPr>
              <a:t>cerveza</a:t>
            </a:r>
            <a:r>
              <a:rPr lang="es-CO" sz="1050" dirty="0" smtClean="0">
                <a:latin typeface="Raleway Medium" panose="020B0603030101060003" pitchFamily="34" charset="0"/>
              </a:rPr>
              <a:t>?</a:t>
            </a:r>
            <a:endParaRPr lang="es-CO" sz="1050" dirty="0">
              <a:latin typeface="Raleway Medium" panose="020B0603030101060003" pitchFamily="34" charset="0"/>
            </a:endParaRPr>
          </a:p>
        </p:txBody>
      </p:sp>
      <p:sp>
        <p:nvSpPr>
          <p:cNvPr id="34" name="Título 3"/>
          <p:cNvSpPr>
            <a:spLocks noGrp="1"/>
          </p:cNvSpPr>
          <p:nvPr>
            <p:ph type="ctrTitle"/>
          </p:nvPr>
        </p:nvSpPr>
        <p:spPr>
          <a:xfrm>
            <a:off x="396839" y="3602556"/>
            <a:ext cx="1575402" cy="478581"/>
          </a:xfrm>
        </p:spPr>
        <p:txBody>
          <a:bodyPr>
            <a:noAutofit/>
          </a:bodyPr>
          <a:lstStyle/>
          <a:p>
            <a:pPr algn="l"/>
            <a:r>
              <a:rPr lang="es-CO" sz="1600" dirty="0" err="1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Insight</a:t>
            </a:r>
            <a:r>
              <a:rPr lang="es-CO" sz="18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:</a:t>
            </a:r>
            <a:endParaRPr lang="es-CO" sz="18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35" name="Título 3"/>
          <p:cNvSpPr txBox="1">
            <a:spLocks/>
          </p:cNvSpPr>
          <p:nvPr/>
        </p:nvSpPr>
        <p:spPr>
          <a:xfrm>
            <a:off x="369268" y="4444149"/>
            <a:ext cx="1575402" cy="47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Estrategia</a:t>
            </a:r>
            <a:endParaRPr lang="es-CO" sz="18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36" name="Título 3"/>
          <p:cNvSpPr txBox="1">
            <a:spLocks/>
          </p:cNvSpPr>
          <p:nvPr/>
        </p:nvSpPr>
        <p:spPr>
          <a:xfrm>
            <a:off x="396839" y="5267495"/>
            <a:ext cx="1575402" cy="47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Idea</a:t>
            </a:r>
            <a:r>
              <a:rPr lang="es-CO" sz="1600" dirty="0" smtClean="0">
                <a:solidFill>
                  <a:srgbClr val="117EC4"/>
                </a:solidFill>
                <a:latin typeface="Raleway Black" panose="020B0A03030101060003" pitchFamily="34" charset="0"/>
              </a:rPr>
              <a:t>:</a:t>
            </a:r>
            <a:endParaRPr lang="es-CO" sz="1600" dirty="0">
              <a:solidFill>
                <a:srgbClr val="117EC4"/>
              </a:solidFill>
              <a:latin typeface="Raleway Black" panose="020B0A030301010600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5" y="572734"/>
            <a:ext cx="2942488" cy="16919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290" y="1651988"/>
            <a:ext cx="2057652" cy="14766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712" y="1636824"/>
            <a:ext cx="2081043" cy="14742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652" y="1627921"/>
            <a:ext cx="2012557" cy="1476230"/>
          </a:xfrm>
          <a:prstGeom prst="rect">
            <a:avLst/>
          </a:prstGeom>
        </p:spPr>
      </p:pic>
      <p:sp>
        <p:nvSpPr>
          <p:cNvPr id="18" name="Título 3"/>
          <p:cNvSpPr txBox="1">
            <a:spLocks/>
          </p:cNvSpPr>
          <p:nvPr/>
        </p:nvSpPr>
        <p:spPr>
          <a:xfrm>
            <a:off x="7367937" y="3058257"/>
            <a:ext cx="1815757" cy="54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Actitud</a:t>
            </a:r>
            <a:endParaRPr lang="es-CO" sz="2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4448666" y="3061750"/>
            <a:ext cx="1815757" cy="54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Conocimiento</a:t>
            </a:r>
            <a:endParaRPr lang="es-CO" sz="2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9605857" y="3041816"/>
            <a:ext cx="2200361" cy="54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comportamiento</a:t>
            </a:r>
            <a:endParaRPr lang="es-CO" sz="2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21" name="Subtítulo 4"/>
          <p:cNvSpPr txBox="1">
            <a:spLocks/>
          </p:cNvSpPr>
          <p:nvPr/>
        </p:nvSpPr>
        <p:spPr>
          <a:xfrm>
            <a:off x="4086179" y="3683248"/>
            <a:ext cx="2486128" cy="116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CO" sz="1200" dirty="0">
                <a:latin typeface="Raleway Medium" panose="020B0603030101060003" pitchFamily="34" charset="0"/>
              </a:rPr>
              <a:t>El Pibe Valderrama va a liderar el referendo por el teletrabajo para que los colombianos disfruten el partido desde casa</a:t>
            </a:r>
            <a:r>
              <a:rPr lang="en-US" sz="1200" dirty="0">
                <a:latin typeface="Raleway Medium" panose="020B0603030101060003" pitchFamily="34" charset="0"/>
              </a:rPr>
              <a:t>.</a:t>
            </a:r>
            <a:endParaRPr lang="es-CO" sz="1200" dirty="0">
              <a:latin typeface="Raleway Medium" panose="020B0603030101060003" pitchFamily="34" charset="0"/>
            </a:endParaRPr>
          </a:p>
        </p:txBody>
      </p:sp>
      <p:sp>
        <p:nvSpPr>
          <p:cNvPr id="22" name="Subtítulo 4"/>
          <p:cNvSpPr txBox="1">
            <a:spLocks/>
          </p:cNvSpPr>
          <p:nvPr/>
        </p:nvSpPr>
        <p:spPr>
          <a:xfrm>
            <a:off x="6713587" y="3707650"/>
            <a:ext cx="2621170" cy="116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CO" sz="1100" dirty="0">
                <a:latin typeface="Raleway Medium" panose="020B0603030101060003" pitchFamily="34" charset="0"/>
              </a:rPr>
              <a:t>Creamos un personaje para mostrar las ventajas de trabajar desde casa y lanzar indirectas a los colombianos que aún no lo hacen.</a:t>
            </a:r>
          </a:p>
        </p:txBody>
      </p:sp>
      <p:sp>
        <p:nvSpPr>
          <p:cNvPr id="23" name="Subtítulo 4"/>
          <p:cNvSpPr txBox="1">
            <a:spLocks/>
          </p:cNvSpPr>
          <p:nvPr/>
        </p:nvSpPr>
        <p:spPr>
          <a:xfrm>
            <a:off x="9374167" y="3698005"/>
            <a:ext cx="2486128" cy="116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CO" sz="1100" dirty="0">
                <a:latin typeface="Raleway Medium" panose="020B0603030101060003" pitchFamily="34" charset="0"/>
              </a:rPr>
              <a:t>El Tino va a compartir los mejores consejos para gozarse la previa, porque si hay alguien que sabe de rumba y de futbol es el Tino.</a:t>
            </a:r>
          </a:p>
        </p:txBody>
      </p:sp>
      <p:sp>
        <p:nvSpPr>
          <p:cNvPr id="25" name="Título 3"/>
          <p:cNvSpPr txBox="1">
            <a:spLocks/>
          </p:cNvSpPr>
          <p:nvPr/>
        </p:nvSpPr>
        <p:spPr>
          <a:xfrm>
            <a:off x="369268" y="2278046"/>
            <a:ext cx="1575402" cy="4785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Problema</a:t>
            </a:r>
            <a:r>
              <a:rPr lang="es-CO" sz="18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:</a:t>
            </a:r>
            <a:endParaRPr lang="es-CO" sz="18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4027290" y="312534"/>
            <a:ext cx="7794151" cy="897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USAMOS EL TELETRABAJO PARA QUE LOS COLOMBIANOS PUEDAN DISFRUTAR DE OTRA FORMA EL MUNDIAL</a:t>
            </a:r>
            <a:endParaRPr lang="es-CO" sz="20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720965" y="436728"/>
            <a:ext cx="47921" cy="46811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3755996" y="5362064"/>
            <a:ext cx="8436004" cy="1348015"/>
          </a:xfrm>
          <a:prstGeom prst="rect">
            <a:avLst/>
          </a:prstGeom>
          <a:solidFill>
            <a:srgbClr val="ED1B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1091" y="4954222"/>
            <a:ext cx="849204" cy="1787410"/>
          </a:xfrm>
          <a:prstGeom prst="rect">
            <a:avLst/>
          </a:prstGeom>
        </p:spPr>
      </p:pic>
      <p:sp>
        <p:nvSpPr>
          <p:cNvPr id="27" name="Subtítulo 4"/>
          <p:cNvSpPr txBox="1">
            <a:spLocks/>
          </p:cNvSpPr>
          <p:nvPr/>
        </p:nvSpPr>
        <p:spPr>
          <a:xfrm>
            <a:off x="6173568" y="5696183"/>
            <a:ext cx="4564695" cy="605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CO" sz="1200" dirty="0" smtClean="0">
                <a:solidFill>
                  <a:schemeClr val="bg1"/>
                </a:solidFill>
                <a:latin typeface="Raleway SemiBold" panose="020B0703030101060003" pitchFamily="34" charset="0"/>
              </a:rPr>
              <a:t>Un App que pone a prueba  cuánto saben los Colombianos sobre el mundial. </a:t>
            </a:r>
            <a:r>
              <a:rPr lang="es-CO" sz="1200" dirty="0">
                <a:solidFill>
                  <a:schemeClr val="bg1"/>
                </a:solidFill>
                <a:latin typeface="Raleway Black" panose="020B0A03030101060003" pitchFamily="34" charset="0"/>
              </a:rPr>
              <a:t>Los 10 mejores puntajes se ganan un viaje con todo pago para disfrutar el mundial.</a:t>
            </a:r>
          </a:p>
          <a:p>
            <a:pPr algn="l"/>
            <a:endParaRPr lang="es-CO" sz="1600" dirty="0" smtClean="0">
              <a:solidFill>
                <a:schemeClr val="bg1"/>
              </a:solidFill>
              <a:latin typeface="Raleway SemiBold" panose="020B0703030101060003" pitchFamily="34" charset="0"/>
            </a:endParaRPr>
          </a:p>
          <a:p>
            <a:pPr algn="l"/>
            <a:endParaRPr lang="es-CO" sz="1600" dirty="0" smtClean="0">
              <a:solidFill>
                <a:schemeClr val="bg1"/>
              </a:solidFill>
              <a:latin typeface="Raleway SemiBold" panose="020B0703030101060003" pitchFamily="34" charset="0"/>
            </a:endParaRPr>
          </a:p>
          <a:p>
            <a:pPr algn="l"/>
            <a:endParaRPr lang="es-CO" sz="1600" dirty="0" smtClean="0">
              <a:solidFill>
                <a:schemeClr val="bg1"/>
              </a:solidFill>
              <a:latin typeface="Raleway SemiBold" panose="020B0703030101060003" pitchFamily="34" charset="0"/>
            </a:endParaRPr>
          </a:p>
          <a:p>
            <a:pPr algn="l"/>
            <a:endParaRPr lang="es-CO" sz="16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93" y="5723008"/>
            <a:ext cx="1566846" cy="7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41227" y="1077324"/>
            <a:ext cx="6113929" cy="1015454"/>
          </a:xfrm>
        </p:spPr>
        <p:txBody>
          <a:bodyPr>
            <a:normAutofit/>
          </a:bodyPr>
          <a:lstStyle/>
          <a:p>
            <a:pPr algn="l"/>
            <a:r>
              <a:rPr lang="es-CO" sz="3400" b="1" dirty="0" err="1" smtClean="0">
                <a:solidFill>
                  <a:srgbClr val="117EC4"/>
                </a:solidFill>
                <a:latin typeface="Taberna Sans Regular" panose="00000500000000000000" pitchFamily="50" charset="0"/>
              </a:rPr>
              <a:t>Insight</a:t>
            </a:r>
            <a:r>
              <a:rPr lang="es-CO" sz="3400" b="1" dirty="0" smtClean="0">
                <a:solidFill>
                  <a:srgbClr val="117EC4"/>
                </a:solidFill>
                <a:latin typeface="Taberna Sans Regular" panose="00000500000000000000" pitchFamily="50" charset="0"/>
              </a:rPr>
              <a:t>:</a:t>
            </a:r>
            <a:endParaRPr lang="es-CO" sz="3400" b="1" dirty="0">
              <a:solidFill>
                <a:srgbClr val="117EC4"/>
              </a:solidFill>
              <a:latin typeface="Taberna Sans Regular" panose="00000500000000000000" pitchFamily="50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41228" y="1996111"/>
            <a:ext cx="4243673" cy="105247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s-CO" sz="1800" b="1" dirty="0" smtClean="0">
                <a:latin typeface="Raleway Medium" panose="020B0603030101060003" pitchFamily="34" charset="0"/>
              </a:rPr>
              <a:t>El colombiano se siente más a gusto jugando de local.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recto 12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3"/>
          <p:cNvSpPr txBox="1">
            <a:spLocks/>
          </p:cNvSpPr>
          <p:nvPr/>
        </p:nvSpPr>
        <p:spPr>
          <a:xfrm>
            <a:off x="811763" y="2697184"/>
            <a:ext cx="6113929" cy="1015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50850" algn="l"/>
              </a:tabLst>
            </a:pPr>
            <a:r>
              <a:rPr lang="es-CO" sz="3400" b="1" dirty="0" smtClean="0">
                <a:solidFill>
                  <a:srgbClr val="117EC4"/>
                </a:solidFill>
                <a:latin typeface="Taberna Sans Regular" panose="00000500000000000000" pitchFamily="50" charset="0"/>
              </a:rPr>
              <a:t>Estrategia:</a:t>
            </a:r>
            <a:endParaRPr lang="es-CO" sz="3400" b="1" dirty="0">
              <a:solidFill>
                <a:srgbClr val="117EC4"/>
              </a:solidFill>
              <a:latin typeface="Taberna Sans Regular" panose="00000500000000000000" pitchFamily="50" charset="0"/>
            </a:endParaRPr>
          </a:p>
        </p:txBody>
      </p:sp>
      <p:sp>
        <p:nvSpPr>
          <p:cNvPr id="22" name="Subtítulo 4"/>
          <p:cNvSpPr txBox="1">
            <a:spLocks/>
          </p:cNvSpPr>
          <p:nvPr/>
        </p:nvSpPr>
        <p:spPr>
          <a:xfrm>
            <a:off x="811764" y="3615971"/>
            <a:ext cx="4273137" cy="10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800" b="1" dirty="0" smtClean="0">
                <a:latin typeface="Raleway Medium" panose="020B0603030101060003" pitchFamily="34" charset="0"/>
              </a:rPr>
              <a:t>Hacer que los días de futbol se trabaje desde casa.</a:t>
            </a:r>
          </a:p>
        </p:txBody>
      </p:sp>
      <p:sp>
        <p:nvSpPr>
          <p:cNvPr id="23" name="Título 3"/>
          <p:cNvSpPr txBox="1">
            <a:spLocks/>
          </p:cNvSpPr>
          <p:nvPr/>
        </p:nvSpPr>
        <p:spPr>
          <a:xfrm>
            <a:off x="811763" y="4260951"/>
            <a:ext cx="6113929" cy="1015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400" b="1" dirty="0" smtClean="0">
                <a:solidFill>
                  <a:srgbClr val="117EC4"/>
                </a:solidFill>
                <a:latin typeface="Taberna Sans Regular" panose="00000500000000000000" pitchFamily="50" charset="0"/>
              </a:rPr>
              <a:t>Idea:</a:t>
            </a:r>
            <a:endParaRPr lang="es-CO" sz="3400" b="1" dirty="0">
              <a:solidFill>
                <a:srgbClr val="117EC4"/>
              </a:solidFill>
              <a:latin typeface="Taberna Sans Regular" panose="00000500000000000000" pitchFamily="50" charset="0"/>
            </a:endParaRPr>
          </a:p>
        </p:txBody>
      </p:sp>
      <p:sp>
        <p:nvSpPr>
          <p:cNvPr id="24" name="Subtítulo 4"/>
          <p:cNvSpPr txBox="1">
            <a:spLocks/>
          </p:cNvSpPr>
          <p:nvPr/>
        </p:nvSpPr>
        <p:spPr>
          <a:xfrm>
            <a:off x="811764" y="5179738"/>
            <a:ext cx="4795934" cy="10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800" b="1" dirty="0" smtClean="0">
                <a:latin typeface="Raleway Medium" panose="020B0603030101060003" pitchFamily="34" charset="0"/>
              </a:rPr>
              <a:t>Impulsar un referendo para que los días que juegue Colombia sean de teletrabajo.</a:t>
            </a:r>
            <a:endParaRPr lang="es-CO" sz="1800" b="1" dirty="0">
              <a:latin typeface="Raleway Medium" panose="020B0603030101060003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2" y="5818923"/>
            <a:ext cx="1751797" cy="9354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418" y="2092778"/>
            <a:ext cx="5101772" cy="298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8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6225" y="2836533"/>
            <a:ext cx="4921624" cy="748599"/>
          </a:xfrm>
        </p:spPr>
        <p:txBody>
          <a:bodyPr>
            <a:normAutofit/>
          </a:bodyPr>
          <a:lstStyle/>
          <a:p>
            <a:pPr algn="l"/>
            <a:r>
              <a:rPr lang="es-CO" sz="4400" dirty="0" err="1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Convocatoría</a:t>
            </a:r>
            <a:r>
              <a:rPr lang="es-CO" sz="44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:</a:t>
            </a:r>
            <a:endParaRPr lang="es-CO" sz="5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recto 9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4"/>
          <p:cNvSpPr>
            <a:spLocks noGrp="1"/>
          </p:cNvSpPr>
          <p:nvPr>
            <p:ph type="subTitle" idx="1"/>
          </p:nvPr>
        </p:nvSpPr>
        <p:spPr>
          <a:xfrm>
            <a:off x="836226" y="3585133"/>
            <a:ext cx="4757750" cy="1655762"/>
          </a:xfrm>
        </p:spPr>
        <p:txBody>
          <a:bodyPr>
            <a:normAutofit/>
          </a:bodyPr>
          <a:lstStyle/>
          <a:p>
            <a:pPr algn="l"/>
            <a:r>
              <a:rPr lang="es-CO" sz="1800" dirty="0" smtClean="0">
                <a:latin typeface="Raleway SemiBold" panose="020B0703030101060003" pitchFamily="34" charset="0"/>
              </a:rPr>
              <a:t>Aprovechar las </a:t>
            </a:r>
            <a:r>
              <a:rPr lang="es-CO" sz="1800" b="1" dirty="0" smtClean="0">
                <a:latin typeface="Raleway SemiBold" panose="020B0703030101060003" pitchFamily="34" charset="0"/>
              </a:rPr>
              <a:t>elecciones presidenciales </a:t>
            </a:r>
            <a:r>
              <a:rPr lang="es-CO" sz="1800" dirty="0" smtClean="0">
                <a:latin typeface="Raleway SemiBold" panose="020B0703030101060003" pitchFamily="34" charset="0"/>
              </a:rPr>
              <a:t>de mayo de 2018 para impulsar el referendo por el teletrabajo. </a:t>
            </a:r>
          </a:p>
          <a:p>
            <a:pPr algn="l"/>
            <a:endParaRPr lang="es-CO" sz="1800" dirty="0">
              <a:latin typeface="Raleway SemiBold" panose="020B0703030101060003" pitchFamily="34" charset="0"/>
            </a:endParaRPr>
          </a:p>
          <a:p>
            <a:pPr algn="l"/>
            <a:endParaRPr lang="es-CO" sz="18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>
              <a:latin typeface="Raleway SemiBold" panose="020B0703030101060003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12" y="2691269"/>
            <a:ext cx="4217301" cy="2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073" y="827733"/>
            <a:ext cx="6297714" cy="59563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recto 12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2" y="5818923"/>
            <a:ext cx="1751797" cy="935460"/>
          </a:xfrm>
          <a:prstGeom prst="rect">
            <a:avLst/>
          </a:prstGeom>
        </p:spPr>
      </p:pic>
      <p:sp>
        <p:nvSpPr>
          <p:cNvPr id="14" name="Título 3"/>
          <p:cNvSpPr>
            <a:spLocks noGrp="1"/>
          </p:cNvSpPr>
          <p:nvPr>
            <p:ph type="ctrTitle"/>
          </p:nvPr>
        </p:nvSpPr>
        <p:spPr>
          <a:xfrm>
            <a:off x="824084" y="1253537"/>
            <a:ext cx="4913327" cy="1096291"/>
          </a:xfrm>
        </p:spPr>
        <p:txBody>
          <a:bodyPr>
            <a:normAutofit/>
          </a:bodyPr>
          <a:lstStyle/>
          <a:p>
            <a:pPr algn="l"/>
            <a:r>
              <a:rPr lang="es-CO" sz="3600" dirty="0" err="1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Atl</a:t>
            </a:r>
            <a:r>
              <a:rPr lang="es-CO" sz="3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:</a:t>
            </a:r>
            <a:endParaRPr lang="es-CO" sz="36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16" name="Subtítulo 4"/>
          <p:cNvSpPr txBox="1">
            <a:spLocks/>
          </p:cNvSpPr>
          <p:nvPr/>
        </p:nvSpPr>
        <p:spPr>
          <a:xfrm>
            <a:off x="833049" y="2376385"/>
            <a:ext cx="3491301" cy="61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400" dirty="0" smtClean="0">
                <a:latin typeface="Raleway Medium" panose="020B0603030101060003" pitchFamily="34" charset="0"/>
              </a:rPr>
              <a:t>Nos vamos a meter en la contienda política para poner a los colombianos de acuerdo en época de elecciones.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800262" y="3421197"/>
            <a:ext cx="4913327" cy="506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Representante:</a:t>
            </a:r>
            <a:endParaRPr lang="es-CO" sz="2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20" name="Subtítulo 4"/>
          <p:cNvSpPr txBox="1">
            <a:spLocks/>
          </p:cNvSpPr>
          <p:nvPr/>
        </p:nvSpPr>
        <p:spPr>
          <a:xfrm>
            <a:off x="833049" y="3927741"/>
            <a:ext cx="3491301" cy="1482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400" dirty="0" smtClean="0">
                <a:latin typeface="Raleway Medium" panose="020B0603030101060003" pitchFamily="34" charset="0"/>
              </a:rPr>
              <a:t>El </a:t>
            </a:r>
            <a:r>
              <a:rPr lang="es-CO" sz="1400" dirty="0" smtClean="0">
                <a:latin typeface="Raleway Medium" panose="020B0603030101060003" pitchFamily="34" charset="0"/>
              </a:rPr>
              <a:t>Pibe </a:t>
            </a:r>
            <a:r>
              <a:rPr lang="es-CO" sz="1400" dirty="0" smtClean="0">
                <a:latin typeface="Raleway Medium" panose="020B0603030101060003" pitchFamily="34" charset="0"/>
              </a:rPr>
              <a:t>Valderrama </a:t>
            </a:r>
            <a:r>
              <a:rPr lang="es-CO" sz="1400" dirty="0" smtClean="0">
                <a:latin typeface="Raleway Medium" panose="020B0603030101060003" pitchFamily="34" charset="0"/>
              </a:rPr>
              <a:t>va a </a:t>
            </a:r>
            <a:r>
              <a:rPr lang="es-CO" sz="1400" dirty="0" smtClean="0">
                <a:latin typeface="Raleway Medium" panose="020B0603030101060003" pitchFamily="34" charset="0"/>
              </a:rPr>
              <a:t>liderar el referendo por </a:t>
            </a:r>
            <a:r>
              <a:rPr lang="es-CO" sz="1400" dirty="0">
                <a:latin typeface="Raleway Medium" panose="020B0603030101060003" pitchFamily="34" charset="0"/>
              </a:rPr>
              <a:t>el</a:t>
            </a:r>
            <a:r>
              <a:rPr lang="es-CO" sz="1400" dirty="0" smtClean="0">
                <a:latin typeface="Raleway Medium" panose="020B0603030101060003" pitchFamily="34" charset="0"/>
              </a:rPr>
              <a:t> </a:t>
            </a:r>
            <a:r>
              <a:rPr lang="es-CO" sz="1400" dirty="0" smtClean="0">
                <a:latin typeface="Raleway Medium" panose="020B0603030101060003" pitchFamily="34" charset="0"/>
              </a:rPr>
              <a:t>teletrabajo </a:t>
            </a:r>
            <a:r>
              <a:rPr lang="es-CO" sz="1400" dirty="0" smtClean="0">
                <a:latin typeface="Raleway Medium" panose="020B0603030101060003" pitchFamily="34" charset="0"/>
              </a:rPr>
              <a:t>para que los colombianos disfruten el partido desde </a:t>
            </a:r>
            <a:r>
              <a:rPr lang="es-CO" sz="1400" dirty="0" smtClean="0">
                <a:latin typeface="Raleway Medium" panose="020B0603030101060003" pitchFamily="34" charset="0"/>
              </a:rPr>
              <a:t>casa</a:t>
            </a:r>
            <a:r>
              <a:rPr lang="en-US" sz="1400" dirty="0" smtClean="0">
                <a:latin typeface="Raleway Medium" panose="020B0603030101060003" pitchFamily="34" charset="0"/>
              </a:rPr>
              <a:t>.</a:t>
            </a:r>
            <a:endParaRPr lang="es-CO" sz="1400" dirty="0" smtClean="0">
              <a:latin typeface="Raleway Medium" panose="020B0603030101060003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932" y="2421566"/>
            <a:ext cx="4342500" cy="311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040" y="5171788"/>
            <a:ext cx="483471" cy="4727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667" y="5243057"/>
            <a:ext cx="438750" cy="4387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961" y="5243057"/>
            <a:ext cx="562500" cy="4162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3868" y="5120143"/>
            <a:ext cx="461250" cy="54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0849" y="5213115"/>
            <a:ext cx="396078" cy="468692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7605414" y="1880629"/>
            <a:ext cx="3945594" cy="2485724"/>
            <a:chOff x="7583825" y="2218265"/>
            <a:chExt cx="3945594" cy="2485724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825" y="2218265"/>
              <a:ext cx="3945594" cy="2485724"/>
            </a:xfrm>
            <a:prstGeom prst="rect">
              <a:avLst/>
            </a:prstGeom>
          </p:spPr>
        </p:pic>
        <p:sp>
          <p:nvSpPr>
            <p:cNvPr id="28" name="Rectángulo 27"/>
            <p:cNvSpPr/>
            <p:nvPr/>
          </p:nvSpPr>
          <p:spPr>
            <a:xfrm>
              <a:off x="10143868" y="2621176"/>
              <a:ext cx="903133" cy="646664"/>
            </a:xfrm>
            <a:prstGeom prst="rect">
              <a:avLst/>
            </a:prstGeom>
            <a:solidFill>
              <a:srgbClr val="FFED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2845" y="2788639"/>
              <a:ext cx="727007" cy="418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2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911297" y="844308"/>
            <a:ext cx="6289668" cy="590668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6094441" y="803394"/>
            <a:ext cx="6097559" cy="5906688"/>
          </a:xfrm>
          <a:prstGeom prst="rect">
            <a:avLst/>
          </a:prstGeom>
          <a:solidFill>
            <a:srgbClr val="ED1B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4084" y="1253537"/>
            <a:ext cx="4913327" cy="1096291"/>
          </a:xfrm>
        </p:spPr>
        <p:txBody>
          <a:bodyPr>
            <a:normAutofit/>
          </a:bodyPr>
          <a:lstStyle/>
          <a:p>
            <a:pPr algn="l"/>
            <a:r>
              <a:rPr lang="es-CO" sz="3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Digital:</a:t>
            </a:r>
            <a:endParaRPr lang="es-CO" sz="36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recto 9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4"/>
          <p:cNvSpPr txBox="1">
            <a:spLocks/>
          </p:cNvSpPr>
          <p:nvPr/>
        </p:nvSpPr>
        <p:spPr>
          <a:xfrm>
            <a:off x="824085" y="2413446"/>
            <a:ext cx="4730182" cy="75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8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>
              <a:latin typeface="Raleway SemiBold" panose="020B0703030101060003" pitchFamily="34" charset="0"/>
            </a:endParaRPr>
          </a:p>
        </p:txBody>
      </p:sp>
      <p:sp>
        <p:nvSpPr>
          <p:cNvPr id="27" name="Subtítulo 4"/>
          <p:cNvSpPr txBox="1">
            <a:spLocks/>
          </p:cNvSpPr>
          <p:nvPr/>
        </p:nvSpPr>
        <p:spPr>
          <a:xfrm>
            <a:off x="833049" y="2376385"/>
            <a:ext cx="3491301" cy="61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400" dirty="0" smtClean="0">
                <a:latin typeface="Raleway Medium" panose="020B0603030101060003" pitchFamily="34" charset="0"/>
              </a:rPr>
              <a:t>Creamos un personaje para mostrar las ventajas de trabajar desde casa y lanzar indirectas </a:t>
            </a:r>
            <a:r>
              <a:rPr lang="es-CO" sz="1400" dirty="0" smtClean="0">
                <a:latin typeface="Raleway Medium" panose="020B0603030101060003" pitchFamily="34" charset="0"/>
              </a:rPr>
              <a:t>a los </a:t>
            </a:r>
            <a:r>
              <a:rPr lang="es-CO" sz="1400" dirty="0" smtClean="0">
                <a:latin typeface="Raleway Medium" panose="020B0603030101060003" pitchFamily="34" charset="0"/>
              </a:rPr>
              <a:t>colombianos que aún no lo hacen.</a:t>
            </a:r>
          </a:p>
        </p:txBody>
      </p:sp>
      <p:sp>
        <p:nvSpPr>
          <p:cNvPr id="29" name="Título 3"/>
          <p:cNvSpPr txBox="1">
            <a:spLocks/>
          </p:cNvSpPr>
          <p:nvPr/>
        </p:nvSpPr>
        <p:spPr>
          <a:xfrm>
            <a:off x="800262" y="3867368"/>
            <a:ext cx="4913327" cy="506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Momentos:</a:t>
            </a:r>
            <a:endParaRPr lang="es-CO" sz="2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30" name="Subtítulo 4"/>
          <p:cNvSpPr txBox="1">
            <a:spLocks/>
          </p:cNvSpPr>
          <p:nvPr/>
        </p:nvSpPr>
        <p:spPr>
          <a:xfrm>
            <a:off x="833049" y="4315301"/>
            <a:ext cx="3491301" cy="61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400" dirty="0" smtClean="0">
                <a:latin typeface="Raleway Medium" panose="020B0603030101060003" pitchFamily="34" charset="0"/>
              </a:rPr>
              <a:t>Identificamos dos momentos claves: cuando los colombianos salen a trabajar y cuando regresan a sus hogares.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59" y="2326802"/>
            <a:ext cx="4579260" cy="324413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75" y="1702148"/>
            <a:ext cx="2435982" cy="40968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20" y="1360710"/>
            <a:ext cx="1812871" cy="13150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479" y="1279017"/>
            <a:ext cx="2113036" cy="16622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6891" y="3704786"/>
            <a:ext cx="2250304" cy="177814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1380" y="4780259"/>
            <a:ext cx="1849965" cy="14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recto 9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2" y="5818923"/>
            <a:ext cx="1751797" cy="935460"/>
          </a:xfrm>
          <a:prstGeom prst="rect">
            <a:avLst/>
          </a:prstGeom>
        </p:spPr>
      </p:pic>
      <p:sp>
        <p:nvSpPr>
          <p:cNvPr id="13" name="Título 3"/>
          <p:cNvSpPr>
            <a:spLocks noGrp="1"/>
          </p:cNvSpPr>
          <p:nvPr>
            <p:ph type="ctrTitle"/>
          </p:nvPr>
        </p:nvSpPr>
        <p:spPr>
          <a:xfrm>
            <a:off x="836225" y="2836533"/>
            <a:ext cx="4921624" cy="748599"/>
          </a:xfrm>
        </p:spPr>
        <p:txBody>
          <a:bodyPr>
            <a:normAutofit/>
          </a:bodyPr>
          <a:lstStyle/>
          <a:p>
            <a:pPr algn="l"/>
            <a:r>
              <a:rPr lang="es-CO" sz="44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Promoción:</a:t>
            </a:r>
            <a:endParaRPr lang="es-CO" sz="5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17" name="Subtítulo 4"/>
          <p:cNvSpPr>
            <a:spLocks noGrp="1"/>
          </p:cNvSpPr>
          <p:nvPr>
            <p:ph type="subTitle" idx="1"/>
          </p:nvPr>
        </p:nvSpPr>
        <p:spPr>
          <a:xfrm>
            <a:off x="836226" y="3585133"/>
            <a:ext cx="4504766" cy="715232"/>
          </a:xfrm>
        </p:spPr>
        <p:txBody>
          <a:bodyPr>
            <a:normAutofit fontScale="92500"/>
          </a:bodyPr>
          <a:lstStyle/>
          <a:p>
            <a:pPr algn="l"/>
            <a:r>
              <a:rPr lang="es-CO" sz="1800" dirty="0" smtClean="0">
                <a:latin typeface="Raleway SemiBold" panose="020B0703030101060003" pitchFamily="34" charset="0"/>
              </a:rPr>
              <a:t>Un App que pone a prueba  cuánto saben los Colombianos sobre el mundial</a:t>
            </a:r>
            <a:r>
              <a:rPr lang="es-CO" sz="1800" dirty="0">
                <a:latin typeface="Raleway SemiBold" panose="020B0703030101060003" pitchFamily="34" charset="0"/>
              </a:rPr>
              <a:t>.</a:t>
            </a:r>
            <a:endParaRPr lang="es-CO" sz="18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>
              <a:latin typeface="Raleway SemiBold" panose="020B07030301010600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8" y="4300081"/>
            <a:ext cx="1173934" cy="4060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43" y="4300365"/>
            <a:ext cx="1177923" cy="407441"/>
          </a:xfrm>
          <a:prstGeom prst="rect">
            <a:avLst/>
          </a:prstGeom>
        </p:spPr>
      </p:pic>
      <p:sp>
        <p:nvSpPr>
          <p:cNvPr id="7" name="AutoShape 2" descr="Apple App 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46" y="2951596"/>
            <a:ext cx="4203659" cy="19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911297" y="844308"/>
            <a:ext cx="6289668" cy="590668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6094441" y="803394"/>
            <a:ext cx="6097559" cy="5906688"/>
          </a:xfrm>
          <a:prstGeom prst="rect">
            <a:avLst/>
          </a:prstGeom>
          <a:solidFill>
            <a:srgbClr val="ED1B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4084" y="1009121"/>
            <a:ext cx="4913327" cy="1096291"/>
          </a:xfrm>
        </p:spPr>
        <p:txBody>
          <a:bodyPr>
            <a:normAutofit/>
          </a:bodyPr>
          <a:lstStyle/>
          <a:p>
            <a:pPr algn="l"/>
            <a:r>
              <a:rPr lang="es-CO" sz="44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MÉCANICA</a:t>
            </a:r>
            <a:endParaRPr lang="es-CO" sz="4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recto 9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4"/>
          <p:cNvSpPr txBox="1">
            <a:spLocks/>
          </p:cNvSpPr>
          <p:nvPr/>
        </p:nvSpPr>
        <p:spPr>
          <a:xfrm>
            <a:off x="824085" y="2413446"/>
            <a:ext cx="4730182" cy="75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8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>
              <a:latin typeface="Raleway SemiBold" panose="020B07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003" y="1613173"/>
            <a:ext cx="1989315" cy="41689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6" y="4119318"/>
            <a:ext cx="412107" cy="40474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85" y="4843360"/>
            <a:ext cx="412107" cy="40474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156" y="3486847"/>
            <a:ext cx="412107" cy="412107"/>
          </a:xfrm>
          <a:prstGeom prst="rect">
            <a:avLst/>
          </a:prstGeom>
        </p:spPr>
      </p:pic>
      <p:sp>
        <p:nvSpPr>
          <p:cNvPr id="27" name="Subtítulo 4"/>
          <p:cNvSpPr txBox="1">
            <a:spLocks/>
          </p:cNvSpPr>
          <p:nvPr/>
        </p:nvSpPr>
        <p:spPr>
          <a:xfrm>
            <a:off x="833049" y="2144090"/>
            <a:ext cx="3491301" cy="61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s-CO" sz="1200" dirty="0" smtClean="0">
                <a:latin typeface="Raleway Medium" panose="020B0603030101060003" pitchFamily="34" charset="0"/>
              </a:rPr>
              <a:t>Cada de vez que se responde correctamente se acumulan puntos que se pueden cambiar por premios. </a:t>
            </a:r>
            <a:r>
              <a:rPr lang="es-CO" sz="1200" dirty="0" smtClean="0">
                <a:latin typeface="Raleway Black" panose="020B0A03030101060003" pitchFamily="34" charset="0"/>
              </a:rPr>
              <a:t>Los 10 mejores puntajes se ganan un viaje con todo pago para disfrutar el mundial.</a:t>
            </a:r>
          </a:p>
        </p:txBody>
      </p:sp>
      <p:sp>
        <p:nvSpPr>
          <p:cNvPr id="28" name="Subtítulo 4"/>
          <p:cNvSpPr txBox="1">
            <a:spLocks/>
          </p:cNvSpPr>
          <p:nvPr/>
        </p:nvSpPr>
        <p:spPr>
          <a:xfrm>
            <a:off x="1365815" y="4100446"/>
            <a:ext cx="3028572" cy="66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latin typeface="Raleway SemiBold" panose="020B0703030101060003" pitchFamily="34" charset="0"/>
              </a:rPr>
              <a:t>Crear un perfil y escanear o ingresar el código que viene en las etiquetas de cerveza </a:t>
            </a:r>
            <a:r>
              <a:rPr lang="es-CO" sz="1200" dirty="0" err="1">
                <a:latin typeface="Raleway SemiBold" panose="020B0703030101060003" pitchFamily="34" charset="0"/>
              </a:rPr>
              <a:t>A</a:t>
            </a:r>
            <a:r>
              <a:rPr lang="es-CO" sz="1200" dirty="0" err="1" smtClean="0">
                <a:latin typeface="Raleway SemiBold" panose="020B0703030101060003" pitchFamily="34" charset="0"/>
              </a:rPr>
              <a:t>guila</a:t>
            </a:r>
            <a:r>
              <a:rPr lang="es-CO" sz="1200" dirty="0" smtClean="0">
                <a:latin typeface="Raleway SemiBold" panose="020B0703030101060003" pitchFamily="34" charset="0"/>
              </a:rPr>
              <a:t>.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48" y="5650931"/>
            <a:ext cx="404056" cy="396841"/>
          </a:xfrm>
          <a:prstGeom prst="rect">
            <a:avLst/>
          </a:prstGeom>
        </p:spPr>
      </p:pic>
      <p:sp>
        <p:nvSpPr>
          <p:cNvPr id="33" name="Subtítulo 4"/>
          <p:cNvSpPr txBox="1">
            <a:spLocks/>
          </p:cNvSpPr>
          <p:nvPr/>
        </p:nvSpPr>
        <p:spPr>
          <a:xfrm>
            <a:off x="1365816" y="3485636"/>
            <a:ext cx="2958534" cy="48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latin typeface="Raleway SemiBold" panose="020B0703030101060003" pitchFamily="34" charset="0"/>
              </a:rPr>
              <a:t>Iniciar sesión con </a:t>
            </a:r>
            <a:r>
              <a:rPr lang="es-CO" sz="1200" dirty="0" err="1" smtClean="0">
                <a:latin typeface="Raleway SemiBold" panose="020B0703030101060003" pitchFamily="34" charset="0"/>
              </a:rPr>
              <a:t>facebook</a:t>
            </a:r>
            <a:r>
              <a:rPr lang="es-CO" sz="1200" dirty="0" smtClean="0">
                <a:latin typeface="Raleway SemiBold" panose="020B0703030101060003" pitchFamily="34" charset="0"/>
              </a:rPr>
              <a:t> o registrarse con un correo electrónico.</a:t>
            </a:r>
          </a:p>
        </p:txBody>
      </p:sp>
      <p:sp>
        <p:nvSpPr>
          <p:cNvPr id="34" name="Subtítulo 4"/>
          <p:cNvSpPr txBox="1">
            <a:spLocks/>
          </p:cNvSpPr>
          <p:nvPr/>
        </p:nvSpPr>
        <p:spPr>
          <a:xfrm>
            <a:off x="1365814" y="4862814"/>
            <a:ext cx="3028573" cy="6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latin typeface="Raleway SemiBold" panose="020B0703030101060003" pitchFamily="34" charset="0"/>
              </a:rPr>
              <a:t>Empezar a responder la </a:t>
            </a:r>
            <a:r>
              <a:rPr lang="es-CO" sz="1200" dirty="0" err="1" smtClean="0">
                <a:latin typeface="Raleway SemiBold" panose="020B0703030101060003" pitchFamily="34" charset="0"/>
              </a:rPr>
              <a:t>trivia</a:t>
            </a:r>
            <a:r>
              <a:rPr lang="es-CO" sz="1200" dirty="0" smtClean="0">
                <a:latin typeface="Raleway SemiBold" panose="020B0703030101060003" pitchFamily="34" charset="0"/>
              </a:rPr>
              <a:t> </a:t>
            </a:r>
            <a:r>
              <a:rPr lang="es-CO" sz="1400" dirty="0" smtClean="0">
                <a:latin typeface="Raleway SemiBold" panose="020B0703030101060003" pitchFamily="34" charset="0"/>
              </a:rPr>
              <a:t>mundialista</a:t>
            </a:r>
            <a:r>
              <a:rPr lang="es-CO" sz="1200" dirty="0" smtClean="0">
                <a:latin typeface="Raleway SemiBold" panose="020B0703030101060003" pitchFamily="34" charset="0"/>
              </a:rPr>
              <a:t> </a:t>
            </a:r>
            <a:r>
              <a:rPr lang="es-CO" sz="1200" dirty="0" err="1" smtClean="0">
                <a:latin typeface="Raleway SemiBold" panose="020B0703030101060003" pitchFamily="34" charset="0"/>
              </a:rPr>
              <a:t>Aguila</a:t>
            </a:r>
            <a:r>
              <a:rPr lang="es-CO" sz="1200" dirty="0" smtClean="0">
                <a:latin typeface="Raleway SemiBold" panose="020B0703030101060003" pitchFamily="34" charset="0"/>
              </a:rPr>
              <a:t>. </a:t>
            </a:r>
            <a:r>
              <a:rPr lang="es-CO" sz="1200" dirty="0">
                <a:latin typeface="Raleway SemiBold" panose="020B0703030101060003" pitchFamily="34" charset="0"/>
              </a:rPr>
              <a:t>c</a:t>
            </a:r>
            <a:r>
              <a:rPr lang="es-CO" sz="1200" dirty="0" smtClean="0">
                <a:latin typeface="Raleway SemiBold" panose="020B0703030101060003" pitchFamily="34" charset="0"/>
              </a:rPr>
              <a:t>ada código incluye tres turnos para participar.</a:t>
            </a:r>
          </a:p>
        </p:txBody>
      </p:sp>
      <p:sp>
        <p:nvSpPr>
          <p:cNvPr id="35" name="Subtítulo 4"/>
          <p:cNvSpPr txBox="1">
            <a:spLocks/>
          </p:cNvSpPr>
          <p:nvPr/>
        </p:nvSpPr>
        <p:spPr>
          <a:xfrm>
            <a:off x="1365814" y="5663463"/>
            <a:ext cx="3028573" cy="543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latin typeface="Raleway SemiBold" panose="020B0703030101060003" pitchFamily="34" charset="0"/>
              </a:rPr>
              <a:t>Para seguir participando solo hay que ingresar un nuevo código y seguir acumulando puntos.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165" y="1608299"/>
            <a:ext cx="1991352" cy="41914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4553829" y="2517140"/>
            <a:ext cx="2750790" cy="2750790"/>
          </a:xfrm>
          <a:prstGeom prst="rect">
            <a:avLst/>
          </a:prstGeom>
        </p:spPr>
      </p:pic>
      <p:sp>
        <p:nvSpPr>
          <p:cNvPr id="29" name="Subtítulo 4"/>
          <p:cNvSpPr txBox="1">
            <a:spLocks/>
          </p:cNvSpPr>
          <p:nvPr/>
        </p:nvSpPr>
        <p:spPr>
          <a:xfrm>
            <a:off x="7490085" y="6006817"/>
            <a:ext cx="4110036" cy="48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200" dirty="0" smtClean="0">
                <a:solidFill>
                  <a:schemeClr val="bg1"/>
                </a:solidFill>
                <a:latin typeface="Raleway Black" panose="020B0A03030101060003" pitchFamily="34" charset="0"/>
              </a:rPr>
              <a:t>Premios:  </a:t>
            </a:r>
            <a:r>
              <a:rPr lang="es-CO" sz="1200" dirty="0" smtClean="0">
                <a:solidFill>
                  <a:schemeClr val="bg1"/>
                </a:solidFill>
                <a:latin typeface="Raleway Medium" panose="020B0603030101060003" pitchFamily="34" charset="0"/>
              </a:rPr>
              <a:t>Gorras, cojines, camisetas, </a:t>
            </a:r>
            <a:r>
              <a:rPr lang="es-CO" sz="1200" dirty="0" err="1" smtClean="0">
                <a:solidFill>
                  <a:schemeClr val="bg1"/>
                </a:solidFill>
                <a:latin typeface="Raleway Medium" panose="020B0603030101060003" pitchFamily="34" charset="0"/>
              </a:rPr>
              <a:t>cubrelechos</a:t>
            </a:r>
            <a:r>
              <a:rPr lang="es-CO" sz="1200" dirty="0" smtClean="0">
                <a:solidFill>
                  <a:schemeClr val="bg1"/>
                </a:solidFill>
                <a:latin typeface="Raleway Medium" panose="020B0603030101060003" pitchFamily="34" charset="0"/>
              </a:rPr>
              <a:t>, cervezas y artículos deportivos.</a:t>
            </a:r>
          </a:p>
        </p:txBody>
      </p:sp>
    </p:spTree>
    <p:extLst>
      <p:ext uri="{BB962C8B-B14F-4D97-AF65-F5344CB8AC3E}">
        <p14:creationId xmlns:p14="http://schemas.microsoft.com/office/powerpoint/2010/main" val="38568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recto 9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2" y="5818923"/>
            <a:ext cx="1751797" cy="935460"/>
          </a:xfrm>
          <a:prstGeom prst="rect">
            <a:avLst/>
          </a:prstGeom>
        </p:spPr>
      </p:pic>
      <p:sp>
        <p:nvSpPr>
          <p:cNvPr id="13" name="Título 3"/>
          <p:cNvSpPr>
            <a:spLocks noGrp="1"/>
          </p:cNvSpPr>
          <p:nvPr>
            <p:ph type="ctrTitle"/>
          </p:nvPr>
        </p:nvSpPr>
        <p:spPr>
          <a:xfrm>
            <a:off x="836225" y="2836533"/>
            <a:ext cx="4921624" cy="748599"/>
          </a:xfrm>
        </p:spPr>
        <p:txBody>
          <a:bodyPr>
            <a:normAutofit/>
          </a:bodyPr>
          <a:lstStyle/>
          <a:p>
            <a:pPr algn="l"/>
            <a:r>
              <a:rPr lang="es-CO" sz="4400" dirty="0" err="1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Equity</a:t>
            </a:r>
            <a:r>
              <a:rPr lang="es-CO" sz="44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:</a:t>
            </a:r>
            <a:endParaRPr lang="es-CO" sz="54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17" name="Subtítulo 4"/>
          <p:cNvSpPr>
            <a:spLocks noGrp="1"/>
          </p:cNvSpPr>
          <p:nvPr>
            <p:ph type="subTitle" idx="1"/>
          </p:nvPr>
        </p:nvSpPr>
        <p:spPr>
          <a:xfrm>
            <a:off x="836226" y="3585133"/>
            <a:ext cx="4504766" cy="715232"/>
          </a:xfrm>
        </p:spPr>
        <p:txBody>
          <a:bodyPr>
            <a:normAutofit/>
          </a:bodyPr>
          <a:lstStyle/>
          <a:p>
            <a:pPr algn="l"/>
            <a:r>
              <a:rPr lang="es-CO" sz="1800" dirty="0" smtClean="0">
                <a:latin typeface="Raleway SemiBold" panose="020B0703030101060003" pitchFamily="34" charset="0"/>
              </a:rPr>
              <a:t>Mañana es día de teletrabajo pero la fiesta empieza hoy.</a:t>
            </a: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 smtClean="0">
              <a:latin typeface="Raleway SemiBold" panose="020B0703030101060003" pitchFamily="34" charset="0"/>
            </a:endParaRPr>
          </a:p>
          <a:p>
            <a:pPr algn="l"/>
            <a:endParaRPr lang="es-CO" sz="2000" dirty="0">
              <a:latin typeface="Raleway SemiBold" panose="020B0703030101060003" pitchFamily="34" charset="0"/>
            </a:endParaRPr>
          </a:p>
        </p:txBody>
      </p:sp>
      <p:sp>
        <p:nvSpPr>
          <p:cNvPr id="7" name="AutoShape 2" descr="Apple App 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64" y="3050940"/>
            <a:ext cx="4198952" cy="19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5911297" y="844308"/>
            <a:ext cx="6289668" cy="590668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6094441" y="803394"/>
            <a:ext cx="6097559" cy="5906688"/>
          </a:xfrm>
          <a:prstGeom prst="rect">
            <a:avLst/>
          </a:prstGeom>
          <a:solidFill>
            <a:srgbClr val="ED1B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/>
          <a:srcRect l="21500" t="6661" r="20564"/>
          <a:stretch/>
        </p:blipFill>
        <p:spPr>
          <a:xfrm>
            <a:off x="-12321" y="155270"/>
            <a:ext cx="12204321" cy="72995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710082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8"/>
          <p:cNvCxnSpPr/>
          <p:nvPr/>
        </p:nvCxnSpPr>
        <p:spPr>
          <a:xfrm>
            <a:off x="0" y="661595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 rot="10800000">
            <a:off x="0" y="-11296"/>
            <a:ext cx="12192000" cy="147918"/>
          </a:xfrm>
          <a:prstGeom prst="rect">
            <a:avLst/>
          </a:prstGeom>
          <a:solidFill>
            <a:srgbClr val="117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/>
          <p:cNvCxnSpPr/>
          <p:nvPr/>
        </p:nvCxnSpPr>
        <p:spPr>
          <a:xfrm rot="10800000">
            <a:off x="-12321" y="237663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2" y="5818923"/>
            <a:ext cx="1751797" cy="935460"/>
          </a:xfrm>
          <a:prstGeom prst="rect">
            <a:avLst/>
          </a:prstGeom>
        </p:spPr>
      </p:pic>
      <p:sp>
        <p:nvSpPr>
          <p:cNvPr id="17" name="Título 3"/>
          <p:cNvSpPr>
            <a:spLocks noGrp="1"/>
          </p:cNvSpPr>
          <p:nvPr>
            <p:ph type="ctrTitle"/>
          </p:nvPr>
        </p:nvSpPr>
        <p:spPr>
          <a:xfrm>
            <a:off x="824084" y="1253537"/>
            <a:ext cx="4913327" cy="1096291"/>
          </a:xfrm>
        </p:spPr>
        <p:txBody>
          <a:bodyPr>
            <a:normAutofit/>
          </a:bodyPr>
          <a:lstStyle/>
          <a:p>
            <a:pPr algn="l"/>
            <a:r>
              <a:rPr lang="es-CO" sz="3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Propuesta:</a:t>
            </a:r>
            <a:endParaRPr lang="es-CO" sz="36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18" name="Subtítulo 4"/>
          <p:cNvSpPr txBox="1">
            <a:spLocks/>
          </p:cNvSpPr>
          <p:nvPr/>
        </p:nvSpPr>
        <p:spPr>
          <a:xfrm>
            <a:off x="833049" y="2376385"/>
            <a:ext cx="3684360" cy="1099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400" dirty="0" smtClean="0">
                <a:latin typeface="Raleway Medium" panose="020B0603030101060003" pitchFamily="34" charset="0"/>
              </a:rPr>
              <a:t>Vamos invitar a los colombianos a desordenarse responsablemente la noche anterior a cada partido,.</a:t>
            </a:r>
            <a:endParaRPr lang="es-CO" sz="1400" dirty="0" smtClean="0">
              <a:latin typeface="Raleway Medium" panose="020B0603030101060003" pitchFamily="34" charset="0"/>
            </a:endParaRPr>
          </a:p>
        </p:txBody>
      </p:sp>
      <p:sp>
        <p:nvSpPr>
          <p:cNvPr id="27" name="Título 3"/>
          <p:cNvSpPr txBox="1">
            <a:spLocks/>
          </p:cNvSpPr>
          <p:nvPr/>
        </p:nvSpPr>
        <p:spPr>
          <a:xfrm>
            <a:off x="721302" y="3348696"/>
            <a:ext cx="4913327" cy="10962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 smtClean="0">
                <a:solidFill>
                  <a:srgbClr val="117EC4"/>
                </a:solidFill>
                <a:latin typeface="Taberna Serif Black" panose="00000A00000000000000" pitchFamily="50" charset="0"/>
              </a:rPr>
              <a:t>Coach:</a:t>
            </a:r>
            <a:endParaRPr lang="es-CO" sz="3600" dirty="0">
              <a:solidFill>
                <a:srgbClr val="117EC4"/>
              </a:solidFill>
              <a:latin typeface="Taberna Serif Black" panose="00000A00000000000000" pitchFamily="50" charset="0"/>
            </a:endParaRPr>
          </a:p>
        </p:txBody>
      </p:sp>
      <p:sp>
        <p:nvSpPr>
          <p:cNvPr id="28" name="Subtítulo 4"/>
          <p:cNvSpPr txBox="1">
            <a:spLocks/>
          </p:cNvSpPr>
          <p:nvPr/>
        </p:nvSpPr>
        <p:spPr>
          <a:xfrm>
            <a:off x="730268" y="4471544"/>
            <a:ext cx="3555354" cy="1245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CO" sz="1400" dirty="0" smtClean="0">
                <a:latin typeface="Raleway Medium" panose="020B0603030101060003" pitchFamily="34" charset="0"/>
              </a:rPr>
              <a:t>El Tino va a compartir los mejores consejos para gozarse la previa, porque si hay alguien que sabe de rumba y de futbol es el Tino.</a:t>
            </a:r>
            <a:endParaRPr lang="es-CO" sz="1400" dirty="0" smtClean="0">
              <a:latin typeface="Raleway Medium" panose="020B0603030101060003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881" y="2197290"/>
            <a:ext cx="4488832" cy="3292600"/>
          </a:xfrm>
          <a:prstGeom prst="rect">
            <a:avLst/>
          </a:prstGeom>
        </p:spPr>
      </p:pic>
      <p:sp>
        <p:nvSpPr>
          <p:cNvPr id="19" name="Título 3"/>
          <p:cNvSpPr txBox="1">
            <a:spLocks/>
          </p:cNvSpPr>
          <p:nvPr/>
        </p:nvSpPr>
        <p:spPr>
          <a:xfrm>
            <a:off x="7901466" y="2156376"/>
            <a:ext cx="3759563" cy="2715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000" dirty="0" smtClean="0">
                <a:solidFill>
                  <a:schemeClr val="bg1"/>
                </a:solidFill>
                <a:latin typeface="Taberna Serif Black" panose="00000A00000000000000" pitchFamily="50" charset="0"/>
              </a:rPr>
              <a:t>Nada como el</a:t>
            </a:r>
          </a:p>
          <a:p>
            <a:pPr algn="l"/>
            <a:r>
              <a:rPr lang="es-CO" sz="4000" dirty="0" smtClean="0">
                <a:solidFill>
                  <a:schemeClr val="bg1"/>
                </a:solidFill>
                <a:latin typeface="Taberna Serif Black" panose="00000A00000000000000" pitchFamily="50" charset="0"/>
              </a:rPr>
              <a:t>Teletrabajo</a:t>
            </a:r>
          </a:p>
          <a:p>
            <a:pPr algn="l"/>
            <a:r>
              <a:rPr lang="es-CO" sz="4000" dirty="0" smtClean="0">
                <a:solidFill>
                  <a:schemeClr val="bg1"/>
                </a:solidFill>
                <a:latin typeface="Taberna Serif Black" panose="00000A00000000000000" pitchFamily="50" charset="0"/>
              </a:rPr>
              <a:t>Para pasar</a:t>
            </a:r>
          </a:p>
          <a:p>
            <a:pPr algn="l"/>
            <a:r>
              <a:rPr lang="es-CO" sz="4000" dirty="0" smtClean="0">
                <a:solidFill>
                  <a:schemeClr val="bg1"/>
                </a:solidFill>
                <a:latin typeface="Taberna Serif Black" panose="00000A00000000000000" pitchFamily="50" charset="0"/>
              </a:rPr>
              <a:t>El guayabo.</a:t>
            </a:r>
            <a:endParaRPr lang="es-CO" sz="4000" dirty="0">
              <a:solidFill>
                <a:schemeClr val="bg1"/>
              </a:solidFill>
              <a:latin typeface="Taberna Serif Black" panose="00000A00000000000000" pitchFamily="50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390" y="5150408"/>
            <a:ext cx="483471" cy="47272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400" y="5098763"/>
            <a:ext cx="461250" cy="5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528" y="5199043"/>
            <a:ext cx="268718" cy="4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569</Words>
  <Application>Microsoft Office PowerPoint</Application>
  <PresentationFormat>Panorámica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Raleway Black</vt:lpstr>
      <vt:lpstr>Raleway Medium</vt:lpstr>
      <vt:lpstr>Raleway SemiBold</vt:lpstr>
      <vt:lpstr>Taberna Sans Regular</vt:lpstr>
      <vt:lpstr>Taberna Serif Black</vt:lpstr>
      <vt:lpstr>Tema de Office</vt:lpstr>
      <vt:lpstr>Problema:</vt:lpstr>
      <vt:lpstr>Insight:</vt:lpstr>
      <vt:lpstr>Convocatoría:</vt:lpstr>
      <vt:lpstr>Atl:</vt:lpstr>
      <vt:lpstr>Digital:</vt:lpstr>
      <vt:lpstr>Promoción:</vt:lpstr>
      <vt:lpstr>MÉCANICA</vt:lpstr>
      <vt:lpstr>Equity:</vt:lpstr>
      <vt:lpstr>Propuesta:</vt:lpstr>
      <vt:lpstr>Insight: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LOREM IPSUM DOLO</dc:title>
  <dc:creator>Sergey Peña</dc:creator>
  <cp:lastModifiedBy>Sergey Peña</cp:lastModifiedBy>
  <cp:revision>131</cp:revision>
  <dcterms:created xsi:type="dcterms:W3CDTF">2017-04-01T10:37:21Z</dcterms:created>
  <dcterms:modified xsi:type="dcterms:W3CDTF">2017-04-03T02:31:49Z</dcterms:modified>
</cp:coreProperties>
</file>