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3" r:id="rId7"/>
    <p:sldId id="264" r:id="rId8"/>
    <p:sldId id="268" r:id="rId9"/>
    <p:sldId id="269" r:id="rId10"/>
    <p:sldId id="267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43"/>
  </p:normalViewPr>
  <p:slideViewPr>
    <p:cSldViewPr snapToGrid="0" snapToObjects="1" showGuides="1">
      <p:cViewPr>
        <p:scale>
          <a:sx n="103" d="100"/>
          <a:sy n="103" d="100"/>
        </p:scale>
        <p:origin x="424" y="21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990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312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2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828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40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648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4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673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356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714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28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FCA6-4C6D-E945-8A65-6FBCCE727BCB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CF42F-9803-BB4D-86AD-839C03ED53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85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8685" y="816420"/>
            <a:ext cx="2755392" cy="669544"/>
          </a:xfrm>
        </p:spPr>
        <p:txBody>
          <a:bodyPr>
            <a:normAutofit/>
          </a:bodyPr>
          <a:lstStyle/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CONTEXTO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8027" y="1532002"/>
            <a:ext cx="4858512" cy="1655762"/>
          </a:xfrm>
        </p:spPr>
        <p:txBody>
          <a:bodyPr>
            <a:normAutofit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Rusia será la sede del mundial 2018, un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país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frío y lejos de tener el sabor latinoamericano que representa el fútbol y su pasión.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6504432" y="1531367"/>
            <a:ext cx="47122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Necesitamos prepararnos para vivir este mundial de la manera más original, por eso tenemos que juntar lo mejor de Rusia con la originalidad de Colombia. </a:t>
            </a: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6504432" y="4334783"/>
            <a:ext cx="48585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Llamaremos a los rusos más originales, los que conocemos en Colombia, los que nos pueden enseñar cómo se vive un mundial con Águila Original, aún si Colombia no clasifica.</a:t>
            </a: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504432" y="816420"/>
            <a:ext cx="2755392" cy="66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RACIONAL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504432" y="3632462"/>
            <a:ext cx="2755392" cy="66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IDEA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58" y="3632462"/>
            <a:ext cx="3907249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1" y="13811"/>
            <a:ext cx="10577384" cy="68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18753" y="2707574"/>
            <a:ext cx="6827520" cy="1459959"/>
          </a:xfrm>
        </p:spPr>
        <p:txBody>
          <a:bodyPr>
            <a:normAutofit fontScale="90000"/>
          </a:bodyPr>
          <a:lstStyle/>
          <a:p>
            <a:r>
              <a:rPr lang="es-ES_tradnl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Llevaremos 11 </a:t>
            </a:r>
            <a:r>
              <a:rPr lang="es-ES_tradnl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rusos m</a:t>
            </a:r>
            <a:r>
              <a:rPr lang="es-ES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uy originales </a:t>
            </a:r>
            <a:r>
              <a:rPr lang="es-ES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 vivir </a:t>
            </a:r>
            <a:r>
              <a:rPr lang="es-ES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Rusia </a:t>
            </a:r>
            <a:r>
              <a:rPr lang="es-ES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2018 junto a 11 colombianos.</a:t>
            </a:r>
            <a:endParaRPr lang="es-ES_tradnl" sz="3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5" y="524256"/>
            <a:ext cx="3864864" cy="669544"/>
          </a:xfrm>
        </p:spPr>
        <p:txBody>
          <a:bodyPr>
            <a:normAutofit/>
          </a:bodyPr>
          <a:lstStyle/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FASES DE LA CAMPAÑA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024" y="1239838"/>
            <a:ext cx="4949002" cy="1655762"/>
          </a:xfrm>
        </p:spPr>
        <p:txBody>
          <a:bodyPr>
            <a:normAutofit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Nuestra campaña estará dividida en 3 etapas, cada una con medios que solucionarán diferentes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objetivos.</a:t>
            </a:r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139696" y="4888674"/>
            <a:ext cx="7766304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latin typeface="Helvetica Neue" charset="0"/>
                <a:ea typeface="Helvetica Neue" charset="0"/>
                <a:cs typeface="Helvetica Neue" charset="0"/>
              </a:rPr>
              <a:t>C O N T E N I D O</a:t>
            </a:r>
            <a:endParaRPr lang="es-ES_tradnl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980432" y="2682240"/>
            <a:ext cx="2231136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latin typeface="Helvetica Neue" charset="0"/>
                <a:ea typeface="Helvetica Neue" charset="0"/>
                <a:cs typeface="Helvetica Neue" charset="0"/>
              </a:rPr>
              <a:t>Promoci</a:t>
            </a:r>
            <a:r>
              <a:rPr lang="es-ES" dirty="0" err="1" smtClean="0">
                <a:latin typeface="Helvetica Neue" charset="0"/>
                <a:ea typeface="Helvetica Neue" charset="0"/>
                <a:cs typeface="Helvetica Neue" charset="0"/>
              </a:rPr>
              <a:t>ón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638288" y="2682240"/>
            <a:ext cx="2267712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>
                <a:latin typeface="Helvetica Neue" charset="0"/>
                <a:ea typeface="Helvetica Neue" charset="0"/>
                <a:cs typeface="Helvetica Neue" charset="0"/>
              </a:rPr>
              <a:t>Equity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2139696" y="3118104"/>
            <a:ext cx="2377440" cy="270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 smtClean="0">
                <a:solidFill>
                  <a:srgbClr val="CC9C1C"/>
                </a:solidFill>
                <a:latin typeface="Helvetica Neue" charset="0"/>
                <a:ea typeface="Helvetica Neue" charset="0"/>
                <a:cs typeface="Helvetica Neue" charset="0"/>
              </a:rPr>
              <a:t>Septiembre - Diciembre</a:t>
            </a:r>
            <a:endParaRPr lang="es-ES_tradnl" sz="1200" dirty="0">
              <a:solidFill>
                <a:srgbClr val="CC9C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4895088" y="3118104"/>
            <a:ext cx="2377440" cy="270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smtClean="0">
                <a:solidFill>
                  <a:srgbClr val="CC9C1C"/>
                </a:solidFill>
                <a:latin typeface="Helvetica Neue" charset="0"/>
                <a:ea typeface="Helvetica Neue" charset="0"/>
                <a:cs typeface="Helvetica Neue" charset="0"/>
              </a:rPr>
              <a:t>Febrero - Marzo</a:t>
            </a:r>
            <a:endParaRPr lang="es-ES_tradnl" sz="1200" dirty="0">
              <a:solidFill>
                <a:srgbClr val="CC9C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7577328" y="3118104"/>
            <a:ext cx="2377440" cy="270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 smtClean="0">
                <a:solidFill>
                  <a:srgbClr val="CC9C1C"/>
                </a:solidFill>
                <a:latin typeface="Helvetica Neue" charset="0"/>
                <a:ea typeface="Helvetica Neue" charset="0"/>
                <a:cs typeface="Helvetica Neue" charset="0"/>
              </a:rPr>
              <a:t>Mayo - Junio</a:t>
            </a:r>
            <a:endParaRPr lang="es-ES_tradnl" sz="1200" dirty="0">
              <a:solidFill>
                <a:srgbClr val="CC9C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980432" y="3388360"/>
            <a:ext cx="2231136" cy="130321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11 Etiquetas a nivel nacional de Águila Original marcadas (por dentro) </a:t>
            </a:r>
            <a:r>
              <a:rPr lang="es-ES" sz="1200" smtClean="0">
                <a:latin typeface="Helvetica Neue" charset="0"/>
                <a:ea typeface="Helvetica Neue" charset="0"/>
                <a:cs typeface="Helvetica Neue" charset="0"/>
              </a:rPr>
              <a:t>con pasajes a Rusia 2018. </a:t>
            </a:r>
            <a:endParaRPr lang="es-ES_tradnl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674864" y="3388360"/>
            <a:ext cx="2231136" cy="130321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App para 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que 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las personas 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puedan 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disfrutar diferentes experiencias durante el mundial. </a:t>
            </a:r>
            <a:endParaRPr lang="es-ES_tradnl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139696" y="3388360"/>
            <a:ext cx="2377440" cy="130321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Lanzamiento de la campaña a partir del contenido que generamos con los </a:t>
            </a:r>
            <a:r>
              <a:rPr lang="es-ES" sz="1200" dirty="0">
                <a:latin typeface="Helvetica Neue" charset="0"/>
                <a:ea typeface="Helvetica Neue" charset="0"/>
                <a:cs typeface="Helvetica Neue" charset="0"/>
              </a:rPr>
              <a:t>r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usos </a:t>
            </a:r>
            <a:r>
              <a:rPr lang="es-ES" sz="1200" dirty="0">
                <a:latin typeface="Helvetica Neue" charset="0"/>
                <a:ea typeface="Helvetica Neue" charset="0"/>
                <a:cs typeface="Helvetica Neue" charset="0"/>
              </a:rPr>
              <a:t>c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olombianos</a:t>
            </a:r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es-ES_tradnl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139696" y="2682240"/>
            <a:ext cx="2377440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Helvetica Neue" charset="0"/>
                <a:ea typeface="Helvetica Neue" charset="0"/>
                <a:cs typeface="Helvetica Neue" charset="0"/>
              </a:rPr>
              <a:t>Convocatoria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5" y="417380"/>
            <a:ext cx="3864864" cy="669544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TOUCH POINTS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9274" y="1132962"/>
            <a:ext cx="4858512" cy="1655762"/>
          </a:xfrm>
        </p:spPr>
        <p:txBody>
          <a:bodyPr>
            <a:normAutofit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 cada uno de nuestros objetivos dispondremos diferentes medios: propios y pagos.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38353" y="2114359"/>
            <a:ext cx="2377440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Helvetica Neue" charset="0"/>
                <a:ea typeface="Helvetica Neue" charset="0"/>
                <a:cs typeface="Helvetica Neue" charset="0"/>
              </a:rPr>
              <a:t>Conocimiento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79089" y="2114359"/>
            <a:ext cx="2231136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Helvetica Neue" charset="0"/>
                <a:ea typeface="Helvetica Neue" charset="0"/>
                <a:cs typeface="Helvetica Neue" charset="0"/>
              </a:rPr>
              <a:t>Actitud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636945" y="2114359"/>
            <a:ext cx="2267712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Helvetica Neue" charset="0"/>
                <a:ea typeface="Helvetica Neue" charset="0"/>
                <a:cs typeface="Helvetica Neue" charset="0"/>
              </a:rPr>
              <a:t>Comportamiento</a:t>
            </a:r>
            <a:endParaRPr lang="es-ES_trad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138353" y="2582735"/>
            <a:ext cx="2377440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 err="1" smtClean="0">
                <a:latin typeface="Helvetica Neue" charset="0"/>
                <a:ea typeface="Helvetica Neue" charset="0"/>
                <a:cs typeface="Helvetica Neue" charset="0"/>
              </a:rPr>
              <a:t>Informaci</a:t>
            </a:r>
            <a:r>
              <a:rPr lang="es-ES" sz="1400" dirty="0" err="1" smtClean="0">
                <a:latin typeface="Helvetica Neue" charset="0"/>
                <a:ea typeface="Helvetica Neue" charset="0"/>
                <a:cs typeface="Helvetica Neue" charset="0"/>
              </a:rPr>
              <a:t>ón</a:t>
            </a:r>
            <a:r>
              <a:rPr lang="es-ES" sz="1400" dirty="0" smtClean="0">
                <a:latin typeface="Helvetica Neue" charset="0"/>
                <a:ea typeface="Helvetica Neue" charset="0"/>
                <a:cs typeface="Helvetica Neue" charset="0"/>
              </a:rPr>
              <a:t> Específica</a:t>
            </a:r>
            <a:endParaRPr lang="es-ES_tradnl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138353" y="3048000"/>
            <a:ext cx="2377440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Helvetica Neue" charset="0"/>
                <a:ea typeface="Helvetica Neue" charset="0"/>
                <a:cs typeface="Helvetica Neue" charset="0"/>
              </a:rPr>
              <a:t>Incrementar el TOM</a:t>
            </a:r>
            <a:endParaRPr lang="es-ES_tradnl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979089" y="2582735"/>
            <a:ext cx="2231136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Helvetica Neue" charset="0"/>
                <a:ea typeface="Helvetica Neue" charset="0"/>
                <a:cs typeface="Helvetica Neue" charset="0"/>
              </a:rPr>
              <a:t>Más cercana</a:t>
            </a:r>
            <a:endParaRPr lang="es-ES_tradnl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72993" y="3048000"/>
            <a:ext cx="2237232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Helvetica Neue" charset="0"/>
                <a:ea typeface="Helvetica Neue" charset="0"/>
                <a:cs typeface="Helvetica Neue" charset="0"/>
              </a:rPr>
              <a:t>Intención de Compra</a:t>
            </a:r>
            <a:endParaRPr lang="es-ES_tradnl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636945" y="2582735"/>
            <a:ext cx="2267712" cy="42672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Helvetica Neue" charset="0"/>
                <a:ea typeface="Helvetica Neue" charset="0"/>
                <a:cs typeface="Helvetica Neue" charset="0"/>
              </a:rPr>
              <a:t>Decisión de compra</a:t>
            </a:r>
            <a:endParaRPr lang="es-ES_tradnl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633897" y="3048000"/>
            <a:ext cx="2270760" cy="1249680"/>
          </a:xfrm>
          <a:prstGeom prst="rect">
            <a:avLst/>
          </a:prstGeom>
          <a:solidFill>
            <a:schemeClr val="bg2">
              <a:lumMod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Generar Word of </a:t>
            </a:r>
            <a:r>
              <a:rPr lang="es-ES" sz="1200" dirty="0" err="1" smtClean="0">
                <a:latin typeface="Helvetica Neue" charset="0"/>
                <a:ea typeface="Helvetica Neue" charset="0"/>
                <a:cs typeface="Helvetica Neue" charset="0"/>
              </a:rPr>
              <a:t>Mouth</a:t>
            </a:r>
            <a:endParaRPr lang="es-E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s-E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Apoyar respuestas online</a:t>
            </a:r>
          </a:p>
          <a:p>
            <a:pPr algn="ctr"/>
            <a:endParaRPr lang="es-E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s-ES" sz="1200" dirty="0" smtClean="0">
                <a:latin typeface="Helvetica Neue" charset="0"/>
                <a:ea typeface="Helvetica Neue" charset="0"/>
                <a:cs typeface="Helvetica Neue" charset="0"/>
              </a:rPr>
              <a:t>Apoyar decisiones PDV</a:t>
            </a:r>
            <a:endParaRPr lang="es-E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013307" y="3518591"/>
            <a:ext cx="203773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Botella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App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Contenido en RRSS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Radio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OOHH</a:t>
            </a:r>
            <a:endParaRPr lang="es-ES_tradnl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Pauta </a:t>
            </a:r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Google </a:t>
            </a:r>
            <a:r>
              <a:rPr lang="es-ES_tradnl" sz="1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Display</a:t>
            </a:r>
            <a:endParaRPr lang="es-ES_tradnl" sz="1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SMS</a:t>
            </a:r>
            <a:endParaRPr lang="es-ES_tradnl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138353" y="3518591"/>
            <a:ext cx="2037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Contenido en RRSS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Pauta Google </a:t>
            </a:r>
            <a:r>
              <a:rPr lang="es-ES_tradnl" sz="1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Display</a:t>
            </a:r>
            <a:endParaRPr lang="es-ES_tradnl" sz="1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OOHH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Radio</a:t>
            </a:r>
            <a:endParaRPr lang="es-ES_tradnl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633897" y="4355709"/>
            <a:ext cx="21259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App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Contenido en RRSS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App en Facebook</a:t>
            </a:r>
          </a:p>
          <a:p>
            <a:r>
              <a:rPr lang="es-ES_tradnl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 Eventos / Activaciones</a:t>
            </a:r>
          </a:p>
          <a:p>
            <a:endParaRPr lang="es-ES_tradnl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4" y="524256"/>
            <a:ext cx="3034541" cy="669544"/>
          </a:xfrm>
        </p:spPr>
        <p:txBody>
          <a:bodyPr>
            <a:normAutofit/>
          </a:bodyPr>
          <a:lstStyle/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CONVOCATORIA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024" y="1239838"/>
            <a:ext cx="5350728" cy="814593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Lanzaremos nuestra campaña con cápsulas que compartiremos en las redes de la marca, estas presentarán a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6132513" y="4231716"/>
            <a:ext cx="555280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Apoyaremos la campaña digital con piezas de radio, vallas, </a:t>
            </a:r>
            <a:r>
              <a:rPr lang="es-ES" sz="16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eucoles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y guerrilla que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direccionar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á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 los usuarios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seguir las cápsulas de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 y conocer la promoción que los puede llevar a Rusia 2018.</a:t>
            </a:r>
          </a:p>
          <a:p>
            <a:pPr algn="l"/>
            <a:endParaRPr lang="es-ES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2645533" y="2847811"/>
            <a:ext cx="2246174" cy="707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Facebook</a:t>
            </a:r>
          </a:p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Seguidores: + 1.5 M</a:t>
            </a: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645533" y="3555526"/>
            <a:ext cx="2560056" cy="89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Youtube</a:t>
            </a:r>
            <a:endParaRPr lang="es-ES" sz="1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Seguidores: 19.303</a:t>
            </a: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645532" y="4331354"/>
            <a:ext cx="2703919" cy="126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Instagra</a:t>
            </a:r>
            <a:r>
              <a:rPr lang="es-ES" sz="1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endParaRPr lang="es-ES" sz="1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Seguidores: 74 K</a:t>
            </a: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83" y="2901010"/>
            <a:ext cx="524256" cy="5242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37" y="4425140"/>
            <a:ext cx="578282" cy="578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39" y="3683243"/>
            <a:ext cx="629260" cy="4430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45" y="1193800"/>
            <a:ext cx="3672840" cy="28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3685" y="524256"/>
            <a:ext cx="2755392" cy="669544"/>
          </a:xfrm>
        </p:spPr>
        <p:txBody>
          <a:bodyPr>
            <a:noAutofit/>
          </a:bodyPr>
          <a:lstStyle/>
          <a:p>
            <a:pPr algn="l"/>
            <a:r>
              <a:rPr lang="es-ES_tradnl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PROMOCI</a:t>
            </a:r>
            <a:r>
              <a:rPr lang="es-E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ÓN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024" y="1239838"/>
            <a:ext cx="4858512" cy="21891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Lanzaremos una promoción muy sencilla pero que responde  a un </a:t>
            </a:r>
            <a:r>
              <a:rPr lang="es-ES" sz="18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insight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original colombiano: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8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Desprender la etiqueta de la cerveza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Por eso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detrás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nuestras etiquetas, cualquier colombiano podr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á ganar uno de los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11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tiquetes a Rusia, solo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deben probar suerte y muchas de nuestras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Águila Original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6527688" y="3630642"/>
            <a:ext cx="48585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Adicionalmente los contenidos se enfocarán en dar a conocer la promoción e invitar a los usuarios a descargar la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App de la campaña.</a:t>
            </a:r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Contaremos con los mismos medios de la etapa de convocatoria cambiando el mensaje: </a:t>
            </a:r>
            <a:r>
              <a:rPr lang="es-ES" sz="1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Puedes irte a Rusia 2018 con </a:t>
            </a:r>
            <a:r>
              <a:rPr lang="es-ES" sz="1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 y Águila Original.</a:t>
            </a:r>
          </a:p>
          <a:p>
            <a:pPr algn="l"/>
            <a:endParaRPr lang="es-ES" sz="1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6352032" y="1204448"/>
            <a:ext cx="48585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11 Rusos (Los Originales) + 11 colombianos </a:t>
            </a:r>
            <a:endParaRPr lang="es-ES" sz="1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7087" y="1784004"/>
            <a:ext cx="285999" cy="7083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5846" y="1784004"/>
            <a:ext cx="285999" cy="7083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4604" y="1784004"/>
            <a:ext cx="285999" cy="70837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362" y="1784004"/>
            <a:ext cx="285999" cy="7083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857" y="1784004"/>
            <a:ext cx="285999" cy="7083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2945" y="1784004"/>
            <a:ext cx="285999" cy="70837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1704" y="1784004"/>
            <a:ext cx="285999" cy="7083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462" y="1784004"/>
            <a:ext cx="285999" cy="70837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220" y="1784004"/>
            <a:ext cx="285999" cy="70837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0715" y="1784004"/>
            <a:ext cx="285999" cy="70837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7599" y="1784004"/>
            <a:ext cx="285999" cy="70837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72" y="2590392"/>
            <a:ext cx="286314" cy="70837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31" y="2590392"/>
            <a:ext cx="286314" cy="70837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52" y="2590392"/>
            <a:ext cx="286314" cy="70837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78" y="2590392"/>
            <a:ext cx="286314" cy="70837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21" y="2590392"/>
            <a:ext cx="286314" cy="70837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55" y="2590392"/>
            <a:ext cx="286314" cy="70837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89" y="2590392"/>
            <a:ext cx="286314" cy="70837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85" y="2590392"/>
            <a:ext cx="286314" cy="708373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11" y="2590392"/>
            <a:ext cx="286314" cy="70837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599" y="2590392"/>
            <a:ext cx="286314" cy="70837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17" y="2590392"/>
            <a:ext cx="286314" cy="70837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85" y="3475038"/>
            <a:ext cx="2670389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4" y="524256"/>
            <a:ext cx="2874059" cy="669544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EQUITY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023" y="1239838"/>
            <a:ext cx="5559490" cy="2189162"/>
          </a:xfrm>
        </p:spPr>
        <p:txBody>
          <a:bodyPr>
            <a:normAutofit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Cuando ya están definidos los 11 colombianos que acompañarán a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 activaremos la App.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6527581" y="3937515"/>
            <a:ext cx="50677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Esta App tendrá 4 funciones para que las personas puedan disfrutar del mundial de una manera diferente</a:t>
            </a:r>
            <a:r>
              <a:rPr lang="es-E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es-ES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Adicionalmente seguiremos alimentando las redes de la marca con el contenido de </a:t>
            </a:r>
            <a:r>
              <a:rPr lang="es-E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 y los colombianos en Rusia.</a:t>
            </a:r>
          </a:p>
          <a:p>
            <a:pPr algn="l"/>
            <a:endParaRPr lang="es-ES" sz="1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86" y="1239838"/>
            <a:ext cx="829232" cy="17130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45" y="1239838"/>
            <a:ext cx="838326" cy="17107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98" y="1239838"/>
            <a:ext cx="834556" cy="17107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776" r="4064" b="2070"/>
          <a:stretch/>
        </p:blipFill>
        <p:spPr>
          <a:xfrm>
            <a:off x="2120900" y="2085431"/>
            <a:ext cx="1778000" cy="3704167"/>
          </a:xfrm>
          <a:prstGeom prst="rect">
            <a:avLst/>
          </a:prstGeom>
        </p:spPr>
      </p:pic>
      <p:sp>
        <p:nvSpPr>
          <p:cNvPr id="14" name="Subtítulo 2"/>
          <p:cNvSpPr txBox="1">
            <a:spLocks/>
          </p:cNvSpPr>
          <p:nvPr/>
        </p:nvSpPr>
        <p:spPr>
          <a:xfrm>
            <a:off x="6766083" y="3004465"/>
            <a:ext cx="1306237" cy="45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2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Localizaci</a:t>
            </a:r>
            <a:r>
              <a:rPr lang="es-ES" sz="12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ón</a:t>
            </a:r>
            <a:r>
              <a:rPr lang="es-ES" sz="1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de tiendas</a:t>
            </a:r>
            <a:endParaRPr lang="es-ES_tradnl" sz="1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8111589" y="3004465"/>
            <a:ext cx="1306237" cy="45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Pack de </a:t>
            </a:r>
            <a:r>
              <a:rPr lang="es-ES" sz="12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stickers</a:t>
            </a:r>
            <a:endParaRPr lang="es-ES_tradnl" sz="1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9459757" y="3004465"/>
            <a:ext cx="1306237" cy="45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Radio</a:t>
            </a:r>
            <a:endParaRPr lang="es-ES_tradnl" sz="1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>
          <a:xfrm>
            <a:off x="4083957" y="3478448"/>
            <a:ext cx="1306237" cy="459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Traductor a Ruso</a:t>
            </a:r>
            <a:endParaRPr lang="es-ES_tradnl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4" y="524256"/>
            <a:ext cx="2874059" cy="669544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EQUITY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3023" y="1239838"/>
            <a:ext cx="5067755" cy="2189162"/>
          </a:xfrm>
        </p:spPr>
        <p:txBody>
          <a:bodyPr>
            <a:normAutofit/>
          </a:bodyPr>
          <a:lstStyle/>
          <a:p>
            <a:pPr algn="l"/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Al solo contar con 11 ganadores de nuestra promoción crearemos eventos en las principales ciudades donde las personas podrán asistir y vivir el mundial como uno de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Los </a:t>
            </a:r>
            <a:r>
              <a:rPr lang="es-ES" sz="1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Originales.</a:t>
            </a: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6640812" y="1453198"/>
            <a:ext cx="50677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</a:rPr>
              <a:t>En las principales ciudades: Bogo</a:t>
            </a:r>
            <a:r>
              <a:rPr lang="es-ES" sz="1800" dirty="0" smtClean="0">
                <a:solidFill>
                  <a:schemeClr val="bg1"/>
                </a:solidFill>
              </a:rPr>
              <a:t>tá, Bucaramanga, </a:t>
            </a:r>
            <a:r>
              <a:rPr lang="es-ES" sz="1800" dirty="0" smtClean="0">
                <a:solidFill>
                  <a:schemeClr val="bg1"/>
                </a:solidFill>
              </a:rPr>
              <a:t>Cali, Medell</a:t>
            </a:r>
            <a:r>
              <a:rPr lang="es-ES" sz="1800" dirty="0" smtClean="0">
                <a:solidFill>
                  <a:schemeClr val="bg1"/>
                </a:solidFill>
              </a:rPr>
              <a:t>ín, Cartagena y </a:t>
            </a:r>
            <a:r>
              <a:rPr lang="es-ES" sz="1800" dirty="0" err="1" smtClean="0">
                <a:solidFill>
                  <a:schemeClr val="bg1"/>
                </a:solidFill>
              </a:rPr>
              <a:t>Santamarta</a:t>
            </a:r>
            <a:r>
              <a:rPr lang="es-ES" sz="1800" dirty="0" smtClean="0">
                <a:solidFill>
                  <a:schemeClr val="bg1"/>
                </a:solidFill>
              </a:rPr>
              <a:t> crearemos espacios donde transmitiremos los partidos más importantes y que el horario permita.</a:t>
            </a:r>
          </a:p>
          <a:p>
            <a:pPr algn="l"/>
            <a:endParaRPr lang="es-ES" sz="1800" dirty="0">
              <a:solidFill>
                <a:schemeClr val="bg1"/>
              </a:solidFill>
            </a:endParaRPr>
          </a:p>
          <a:p>
            <a:pPr algn="l"/>
            <a:r>
              <a:rPr lang="es-ES" sz="1800" dirty="0" smtClean="0">
                <a:solidFill>
                  <a:schemeClr val="bg1"/>
                </a:solidFill>
              </a:rPr>
              <a:t>En estos espacios las personas podrán disfrutar de:</a:t>
            </a:r>
            <a:endParaRPr lang="es-ES" sz="1800" dirty="0" smtClean="0">
              <a:solidFill>
                <a:schemeClr val="bg1"/>
              </a:solidFill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13" y="3279805"/>
            <a:ext cx="658813" cy="6588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10" y="3185160"/>
            <a:ext cx="658813" cy="757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87" y="3274917"/>
            <a:ext cx="662062" cy="6637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2" y="2804000"/>
            <a:ext cx="4465528" cy="3349146"/>
          </a:xfrm>
          <a:prstGeom prst="rect">
            <a:avLst/>
          </a:prstGeom>
        </p:spPr>
      </p:pic>
      <p:sp>
        <p:nvSpPr>
          <p:cNvPr id="10" name="Subtítulo 2"/>
          <p:cNvSpPr txBox="1">
            <a:spLocks/>
          </p:cNvSpPr>
          <p:nvPr/>
        </p:nvSpPr>
        <p:spPr>
          <a:xfrm>
            <a:off x="7437850" y="4008218"/>
            <a:ext cx="1024908" cy="35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smtClean="0">
                <a:solidFill>
                  <a:schemeClr val="bg1"/>
                </a:solidFill>
              </a:rPr>
              <a:t>Comida</a:t>
            </a:r>
            <a:endParaRPr lang="es-ES" sz="1800" dirty="0" smtClean="0">
              <a:solidFill>
                <a:schemeClr val="bg1"/>
              </a:solidFill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8662235" y="4008218"/>
            <a:ext cx="1024908" cy="35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smtClean="0">
                <a:solidFill>
                  <a:schemeClr val="bg1"/>
                </a:solidFill>
              </a:rPr>
              <a:t>Juegos</a:t>
            </a:r>
            <a:endParaRPr lang="es-ES" sz="1800" dirty="0" smtClean="0">
              <a:solidFill>
                <a:schemeClr val="bg1"/>
              </a:solidFill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9562726" y="4008218"/>
            <a:ext cx="1912994" cy="62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smtClean="0">
                <a:solidFill>
                  <a:schemeClr val="bg1"/>
                </a:solidFill>
              </a:rPr>
              <a:t>Águila Original</a:t>
            </a:r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6640812" y="4752031"/>
            <a:ext cx="50677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solidFill>
                  <a:schemeClr val="bg1"/>
                </a:solidFill>
              </a:rPr>
              <a:t>*Estos eventos </a:t>
            </a:r>
            <a:r>
              <a:rPr lang="es-ES" sz="1800" smtClean="0">
                <a:solidFill>
                  <a:schemeClr val="bg1"/>
                </a:solidFill>
              </a:rPr>
              <a:t>contar</a:t>
            </a:r>
            <a:r>
              <a:rPr lang="es-ES" sz="1800" smtClean="0">
                <a:solidFill>
                  <a:schemeClr val="bg1"/>
                </a:solidFill>
              </a:rPr>
              <a:t>án con el contenido de Los Originales desde Rusia.</a:t>
            </a:r>
            <a:endParaRPr lang="es-ES" sz="1800" dirty="0" smtClean="0">
              <a:solidFill>
                <a:schemeClr val="bg1"/>
              </a:solidFill>
            </a:endParaRPr>
          </a:p>
          <a:p>
            <a:pPr algn="l"/>
            <a:endParaRPr lang="es-ES" sz="18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7434" y="524256"/>
            <a:ext cx="2874059" cy="669544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EQUITY</a:t>
            </a:r>
            <a:endParaRPr lang="es-ES_tradnl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32513" y="985838"/>
            <a:ext cx="5067755" cy="21891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Crearemos una App en Facebook con la que los usuarios podrán conocer su nivel de Ruso (colombiano), al realizarlo podrán ganar entradas a nuestros eventos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 Águila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Original.</a:t>
            </a:r>
          </a:p>
          <a:p>
            <a:pPr algn="l"/>
            <a:endParaRPr lang="es-ES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 esta acción aquellos que no bajen la App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podr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á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 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igual disfrutar de un mundial Original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algn="l"/>
            <a:endParaRPr lang="es-ES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As</a:t>
            </a:r>
            <a:r>
              <a:rPr lang="es-E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í convertiremos a 11 rusos colombianos en los corresponsales, protagonistas y los promotores más originales de Águila durante el mundial de Rusia 2018.</a:t>
            </a:r>
            <a:endParaRPr lang="es-ES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/>
            <a:endParaRPr lang="es-ES_tradnl" sz="1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5" y="5593277"/>
            <a:ext cx="1480282" cy="1021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9" y="2022100"/>
            <a:ext cx="6256020" cy="37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694</Words>
  <Application>Microsoft Macintosh PowerPoint</Application>
  <PresentationFormat>Panorámica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Helvetica Neue</vt:lpstr>
      <vt:lpstr>Arial</vt:lpstr>
      <vt:lpstr>Tema de Office</vt:lpstr>
      <vt:lpstr>CONTEXTO</vt:lpstr>
      <vt:lpstr>Llevaremos 11 rusos muy originales a vivir Rusia 2018 junto a 11 colombianos.</vt:lpstr>
      <vt:lpstr>FASES DE LA CAMPAÑA</vt:lpstr>
      <vt:lpstr>TOUCH POINTS</vt:lpstr>
      <vt:lpstr>CONVOCATORIA</vt:lpstr>
      <vt:lpstr>PROMOCIÓN</vt:lpstr>
      <vt:lpstr>EQUITY</vt:lpstr>
      <vt:lpstr>EQUITY</vt:lpstr>
      <vt:lpstr>EQUITY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CONTEXTO</dc:title>
  <dc:creator>Camilo Garzón</dc:creator>
  <cp:lastModifiedBy>Camilo Garzón</cp:lastModifiedBy>
  <cp:revision>24</cp:revision>
  <dcterms:created xsi:type="dcterms:W3CDTF">2017-04-02T02:31:24Z</dcterms:created>
  <dcterms:modified xsi:type="dcterms:W3CDTF">2017-04-03T04:20:14Z</dcterms:modified>
</cp:coreProperties>
</file>