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61" r:id="rId6"/>
    <p:sldId id="259" r:id="rId7"/>
    <p:sldId id="265" r:id="rId8"/>
    <p:sldId id="262" r:id="rId9"/>
    <p:sldId id="263" r:id="rId10"/>
    <p:sldId id="260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9D5"/>
    <a:srgbClr val="CD2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93F9-E9EE-4303-A3A5-458FD665928F}" type="datetimeFigureOut">
              <a:rPr lang="es-CO" smtClean="0"/>
              <a:t>01/04/2017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0291-45F9-4822-8349-9EE66D1199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378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93F9-E9EE-4303-A3A5-458FD665928F}" type="datetimeFigureOut">
              <a:rPr lang="es-CO" smtClean="0"/>
              <a:t>01/04/2017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0291-45F9-4822-8349-9EE66D1199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534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93F9-E9EE-4303-A3A5-458FD665928F}" type="datetimeFigureOut">
              <a:rPr lang="es-CO" smtClean="0"/>
              <a:t>01/04/2017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0291-45F9-4822-8349-9EE66D1199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519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93F9-E9EE-4303-A3A5-458FD665928F}" type="datetimeFigureOut">
              <a:rPr lang="es-CO" smtClean="0"/>
              <a:t>01/04/2017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0291-45F9-4822-8349-9EE66D1199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865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93F9-E9EE-4303-A3A5-458FD665928F}" type="datetimeFigureOut">
              <a:rPr lang="es-CO" smtClean="0"/>
              <a:t>01/04/2017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0291-45F9-4822-8349-9EE66D1199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342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93F9-E9EE-4303-A3A5-458FD665928F}" type="datetimeFigureOut">
              <a:rPr lang="es-CO" smtClean="0"/>
              <a:t>01/04/2017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0291-45F9-4822-8349-9EE66D1199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115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93F9-E9EE-4303-A3A5-458FD665928F}" type="datetimeFigureOut">
              <a:rPr lang="es-CO" smtClean="0"/>
              <a:t>01/04/2017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0291-45F9-4822-8349-9EE66D1199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917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93F9-E9EE-4303-A3A5-458FD665928F}" type="datetimeFigureOut">
              <a:rPr lang="es-CO" smtClean="0"/>
              <a:t>01/04/2017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0291-45F9-4822-8349-9EE66D1199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903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93F9-E9EE-4303-A3A5-458FD665928F}" type="datetimeFigureOut">
              <a:rPr lang="es-CO" smtClean="0"/>
              <a:t>01/04/2017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0291-45F9-4822-8349-9EE66D1199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004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93F9-E9EE-4303-A3A5-458FD665928F}" type="datetimeFigureOut">
              <a:rPr lang="es-CO" smtClean="0"/>
              <a:t>01/04/2017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0291-45F9-4822-8349-9EE66D1199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886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93F9-E9EE-4303-A3A5-458FD665928F}" type="datetimeFigureOut">
              <a:rPr lang="es-CO" smtClean="0"/>
              <a:t>01/04/2017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0291-45F9-4822-8349-9EE66D1199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056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93F9-E9EE-4303-A3A5-458FD665928F}" type="datetimeFigureOut">
              <a:rPr lang="es-CO" smtClean="0"/>
              <a:t>01/04/2017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70291-45F9-4822-8349-9EE66D1199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48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1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0"/>
            <a:ext cx="12192000" cy="6858000"/>
            <a:chOff x="-285750" y="62865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711"/>
            <a:stretch/>
          </p:blipFill>
          <p:spPr>
            <a:xfrm>
              <a:off x="-285750" y="651684"/>
              <a:ext cx="12192000" cy="6834966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ectángulo 7"/>
            <p:cNvSpPr/>
            <p:nvPr/>
          </p:nvSpPr>
          <p:spPr>
            <a:xfrm>
              <a:off x="-285750" y="628650"/>
              <a:ext cx="12192000" cy="685800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3133124" y="3366131"/>
            <a:ext cx="6344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Century Gothic" panose="020B0502020202020204" pitchFamily="34" charset="0"/>
              </a:rPr>
              <a:t>Convertir a </a:t>
            </a:r>
            <a:r>
              <a:rPr lang="es-CO" sz="4000" b="1" dirty="0" smtClean="0">
                <a:latin typeface="Century Gothic" panose="020B0502020202020204" pitchFamily="34" charset="0"/>
              </a:rPr>
              <a:t>Águila</a:t>
            </a:r>
            <a:r>
              <a:rPr lang="es-CO" sz="4000" dirty="0" smtClean="0">
                <a:latin typeface="Century Gothic" panose="020B0502020202020204" pitchFamily="34" charset="0"/>
              </a:rPr>
              <a:t> en</a:t>
            </a:r>
            <a:endParaRPr lang="es-CO" sz="4000" dirty="0">
              <a:latin typeface="Century Gothic" panose="020B0502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864164" y="4590943"/>
            <a:ext cx="6009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dirty="0" smtClean="0">
                <a:latin typeface="Century Gothic" panose="020B0502020202020204" pitchFamily="34" charset="0"/>
              </a:rPr>
              <a:t>del mundial de Rusia 2018</a:t>
            </a:r>
            <a:endParaRPr lang="es-CO" sz="3600" dirty="0">
              <a:latin typeface="Century Gothic" panose="020B0502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705" y="-399289"/>
            <a:ext cx="3148895" cy="2144953"/>
          </a:xfrm>
          <a:prstGeom prst="rect">
            <a:avLst/>
          </a:prstGeom>
        </p:spPr>
      </p:pic>
      <p:sp>
        <p:nvSpPr>
          <p:cNvPr id="13" name="Corchetes 12"/>
          <p:cNvSpPr/>
          <p:nvPr/>
        </p:nvSpPr>
        <p:spPr>
          <a:xfrm>
            <a:off x="2864164" y="3418611"/>
            <a:ext cx="6009979" cy="2125411"/>
          </a:xfrm>
          <a:prstGeom prst="bracketPair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485" y="780723"/>
            <a:ext cx="5797798" cy="37005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598" y="3862283"/>
            <a:ext cx="613310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11"/>
          <a:stretch/>
        </p:blipFill>
        <p:spPr>
          <a:xfrm>
            <a:off x="0" y="23034"/>
            <a:ext cx="12192000" cy="6834966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33753"/>
            <a:ext cx="12192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93" name="Rectángulo 92"/>
          <p:cNvSpPr/>
          <p:nvPr/>
        </p:nvSpPr>
        <p:spPr>
          <a:xfrm>
            <a:off x="82591" y="1284578"/>
            <a:ext cx="2537734" cy="165629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94" name="Rectángulo 93"/>
          <p:cNvSpPr/>
          <p:nvPr/>
        </p:nvSpPr>
        <p:spPr>
          <a:xfrm>
            <a:off x="3154488" y="1228255"/>
            <a:ext cx="2537734" cy="165629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95" name="Rectángulo 94"/>
          <p:cNvSpPr/>
          <p:nvPr/>
        </p:nvSpPr>
        <p:spPr>
          <a:xfrm>
            <a:off x="6299039" y="1243133"/>
            <a:ext cx="2537734" cy="165629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96" name="Rectángulo 95"/>
          <p:cNvSpPr/>
          <p:nvPr/>
        </p:nvSpPr>
        <p:spPr>
          <a:xfrm>
            <a:off x="9509737" y="1245228"/>
            <a:ext cx="2537734" cy="165629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462712" y="4134753"/>
            <a:ext cx="5026204" cy="777386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Rectángulo 40"/>
          <p:cNvSpPr/>
          <p:nvPr/>
        </p:nvSpPr>
        <p:spPr>
          <a:xfrm>
            <a:off x="462711" y="5033797"/>
            <a:ext cx="5026205" cy="777386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ángulo 41"/>
          <p:cNvSpPr/>
          <p:nvPr/>
        </p:nvSpPr>
        <p:spPr>
          <a:xfrm>
            <a:off x="462711" y="5909350"/>
            <a:ext cx="5020459" cy="777386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101557" y="1824371"/>
            <a:ext cx="2622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Century Gothic" panose="020B0502020202020204" pitchFamily="34" charset="0"/>
              </a:rPr>
              <a:t>Convertir a Águila en la gran protagonista del mundial de Rusia 2018</a:t>
            </a:r>
            <a:endParaRPr lang="es-CO" sz="16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478064" y="1742408"/>
            <a:ext cx="2636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dirty="0" smtClean="0">
                <a:latin typeface="Century Gothic" panose="020B0502020202020204" pitchFamily="34" charset="0"/>
              </a:rPr>
              <a:t>Crear un espacio donde los colombianos mantengan vivo el espíritu de la alegría colombiana.</a:t>
            </a:r>
            <a:endParaRPr lang="es-CO" sz="1500" dirty="0">
              <a:latin typeface="Century Gothic" panose="020B0502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0" b="34661"/>
          <a:stretch/>
        </p:blipFill>
        <p:spPr>
          <a:xfrm>
            <a:off x="4365939" y="114301"/>
            <a:ext cx="3148895" cy="933450"/>
          </a:xfrm>
          <a:prstGeom prst="rect">
            <a:avLst/>
          </a:prstGeom>
        </p:spPr>
      </p:pic>
      <p:pic>
        <p:nvPicPr>
          <p:cNvPr id="1026" name="Picture 2" descr="Resultado de imagen para botella aguila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288" y="4112992"/>
            <a:ext cx="1890111" cy="26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5998651" y="3542164"/>
            <a:ext cx="1221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CONVOCATORIA</a:t>
            </a:r>
            <a:endParaRPr lang="es-CO" sz="12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7254204" y="3536953"/>
            <a:ext cx="225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PROMOCIÓN</a:t>
            </a:r>
            <a:endParaRPr lang="es-CO" sz="12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20899" y="5957794"/>
            <a:ext cx="2255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EQUITY</a:t>
            </a:r>
            <a:endParaRPr lang="es-CO" sz="1600" b="1" dirty="0"/>
          </a:p>
        </p:txBody>
      </p:sp>
      <p:sp>
        <p:nvSpPr>
          <p:cNvPr id="26" name="Flecha derecha 25"/>
          <p:cNvSpPr/>
          <p:nvPr/>
        </p:nvSpPr>
        <p:spPr>
          <a:xfrm>
            <a:off x="2665474" y="1794252"/>
            <a:ext cx="418909" cy="47464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Flecha derecha 27"/>
          <p:cNvSpPr/>
          <p:nvPr/>
        </p:nvSpPr>
        <p:spPr>
          <a:xfrm>
            <a:off x="5786176" y="1826030"/>
            <a:ext cx="418909" cy="47464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Flecha derecha 28"/>
          <p:cNvSpPr/>
          <p:nvPr/>
        </p:nvSpPr>
        <p:spPr>
          <a:xfrm>
            <a:off x="8940787" y="1839921"/>
            <a:ext cx="418909" cy="47464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errar corchete 26"/>
          <p:cNvSpPr/>
          <p:nvPr/>
        </p:nvSpPr>
        <p:spPr>
          <a:xfrm rot="5400000">
            <a:off x="5782654" y="-1438121"/>
            <a:ext cx="167972" cy="9145519"/>
          </a:xfrm>
          <a:prstGeom prst="rightBracke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Rectángulo 30"/>
          <p:cNvSpPr/>
          <p:nvPr/>
        </p:nvSpPr>
        <p:spPr>
          <a:xfrm>
            <a:off x="493789" y="4377815"/>
            <a:ext cx="4432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>
                <a:latin typeface="Century Gothic" panose="020B0502020202020204" pitchFamily="34" charset="0"/>
              </a:rPr>
              <a:t>Detonar momentos de alegría por medio de la interacción 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458112" y="5270049"/>
            <a:ext cx="4779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>
                <a:latin typeface="Century Gothic" panose="020B0502020202020204" pitchFamily="34" charset="0"/>
              </a:rPr>
              <a:t>Utilizaremos la app para activar la promoción y regalar boletas para el festival alegría </a:t>
            </a:r>
            <a:r>
              <a:rPr lang="es-CO" sz="1600" dirty="0">
                <a:latin typeface="Century Gothic" panose="020B0502020202020204" pitchFamily="34" charset="0"/>
              </a:rPr>
              <a:t>Á</a:t>
            </a:r>
            <a:r>
              <a:rPr lang="es-CO" sz="1600" dirty="0" smtClean="0">
                <a:latin typeface="Century Gothic" panose="020B0502020202020204" pitchFamily="34" charset="0"/>
              </a:rPr>
              <a:t>guila</a:t>
            </a:r>
            <a:endParaRPr lang="es-CO" sz="1600" dirty="0" smtClean="0">
              <a:latin typeface="Century Gothic" panose="020B0502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43504" y="6250616"/>
            <a:ext cx="275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latin typeface="Century Gothic" panose="020B0502020202020204" pitchFamily="34" charset="0"/>
              </a:rPr>
              <a:t> Festival alegría </a:t>
            </a:r>
            <a:r>
              <a:rPr lang="es-CO" dirty="0">
                <a:latin typeface="Century Gothic" panose="020B0502020202020204" pitchFamily="34" charset="0"/>
              </a:rPr>
              <a:t>Á</a:t>
            </a:r>
            <a:r>
              <a:rPr lang="es-CO" dirty="0" smtClean="0">
                <a:latin typeface="Century Gothic" panose="020B0502020202020204" pitchFamily="34" charset="0"/>
              </a:rPr>
              <a:t>guila </a:t>
            </a:r>
            <a:endParaRPr lang="es-CO" dirty="0"/>
          </a:p>
        </p:txBody>
      </p:sp>
      <p:sp>
        <p:nvSpPr>
          <p:cNvPr id="35" name="Elipse 34"/>
          <p:cNvSpPr/>
          <p:nvPr/>
        </p:nvSpPr>
        <p:spPr>
          <a:xfrm>
            <a:off x="223903" y="4514933"/>
            <a:ext cx="129205" cy="1292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Elipse 36"/>
          <p:cNvSpPr/>
          <p:nvPr/>
        </p:nvSpPr>
        <p:spPr>
          <a:xfrm>
            <a:off x="223903" y="5403070"/>
            <a:ext cx="129205" cy="1292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Elipse 37"/>
          <p:cNvSpPr/>
          <p:nvPr/>
        </p:nvSpPr>
        <p:spPr>
          <a:xfrm>
            <a:off x="216607" y="6275064"/>
            <a:ext cx="129205" cy="1292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5" name="Picture 2" descr="https://encrypted-tbn1.gstatic.com/images?q=tbn:ANd9GcSEFE65OeOBJ_DL0xmE5whnbPpXEZE36uRLvaeLDg0emSR3Fl9fW50CXcLP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5357" y="6015047"/>
            <a:ext cx="320216" cy="320216"/>
          </a:xfrm>
          <a:prstGeom prst="rect">
            <a:avLst/>
          </a:prstGeom>
          <a:noFill/>
        </p:spPr>
      </p:pic>
      <p:pic>
        <p:nvPicPr>
          <p:cNvPr id="1028" name="Picture 4" descr="Resultado de imagen para icono mobile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20" y="4325109"/>
            <a:ext cx="287067" cy="29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icono radi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731" y="5594191"/>
            <a:ext cx="300845" cy="3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icono arroba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99" y="4715931"/>
            <a:ext cx="350508" cy="3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Elipse 55"/>
          <p:cNvSpPr/>
          <p:nvPr/>
        </p:nvSpPr>
        <p:spPr>
          <a:xfrm>
            <a:off x="6458674" y="4749784"/>
            <a:ext cx="257739" cy="25773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Elipse 56"/>
          <p:cNvSpPr/>
          <p:nvPr/>
        </p:nvSpPr>
        <p:spPr>
          <a:xfrm>
            <a:off x="6452647" y="4348486"/>
            <a:ext cx="257739" cy="25773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Elipse 57"/>
          <p:cNvSpPr/>
          <p:nvPr/>
        </p:nvSpPr>
        <p:spPr>
          <a:xfrm>
            <a:off x="6458674" y="5204174"/>
            <a:ext cx="257739" cy="25773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36" name="Picture 12" descr="Resultado de imagen para icono prensa 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30" y="5178445"/>
            <a:ext cx="291046" cy="2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Elipse 60"/>
          <p:cNvSpPr/>
          <p:nvPr/>
        </p:nvSpPr>
        <p:spPr>
          <a:xfrm>
            <a:off x="6452647" y="3906639"/>
            <a:ext cx="257739" cy="25773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CuadroTexto 64"/>
          <p:cNvSpPr txBox="1"/>
          <p:nvPr/>
        </p:nvSpPr>
        <p:spPr>
          <a:xfrm>
            <a:off x="8486317" y="3542787"/>
            <a:ext cx="787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EQUITY</a:t>
            </a:r>
            <a:endParaRPr lang="es-CO" sz="1200" b="1" dirty="0"/>
          </a:p>
        </p:txBody>
      </p:sp>
      <p:sp>
        <p:nvSpPr>
          <p:cNvPr id="46" name="CuadroTexto 45"/>
          <p:cNvSpPr txBox="1"/>
          <p:nvPr/>
        </p:nvSpPr>
        <p:spPr>
          <a:xfrm>
            <a:off x="3136390" y="1784311"/>
            <a:ext cx="25977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latin typeface="Century Gothic" panose="020B0502020202020204" pitchFamily="34" charset="0"/>
              </a:rPr>
              <a:t>El colombiano tiene un ritmo de </a:t>
            </a:r>
            <a:r>
              <a:rPr lang="es-CO" sz="1600" b="1" dirty="0" smtClean="0">
                <a:latin typeface="Century Gothic" panose="020B0502020202020204" pitchFamily="34" charset="0"/>
              </a:rPr>
              <a:t>vida monótono </a:t>
            </a:r>
            <a:r>
              <a:rPr lang="es-CO" sz="1400" dirty="0" smtClean="0">
                <a:latin typeface="Century Gothic" panose="020B0502020202020204" pitchFamily="34" charset="0"/>
              </a:rPr>
              <a:t>pero </a:t>
            </a:r>
            <a:r>
              <a:rPr lang="es-CO" sz="1400" b="1" dirty="0" smtClean="0">
                <a:latin typeface="Century Gothic" panose="020B0502020202020204" pitchFamily="34" charset="0"/>
              </a:rPr>
              <a:t>cuando se trata de la selección cambia el “chip”</a:t>
            </a:r>
            <a:endParaRPr lang="es-CO" sz="1400" dirty="0"/>
          </a:p>
        </p:txBody>
      </p:sp>
      <p:sp>
        <p:nvSpPr>
          <p:cNvPr id="67" name="Elipse 66"/>
          <p:cNvSpPr/>
          <p:nvPr/>
        </p:nvSpPr>
        <p:spPr>
          <a:xfrm>
            <a:off x="6451138" y="5641271"/>
            <a:ext cx="257739" cy="25773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Elipse 67"/>
          <p:cNvSpPr/>
          <p:nvPr/>
        </p:nvSpPr>
        <p:spPr>
          <a:xfrm>
            <a:off x="6454444" y="6091867"/>
            <a:ext cx="257739" cy="25773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Elipse 68"/>
          <p:cNvSpPr/>
          <p:nvPr/>
        </p:nvSpPr>
        <p:spPr>
          <a:xfrm>
            <a:off x="7631523" y="4773217"/>
            <a:ext cx="257739" cy="25773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Elipse 69"/>
          <p:cNvSpPr/>
          <p:nvPr/>
        </p:nvSpPr>
        <p:spPr>
          <a:xfrm>
            <a:off x="7631523" y="4360876"/>
            <a:ext cx="257739" cy="25773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" name="Elipse 70"/>
          <p:cNvSpPr/>
          <p:nvPr/>
        </p:nvSpPr>
        <p:spPr>
          <a:xfrm>
            <a:off x="7628885" y="5215356"/>
            <a:ext cx="257739" cy="25773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" name="Elipse 71"/>
          <p:cNvSpPr/>
          <p:nvPr/>
        </p:nvSpPr>
        <p:spPr>
          <a:xfrm>
            <a:off x="7631524" y="3906639"/>
            <a:ext cx="257739" cy="25773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Elipse 72"/>
          <p:cNvSpPr/>
          <p:nvPr/>
        </p:nvSpPr>
        <p:spPr>
          <a:xfrm>
            <a:off x="7628885" y="5653560"/>
            <a:ext cx="257739" cy="25773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" name="Elipse 73"/>
          <p:cNvSpPr/>
          <p:nvPr/>
        </p:nvSpPr>
        <p:spPr>
          <a:xfrm>
            <a:off x="7628885" y="6111199"/>
            <a:ext cx="257739" cy="25773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" name="Elipse 74"/>
          <p:cNvSpPr/>
          <p:nvPr/>
        </p:nvSpPr>
        <p:spPr>
          <a:xfrm>
            <a:off x="8700693" y="4809540"/>
            <a:ext cx="257739" cy="25773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Elipse 75"/>
          <p:cNvSpPr/>
          <p:nvPr/>
        </p:nvSpPr>
        <p:spPr>
          <a:xfrm>
            <a:off x="8705578" y="4364530"/>
            <a:ext cx="257739" cy="25773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0" name="Elipse 79"/>
          <p:cNvSpPr/>
          <p:nvPr/>
        </p:nvSpPr>
        <p:spPr>
          <a:xfrm>
            <a:off x="8752341" y="6091867"/>
            <a:ext cx="257739" cy="25773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1" name="Rectángulo 80"/>
          <p:cNvSpPr/>
          <p:nvPr/>
        </p:nvSpPr>
        <p:spPr>
          <a:xfrm>
            <a:off x="9617452" y="3887671"/>
            <a:ext cx="528697" cy="26618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23%</a:t>
            </a:r>
            <a:endParaRPr lang="es-CO" sz="1400" b="1" dirty="0">
              <a:solidFill>
                <a:schemeClr val="tx1"/>
              </a:solidFill>
            </a:endParaRPr>
          </a:p>
        </p:txBody>
      </p:sp>
      <p:pic>
        <p:nvPicPr>
          <p:cNvPr id="1040" name="Picture 16" descr="Resultado de imagen para icono evento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914" y="6435282"/>
            <a:ext cx="327246" cy="32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Elipse 87"/>
          <p:cNvSpPr/>
          <p:nvPr/>
        </p:nvSpPr>
        <p:spPr>
          <a:xfrm>
            <a:off x="8752341" y="6507989"/>
            <a:ext cx="257739" cy="25773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1" name="CuadroTexto 90"/>
          <p:cNvSpPr txBox="1"/>
          <p:nvPr/>
        </p:nvSpPr>
        <p:spPr>
          <a:xfrm>
            <a:off x="543641" y="4174677"/>
            <a:ext cx="1527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CONVOCATORIA</a:t>
            </a:r>
            <a:endParaRPr lang="es-CO" sz="1400" b="1" dirty="0"/>
          </a:p>
        </p:txBody>
      </p:sp>
      <p:sp>
        <p:nvSpPr>
          <p:cNvPr id="92" name="CuadroTexto 91"/>
          <p:cNvSpPr txBox="1"/>
          <p:nvPr/>
        </p:nvSpPr>
        <p:spPr>
          <a:xfrm>
            <a:off x="520899" y="5081366"/>
            <a:ext cx="1527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PROMOCIÓN</a:t>
            </a:r>
            <a:endParaRPr lang="es-CO" sz="1400" b="1" dirty="0"/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7674" y="1811808"/>
            <a:ext cx="2408129" cy="117663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903" y="1081839"/>
            <a:ext cx="1408298" cy="969348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65319" y="1099755"/>
            <a:ext cx="1627773" cy="969348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1428" y="1135440"/>
            <a:ext cx="2121592" cy="963251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69580" y="1102803"/>
            <a:ext cx="2200847" cy="963251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5412" y="3456798"/>
            <a:ext cx="4084674" cy="969348"/>
          </a:xfrm>
          <a:prstGeom prst="rect">
            <a:avLst/>
          </a:prstGeom>
        </p:spPr>
      </p:pic>
      <p:cxnSp>
        <p:nvCxnSpPr>
          <p:cNvPr id="87" name="Conector recto 86"/>
          <p:cNvCxnSpPr/>
          <p:nvPr/>
        </p:nvCxnSpPr>
        <p:spPr>
          <a:xfrm>
            <a:off x="5722952" y="4213746"/>
            <a:ext cx="4578937" cy="4576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106"/>
          <p:cNvCxnSpPr/>
          <p:nvPr/>
        </p:nvCxnSpPr>
        <p:spPr>
          <a:xfrm>
            <a:off x="5722952" y="4675490"/>
            <a:ext cx="3712873" cy="668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107"/>
          <p:cNvCxnSpPr/>
          <p:nvPr/>
        </p:nvCxnSpPr>
        <p:spPr>
          <a:xfrm>
            <a:off x="5722952" y="5089080"/>
            <a:ext cx="4578937" cy="4576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cto 108"/>
          <p:cNvCxnSpPr/>
          <p:nvPr/>
        </p:nvCxnSpPr>
        <p:spPr>
          <a:xfrm>
            <a:off x="5719220" y="5545663"/>
            <a:ext cx="4578937" cy="4576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109"/>
          <p:cNvCxnSpPr/>
          <p:nvPr/>
        </p:nvCxnSpPr>
        <p:spPr>
          <a:xfrm>
            <a:off x="5719220" y="5965240"/>
            <a:ext cx="4578937" cy="4576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cto 110"/>
          <p:cNvCxnSpPr/>
          <p:nvPr/>
        </p:nvCxnSpPr>
        <p:spPr>
          <a:xfrm>
            <a:off x="5692222" y="6415836"/>
            <a:ext cx="4578937" cy="4576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ángulo 114"/>
          <p:cNvSpPr/>
          <p:nvPr/>
        </p:nvSpPr>
        <p:spPr>
          <a:xfrm>
            <a:off x="9617451" y="5219540"/>
            <a:ext cx="528697" cy="26618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9%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116" name="Rectángulo 115"/>
          <p:cNvSpPr/>
          <p:nvPr/>
        </p:nvSpPr>
        <p:spPr>
          <a:xfrm>
            <a:off x="9617450" y="5667927"/>
            <a:ext cx="528697" cy="26618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9%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118" name="Rectángulo 117"/>
          <p:cNvSpPr/>
          <p:nvPr/>
        </p:nvSpPr>
        <p:spPr>
          <a:xfrm>
            <a:off x="9621818" y="6138088"/>
            <a:ext cx="528697" cy="26618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24%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119" name="Rectángulo 118"/>
          <p:cNvSpPr/>
          <p:nvPr/>
        </p:nvSpPr>
        <p:spPr>
          <a:xfrm>
            <a:off x="9621818" y="6497420"/>
            <a:ext cx="528697" cy="26618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12%</a:t>
            </a:r>
            <a:endParaRPr lang="es-CO" sz="1400" b="1" dirty="0">
              <a:solidFill>
                <a:schemeClr val="tx1"/>
              </a:solidFill>
            </a:endParaRPr>
          </a:p>
        </p:txBody>
      </p:sp>
      <p:cxnSp>
        <p:nvCxnSpPr>
          <p:cNvPr id="120" name="Conector recto 119"/>
          <p:cNvCxnSpPr/>
          <p:nvPr/>
        </p:nvCxnSpPr>
        <p:spPr>
          <a:xfrm>
            <a:off x="9422454" y="3491615"/>
            <a:ext cx="26743" cy="332176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cto 121"/>
          <p:cNvCxnSpPr/>
          <p:nvPr/>
        </p:nvCxnSpPr>
        <p:spPr>
          <a:xfrm>
            <a:off x="7189768" y="3466280"/>
            <a:ext cx="26743" cy="332176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122"/>
          <p:cNvCxnSpPr/>
          <p:nvPr/>
        </p:nvCxnSpPr>
        <p:spPr>
          <a:xfrm>
            <a:off x="8358574" y="3485998"/>
            <a:ext cx="26743" cy="332176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ángulo 125"/>
          <p:cNvSpPr/>
          <p:nvPr/>
        </p:nvSpPr>
        <p:spPr>
          <a:xfrm>
            <a:off x="9617450" y="4613792"/>
            <a:ext cx="528697" cy="26618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23%</a:t>
            </a:r>
            <a:endParaRPr lang="es-CO" sz="1400" b="1" dirty="0">
              <a:solidFill>
                <a:schemeClr val="tx1"/>
              </a:solidFill>
            </a:endParaRPr>
          </a:p>
        </p:txBody>
      </p:sp>
      <p:pic>
        <p:nvPicPr>
          <p:cNvPr id="1044" name="Picture 20" descr="Resultado de imagen para icono valla 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04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413" y="3817125"/>
            <a:ext cx="361673" cy="36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-285750" y="62865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711"/>
            <a:stretch/>
          </p:blipFill>
          <p:spPr>
            <a:xfrm>
              <a:off x="-285750" y="651684"/>
              <a:ext cx="12192000" cy="6834966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ectángulo 7"/>
            <p:cNvSpPr/>
            <p:nvPr/>
          </p:nvSpPr>
          <p:spPr>
            <a:xfrm>
              <a:off x="-285750" y="628650"/>
              <a:ext cx="12192000" cy="685800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Century Gothic" panose="020B0502020202020204" pitchFamily="34" charset="0"/>
              </a:endParaRPr>
            </a:p>
          </p:txBody>
        </p:sp>
      </p:grpSp>
      <p:sp>
        <p:nvSpPr>
          <p:cNvPr id="27" name="Rectángulo 26"/>
          <p:cNvSpPr/>
          <p:nvPr/>
        </p:nvSpPr>
        <p:spPr>
          <a:xfrm>
            <a:off x="4310399" y="1134312"/>
            <a:ext cx="7874313" cy="5552238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344648" y="-22858"/>
            <a:ext cx="3754453" cy="6880858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4628773" y="4045952"/>
            <a:ext cx="676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Century Gothic" panose="020B0502020202020204" pitchFamily="34" charset="0"/>
              </a:rPr>
              <a:t>El</a:t>
            </a:r>
            <a:r>
              <a:rPr lang="es-CO" sz="2400" b="1" dirty="0" smtClean="0">
                <a:latin typeface="Century Gothic" panose="020B0502020202020204" pitchFamily="34" charset="0"/>
              </a:rPr>
              <a:t> 50% </a:t>
            </a:r>
            <a:r>
              <a:rPr lang="es-CO" dirty="0" smtClean="0">
                <a:latin typeface="Century Gothic" panose="020B0502020202020204" pitchFamily="34" charset="0"/>
              </a:rPr>
              <a:t>de la felicidad depende de factores como creencias y hábitos que son modificables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8279" y="4037346"/>
            <a:ext cx="3111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Águila es  tradición, herencia, </a:t>
            </a:r>
            <a:r>
              <a:rPr lang="es-CO" sz="2800" b="1" dirty="0" smtClean="0">
                <a:latin typeface="Century Gothic" panose="020B0502020202020204" pitchFamily="34" charset="0"/>
              </a:rPr>
              <a:t>alegría</a:t>
            </a:r>
            <a:r>
              <a:rPr lang="es-CO" sz="2400" dirty="0">
                <a:latin typeface="Century Gothic" panose="020B0502020202020204" pitchFamily="34" charset="0"/>
              </a:rPr>
              <a:t>,</a:t>
            </a:r>
            <a:r>
              <a:rPr lang="es-CO" sz="2400" dirty="0" smtClean="0">
                <a:latin typeface="Century Gothic" panose="020B0502020202020204" pitchFamily="34" charset="0"/>
              </a:rPr>
              <a:t> unidad y pasión </a:t>
            </a:r>
            <a:r>
              <a:rPr lang="es-CO" sz="2400" i="1" dirty="0" smtClean="0">
                <a:latin typeface="Century Gothic" panose="020B0502020202020204" pitchFamily="34" charset="0"/>
              </a:rPr>
              <a:t>de un país</a:t>
            </a:r>
            <a:endParaRPr lang="es-CO" sz="2400" i="1" dirty="0">
              <a:latin typeface="Century Gothic" panose="020B0502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578572" y="1568512"/>
            <a:ext cx="7889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latin typeface="Century Gothic" panose="020B0502020202020204" pitchFamily="34" charset="0"/>
              </a:rPr>
              <a:t>Colombia </a:t>
            </a:r>
            <a:r>
              <a:rPr lang="es-CO" sz="2800" b="1" dirty="0" smtClean="0">
                <a:latin typeface="Century Gothic" panose="020B0502020202020204" pitchFamily="34" charset="0"/>
              </a:rPr>
              <a:t>ya no </a:t>
            </a:r>
            <a:r>
              <a:rPr lang="es-CO" sz="2400" b="1" dirty="0" smtClean="0">
                <a:latin typeface="Century Gothic" panose="020B0502020202020204" pitchFamily="34" charset="0"/>
              </a:rPr>
              <a:t>es el país más feliz del mundo</a:t>
            </a:r>
            <a:endParaRPr lang="es-CO" sz="2400" b="1" dirty="0">
              <a:latin typeface="Century Gothic" panose="020B0502020202020204" pitchFamily="34" charset="0"/>
            </a:endParaRPr>
          </a:p>
        </p:txBody>
      </p:sp>
      <p:sp>
        <p:nvSpPr>
          <p:cNvPr id="20" name="Pentágono 19"/>
          <p:cNvSpPr/>
          <p:nvPr/>
        </p:nvSpPr>
        <p:spPr>
          <a:xfrm rot="5400000">
            <a:off x="1940218" y="2859296"/>
            <a:ext cx="386441" cy="2083699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uadroTexto 20"/>
          <p:cNvSpPr txBox="1"/>
          <p:nvPr/>
        </p:nvSpPr>
        <p:spPr>
          <a:xfrm>
            <a:off x="4628773" y="1280933"/>
            <a:ext cx="7516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Century Gothic" panose="020B0502020202020204" pitchFamily="34" charset="0"/>
              </a:rPr>
              <a:t>Pero esa alegría se ha perdido en los colombianos.</a:t>
            </a:r>
            <a:endParaRPr lang="es-CO" sz="2000" dirty="0">
              <a:latin typeface="Century Gothic" panose="020B0502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931005" y="32676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 smtClean="0">
                <a:latin typeface="Century Gothic" panose="020B0502020202020204" pitchFamily="34" charset="0"/>
              </a:rPr>
              <a:t>60% </a:t>
            </a:r>
            <a:r>
              <a:rPr lang="es-CO" dirty="0" smtClean="0">
                <a:latin typeface="Century Gothic" panose="020B0502020202020204" pitchFamily="34" charset="0"/>
              </a:rPr>
              <a:t>declara que los momentos de alegría en torno al fútbol han sido los más emocionantes de su vida.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474080" y="2983505"/>
            <a:ext cx="283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>
                <a:latin typeface="Century Gothic" panose="020B0502020202020204" pitchFamily="34" charset="0"/>
              </a:rPr>
              <a:t>“</a:t>
            </a:r>
            <a:endParaRPr lang="es-CO" sz="7200" dirty="0">
              <a:latin typeface="Century Gothic" panose="020B0502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0585812" y="3250521"/>
            <a:ext cx="283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>
                <a:latin typeface="Century Gothic" panose="020B0502020202020204" pitchFamily="34" charset="0"/>
              </a:rPr>
              <a:t>”</a:t>
            </a:r>
            <a:endParaRPr lang="es-CO" sz="7200" dirty="0">
              <a:latin typeface="Century Gothic" panose="020B0502020202020204" pitchFamily="34" charset="0"/>
            </a:endParaRPr>
          </a:p>
        </p:txBody>
      </p:sp>
      <p:sp>
        <p:nvSpPr>
          <p:cNvPr id="28" name="Pentágono 27"/>
          <p:cNvSpPr/>
          <p:nvPr/>
        </p:nvSpPr>
        <p:spPr>
          <a:xfrm>
            <a:off x="7209278" y="5155665"/>
            <a:ext cx="251066" cy="132242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CuadroTexto 29"/>
          <p:cNvSpPr txBox="1"/>
          <p:nvPr/>
        </p:nvSpPr>
        <p:spPr>
          <a:xfrm>
            <a:off x="7396905" y="5376923"/>
            <a:ext cx="4705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Century Gothic" panose="020B0502020202020204" pitchFamily="34" charset="0"/>
              </a:rPr>
              <a:t>Encontrar hábitos y momentos que podamos cambiar para dar alegría a nuestro consumidor.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578572" y="1948890"/>
            <a:ext cx="7488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0" i="0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World</a:t>
            </a:r>
            <a:r>
              <a:rPr lang="es-CO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CO" b="0" i="0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Happiness</a:t>
            </a:r>
            <a:r>
              <a:rPr lang="es-CO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CO" b="0" i="0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Report</a:t>
            </a:r>
            <a:r>
              <a:rPr lang="es-CO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publicó su informe mensual en el que Colombia quedó en el puesto 36.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886437" y="2705353"/>
            <a:ext cx="7516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latin typeface="Century Gothic" panose="020B0502020202020204" pitchFamily="34" charset="0"/>
              </a:rPr>
              <a:t>Sin embargo….</a:t>
            </a:r>
            <a:endParaRPr lang="es-CO" sz="2000" b="1" dirty="0">
              <a:latin typeface="Century Gothic" panose="020B0502020202020204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23" y="1621135"/>
            <a:ext cx="3560373" cy="285317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101" y="5322729"/>
            <a:ext cx="3316511" cy="1072989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4589933" y="3800942"/>
            <a:ext cx="283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>
                <a:latin typeface="Century Gothic" panose="020B0502020202020204" pitchFamily="34" charset="0"/>
              </a:rPr>
              <a:t>“</a:t>
            </a:r>
            <a:endParaRPr lang="es-CO" sz="7200" dirty="0">
              <a:latin typeface="Century Gothic" panose="020B0502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10208141" y="4183834"/>
            <a:ext cx="283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>
                <a:latin typeface="Century Gothic" panose="020B0502020202020204" pitchFamily="34" charset="0"/>
              </a:rPr>
              <a:t>”</a:t>
            </a:r>
            <a:endParaRPr lang="es-CO" sz="7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0"/>
            <a:ext cx="12192000" cy="6858000"/>
            <a:chOff x="-285750" y="628650"/>
            <a:chExt cx="12192000" cy="685800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711"/>
            <a:stretch/>
          </p:blipFill>
          <p:spPr>
            <a:xfrm>
              <a:off x="-285750" y="651684"/>
              <a:ext cx="12192000" cy="6834966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Rectángulo 11"/>
            <p:cNvSpPr/>
            <p:nvPr/>
          </p:nvSpPr>
          <p:spPr>
            <a:xfrm>
              <a:off x="-285750" y="628650"/>
              <a:ext cx="12192000" cy="685800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0" y="1497013"/>
            <a:ext cx="12502280" cy="1967201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4733374" y="1620483"/>
            <a:ext cx="705872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Century Gothic" panose="020B0502020202020204" pitchFamily="34" charset="0"/>
              </a:rPr>
              <a:t>Los colombianos tienen un ritmo de </a:t>
            </a:r>
            <a:r>
              <a:rPr lang="es-CO" sz="2400" b="1" dirty="0" smtClean="0">
                <a:latin typeface="Century Gothic" panose="020B0502020202020204" pitchFamily="34" charset="0"/>
              </a:rPr>
              <a:t>vida monótono </a:t>
            </a:r>
            <a:r>
              <a:rPr lang="es-CO" sz="2000" dirty="0" smtClean="0">
                <a:latin typeface="Century Gothic" panose="020B0502020202020204" pitchFamily="34" charset="0"/>
              </a:rPr>
              <a:t>pero </a:t>
            </a:r>
            <a:r>
              <a:rPr lang="es-CO" sz="2000" b="1" dirty="0" smtClean="0">
                <a:latin typeface="Century Gothic" panose="020B0502020202020204" pitchFamily="34" charset="0"/>
              </a:rPr>
              <a:t>cuando se trata de la selección el país cambia de “Chip”</a:t>
            </a:r>
            <a:r>
              <a:rPr lang="es-CO" sz="2000" dirty="0" smtClean="0">
                <a:latin typeface="Century Gothic" panose="020B0502020202020204" pitchFamily="34" charset="0"/>
              </a:rPr>
              <a:t>, la oficina ya no es oficina, las reuniones son solo para ver el partido, los cumpleaños se cancelan, las horas del día se resumen a la hora del partido.</a:t>
            </a:r>
          </a:p>
          <a:p>
            <a:pPr algn="ctr"/>
            <a:endParaRPr lang="es-CO" sz="2000" dirty="0" smtClean="0">
              <a:latin typeface="Century Gothic" panose="020B0502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52" y="-252887"/>
            <a:ext cx="3148895" cy="214495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519728" y="3955347"/>
            <a:ext cx="637662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latin typeface="Century Gothic" panose="020B0502020202020204" pitchFamily="34" charset="0"/>
              </a:rPr>
              <a:t>“Somos gente alegre y muchas veces lo olvidamos” por eso </a:t>
            </a:r>
            <a:r>
              <a:rPr lang="es-CO" sz="3200" b="1" dirty="0" smtClean="0">
                <a:latin typeface="Century Gothic" panose="020B0502020202020204" pitchFamily="34" charset="0"/>
              </a:rPr>
              <a:t>Águila despierta la alegría dormida de los colombianos </a:t>
            </a:r>
            <a:endParaRPr lang="es-CO" sz="3200" b="1" dirty="0">
              <a:latin typeface="Century Gothic" panose="020B0502020202020204" pitchFamily="34" charset="0"/>
            </a:endParaRPr>
          </a:p>
        </p:txBody>
      </p:sp>
      <p:sp>
        <p:nvSpPr>
          <p:cNvPr id="20" name="Pentágono 19"/>
          <p:cNvSpPr/>
          <p:nvPr/>
        </p:nvSpPr>
        <p:spPr>
          <a:xfrm>
            <a:off x="4120060" y="1755870"/>
            <a:ext cx="256696" cy="145629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orchetes 20"/>
          <p:cNvSpPr/>
          <p:nvPr/>
        </p:nvSpPr>
        <p:spPr>
          <a:xfrm>
            <a:off x="2538778" y="3892347"/>
            <a:ext cx="6376621" cy="2125411"/>
          </a:xfrm>
          <a:prstGeom prst="bracketPair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7463" y="1412644"/>
            <a:ext cx="495647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0"/>
            <a:ext cx="12192000" cy="6858000"/>
            <a:chOff x="-285750" y="62865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711"/>
            <a:stretch/>
          </p:blipFill>
          <p:spPr>
            <a:xfrm>
              <a:off x="-285750" y="651684"/>
              <a:ext cx="12192000" cy="6834966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ectángulo 7"/>
            <p:cNvSpPr/>
            <p:nvPr/>
          </p:nvSpPr>
          <p:spPr>
            <a:xfrm>
              <a:off x="-285750" y="628650"/>
              <a:ext cx="12192000" cy="685800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2" y="-327460"/>
            <a:ext cx="3581896" cy="24399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54" y="3263839"/>
            <a:ext cx="12345470" cy="19265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884" y="2431153"/>
            <a:ext cx="331651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0" y="0"/>
            <a:ext cx="12192000" cy="6858000"/>
            <a:chOff x="-285750" y="628650"/>
            <a:chExt cx="12192000" cy="6858000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711"/>
            <a:stretch/>
          </p:blipFill>
          <p:spPr>
            <a:xfrm>
              <a:off x="-285750" y="651684"/>
              <a:ext cx="12192000" cy="6834966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-285750" y="628650"/>
              <a:ext cx="12192000" cy="685800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2" y="-327460"/>
            <a:ext cx="3581896" cy="243990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198816" y="2938286"/>
            <a:ext cx="5517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latin typeface="Century Gothic" panose="020B0502020202020204" pitchFamily="34" charset="0"/>
              </a:rPr>
              <a:t>Crear un espacio donde los colombianos </a:t>
            </a:r>
            <a:r>
              <a:rPr lang="es-CO" sz="2400" b="1" dirty="0" smtClean="0">
                <a:latin typeface="Century Gothic" panose="020B0502020202020204" pitchFamily="34" charset="0"/>
              </a:rPr>
              <a:t>mantengan vivo el espíritu de la alegría </a:t>
            </a:r>
            <a:r>
              <a:rPr lang="es-CO" sz="2400" dirty="0" smtClean="0">
                <a:latin typeface="Century Gothic" panose="020B0502020202020204" pitchFamily="34" charset="0"/>
              </a:rPr>
              <a:t>colombiana apoyando a nuestra selección </a:t>
            </a:r>
            <a:endParaRPr lang="es-CO" sz="2400" dirty="0">
              <a:latin typeface="Century Gothic" panose="020B0502020202020204" pitchFamily="34" charset="0"/>
            </a:endParaRPr>
          </a:p>
        </p:txBody>
      </p:sp>
      <p:sp>
        <p:nvSpPr>
          <p:cNvPr id="20" name="Pentágono 19"/>
          <p:cNvSpPr/>
          <p:nvPr/>
        </p:nvSpPr>
        <p:spPr>
          <a:xfrm>
            <a:off x="4487254" y="3030662"/>
            <a:ext cx="228600" cy="183344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/>
          <p:cNvSpPr txBox="1"/>
          <p:nvPr/>
        </p:nvSpPr>
        <p:spPr>
          <a:xfrm>
            <a:off x="1871819" y="6206736"/>
            <a:ext cx="1173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Century Gothic" panose="020B0502020202020204" pitchFamily="34" charset="0"/>
              </a:rPr>
              <a:t>Se convertirá en un activo de marca que puede ser activado en todo el país.</a:t>
            </a:r>
            <a:endParaRPr lang="es-CO" dirty="0">
              <a:latin typeface="Century Gothic" panose="020B0502020202020204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65" y="3218847"/>
            <a:ext cx="423708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/>
          <p:cNvGrpSpPr/>
          <p:nvPr/>
        </p:nvGrpSpPr>
        <p:grpSpPr>
          <a:xfrm>
            <a:off x="0" y="0"/>
            <a:ext cx="12192000" cy="6858000"/>
            <a:chOff x="-285750" y="628650"/>
            <a:chExt cx="12192000" cy="6858000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711"/>
            <a:stretch/>
          </p:blipFill>
          <p:spPr>
            <a:xfrm>
              <a:off x="-285750" y="651684"/>
              <a:ext cx="12192000" cy="6834966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Rectángulo 31"/>
            <p:cNvSpPr/>
            <p:nvPr/>
          </p:nvSpPr>
          <p:spPr>
            <a:xfrm>
              <a:off x="-285750" y="628650"/>
              <a:ext cx="12192000" cy="685800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7" name="Rectángulo 46"/>
          <p:cNvSpPr/>
          <p:nvPr/>
        </p:nvSpPr>
        <p:spPr>
          <a:xfrm>
            <a:off x="9372600" y="3381572"/>
            <a:ext cx="2466944" cy="3457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76" name="Picture 4" descr="Resultado de imagen para iphone 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90"/>
          <a:stretch/>
        </p:blipFill>
        <p:spPr bwMode="auto">
          <a:xfrm>
            <a:off x="8757487" y="2534955"/>
            <a:ext cx="3513480" cy="430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61" y="-499646"/>
            <a:ext cx="3581896" cy="2439903"/>
          </a:xfrm>
          <a:prstGeom prst="rect">
            <a:avLst/>
          </a:prstGeom>
        </p:spPr>
      </p:pic>
      <p:cxnSp>
        <p:nvCxnSpPr>
          <p:cNvPr id="39" name="Conector recto 38"/>
          <p:cNvCxnSpPr/>
          <p:nvPr/>
        </p:nvCxnSpPr>
        <p:spPr>
          <a:xfrm>
            <a:off x="319877" y="1879530"/>
            <a:ext cx="35433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 44"/>
          <p:cNvSpPr/>
          <p:nvPr/>
        </p:nvSpPr>
        <p:spPr>
          <a:xfrm>
            <a:off x="4267014" y="1417576"/>
            <a:ext cx="7572530" cy="1017098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/>
          <p:cNvSpPr txBox="1"/>
          <p:nvPr/>
        </p:nvSpPr>
        <p:spPr>
          <a:xfrm>
            <a:off x="4190876" y="1326679"/>
            <a:ext cx="6648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Century Gothic" panose="020B0502020202020204" pitchFamily="34" charset="0"/>
              </a:rPr>
              <a:t>Aprovechar la etapa de las eliminatorias para </a:t>
            </a:r>
            <a:r>
              <a:rPr lang="es-CO" sz="2400" b="1" dirty="0" smtClean="0">
                <a:latin typeface="Century Gothic" panose="020B0502020202020204" pitchFamily="34" charset="0"/>
              </a:rPr>
              <a:t>detonar momentos de alegría </a:t>
            </a:r>
            <a:r>
              <a:rPr lang="es-CO" dirty="0" smtClean="0">
                <a:latin typeface="Century Gothic" panose="020B0502020202020204" pitchFamily="34" charset="0"/>
              </a:rPr>
              <a:t>en cualquier día y no solo cuando juega la selección.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3794659" y="2567282"/>
            <a:ext cx="5252134" cy="4221384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ángulo 48"/>
          <p:cNvSpPr/>
          <p:nvPr/>
        </p:nvSpPr>
        <p:spPr>
          <a:xfrm>
            <a:off x="218749" y="2538516"/>
            <a:ext cx="3379876" cy="4221384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CuadroTexto 37"/>
          <p:cNvSpPr txBox="1"/>
          <p:nvPr/>
        </p:nvSpPr>
        <p:spPr>
          <a:xfrm>
            <a:off x="570596" y="4242065"/>
            <a:ext cx="3124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Century Gothic" panose="020B0502020202020204" pitchFamily="34" charset="0"/>
              </a:rPr>
              <a:t>PARADEROS</a:t>
            </a:r>
          </a:p>
          <a:p>
            <a:r>
              <a:rPr lang="es-CO" dirty="0" smtClean="0">
                <a:latin typeface="Century Gothic" panose="020B0502020202020204" pitchFamily="34" charset="0"/>
              </a:rPr>
              <a:t>Generar interacción, podrán bailar con la selección y compartir la experiencia en Redes sociales.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4041412" y="2794260"/>
            <a:ext cx="50956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Century Gothic" panose="020B0502020202020204" pitchFamily="34" charset="0"/>
              </a:rPr>
              <a:t>MOBILE</a:t>
            </a:r>
            <a:endParaRPr lang="es-CO" b="1" dirty="0">
              <a:latin typeface="Century Gothic" panose="020B0502020202020204" pitchFamily="34" charset="0"/>
            </a:endParaRPr>
          </a:p>
          <a:p>
            <a:r>
              <a:rPr lang="es-CO" dirty="0" smtClean="0">
                <a:latin typeface="Century Gothic" panose="020B0502020202020204" pitchFamily="34" charset="0"/>
              </a:rPr>
              <a:t>Desarrollar una app como plataforma de comunicación para tener cercanía con el target, allí podrán registrarse, recibir cortesías, invitaciones a  planes para salir de la rutina además de tener toda la información referente a las eliminatorias.</a:t>
            </a:r>
          </a:p>
          <a:p>
            <a:r>
              <a:rPr lang="es-CO" b="1" dirty="0" smtClean="0">
                <a:latin typeface="Century Gothic" panose="020B0502020202020204" pitchFamily="34" charset="0"/>
              </a:rPr>
              <a:t>DIGITAL</a:t>
            </a:r>
            <a:endParaRPr lang="es-CO" dirty="0">
              <a:latin typeface="Century Gothic" panose="020B0502020202020204" pitchFamily="34" charset="0"/>
            </a:endParaRPr>
          </a:p>
          <a:p>
            <a:r>
              <a:rPr lang="es-CO" dirty="0" smtClean="0">
                <a:latin typeface="Century Gothic" panose="020B0502020202020204" pitchFamily="34" charset="0"/>
              </a:rPr>
              <a:t>FACEBOOK </a:t>
            </a:r>
            <a:r>
              <a:rPr lang="es-CO" dirty="0" err="1" smtClean="0">
                <a:latin typeface="Century Gothic" panose="020B0502020202020204" pitchFamily="34" charset="0"/>
              </a:rPr>
              <a:t>streaming</a:t>
            </a:r>
            <a:r>
              <a:rPr lang="es-CO" dirty="0" smtClean="0">
                <a:latin typeface="Century Gothic" panose="020B0502020202020204" pitchFamily="34" charset="0"/>
              </a:rPr>
              <a:t> en vivo con los jugadores de la selección donde recibirán consejos antes de cada  partido y nos contagiaran de su alegría</a:t>
            </a:r>
          </a:p>
          <a:p>
            <a:r>
              <a:rPr lang="es-CO" dirty="0" smtClean="0">
                <a:latin typeface="Century Gothic" panose="020B0502020202020204" pitchFamily="34" charset="0"/>
              </a:rPr>
              <a:t>Formatos de descarga de la app</a:t>
            </a:r>
          </a:p>
          <a:p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570843" y="2734498"/>
            <a:ext cx="2677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atin typeface="Century Gothic" panose="020B0502020202020204" pitchFamily="34" charset="0"/>
              </a:rPr>
              <a:t>MEDIOS TRADICIONALES</a:t>
            </a:r>
          </a:p>
          <a:p>
            <a:r>
              <a:rPr lang="es-CO" dirty="0" smtClean="0">
                <a:latin typeface="Century Gothic" panose="020B0502020202020204" pitchFamily="34" charset="0"/>
              </a:rPr>
              <a:t>Televisión </a:t>
            </a:r>
          </a:p>
          <a:p>
            <a:r>
              <a:rPr lang="es-CO" dirty="0" smtClean="0">
                <a:latin typeface="Century Gothic" panose="020B0502020202020204" pitchFamily="34" charset="0"/>
              </a:rPr>
              <a:t>Radio</a:t>
            </a:r>
          </a:p>
          <a:p>
            <a:r>
              <a:rPr lang="es-CO" dirty="0" smtClean="0">
                <a:latin typeface="Century Gothic" panose="020B0502020202020204" pitchFamily="34" charset="0"/>
              </a:rPr>
              <a:t>Impresos</a:t>
            </a:r>
          </a:p>
          <a:p>
            <a:endParaRPr lang="es-CO" i="1" dirty="0">
              <a:latin typeface="Century Gothic" panose="020B0502020202020204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555903" y="6327198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1" dirty="0" smtClean="0">
                <a:latin typeface="Century Gothic" panose="020B0502020202020204" pitchFamily="34" charset="0"/>
              </a:rPr>
              <a:t>Actitud </a:t>
            </a:r>
            <a:endParaRPr lang="es-CO" b="1" i="1" dirty="0">
              <a:latin typeface="Century Gothic" panose="020B0502020202020204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4023433" y="6454001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1" dirty="0" smtClean="0">
                <a:latin typeface="Century Gothic" panose="020B0502020202020204" pitchFamily="34" charset="0"/>
              </a:rPr>
              <a:t>Comportamiento</a:t>
            </a:r>
            <a:endParaRPr lang="es-CO" b="1" i="1" dirty="0">
              <a:latin typeface="Century Gothic" panose="020B0502020202020204" pitchFamily="34" charset="0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513176" y="3802868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1" dirty="0" smtClean="0">
                <a:latin typeface="Century Gothic" panose="020B0502020202020204" pitchFamily="34" charset="0"/>
              </a:rPr>
              <a:t>Conocimiento</a:t>
            </a:r>
            <a:endParaRPr lang="es-CO" b="1" i="1" dirty="0">
              <a:latin typeface="Century Gothic" panose="020B0502020202020204" pitchFamily="34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5"/>
          <a:srcRect l="4197" t="30737" r="76608" b="28592"/>
          <a:stretch/>
        </p:blipFill>
        <p:spPr>
          <a:xfrm>
            <a:off x="9342004" y="3392392"/>
            <a:ext cx="2497540" cy="344656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744" y="3292111"/>
            <a:ext cx="2468059" cy="1681183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7"/>
          <a:srcRect l="21519" t="70011" r="24848" b="16831"/>
          <a:stretch/>
        </p:blipFill>
        <p:spPr>
          <a:xfrm>
            <a:off x="9342004" y="6484597"/>
            <a:ext cx="2498904" cy="344676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8"/>
          <a:srcRect l="16957" t="51151" r="66645" b="38761"/>
          <a:stretch/>
        </p:blipFill>
        <p:spPr>
          <a:xfrm>
            <a:off x="9357859" y="4822382"/>
            <a:ext cx="2466944" cy="833941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 rotWithShape="1">
          <a:blip r:embed="rId9"/>
          <a:srcRect l="17438" t="11475" r="15469"/>
          <a:stretch/>
        </p:blipFill>
        <p:spPr>
          <a:xfrm>
            <a:off x="680417" y="856405"/>
            <a:ext cx="3288632" cy="949865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100" y="1318023"/>
            <a:ext cx="2353260" cy="646232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2268" y="1866003"/>
            <a:ext cx="2323308" cy="1017350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9301515" y="4984114"/>
            <a:ext cx="2475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DESPIERTA LA ALEGRÍA</a:t>
            </a:r>
          </a:p>
          <a:p>
            <a:pPr algn="ctr"/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192000" cy="6858000"/>
            <a:chOff x="-285750" y="628650"/>
            <a:chExt cx="12192000" cy="68580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711"/>
            <a:stretch/>
          </p:blipFill>
          <p:spPr>
            <a:xfrm>
              <a:off x="-285750" y="651684"/>
              <a:ext cx="12192000" cy="6834966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Rectángulo 3"/>
            <p:cNvSpPr/>
            <p:nvPr/>
          </p:nvSpPr>
          <p:spPr>
            <a:xfrm>
              <a:off x="-285750" y="628650"/>
              <a:ext cx="12192000" cy="685800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2" y="-327460"/>
            <a:ext cx="3581896" cy="243990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2648" y="3601698"/>
            <a:ext cx="6779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latin typeface="Century Gothic" panose="020B0502020202020204" pitchFamily="34" charset="0"/>
              </a:rPr>
              <a:t>P</a:t>
            </a:r>
            <a:r>
              <a:rPr lang="es-CO" sz="2000" dirty="0" smtClean="0">
                <a:latin typeface="Century Gothic" panose="020B0502020202020204" pitchFamily="34" charset="0"/>
              </a:rPr>
              <a:t>or el registro en la app podrán acumular puntos escaneando el código QR que se encuentra en cada botella </a:t>
            </a:r>
            <a:r>
              <a:rPr lang="es-CO" sz="2000" dirty="0">
                <a:latin typeface="Century Gothic" panose="020B0502020202020204" pitchFamily="34" charset="0"/>
              </a:rPr>
              <a:t>o</a:t>
            </a:r>
            <a:r>
              <a:rPr lang="es-CO" sz="2000" dirty="0" smtClean="0">
                <a:latin typeface="Century Gothic" panose="020B0502020202020204" pitchFamily="34" charset="0"/>
              </a:rPr>
              <a:t> lata y poder ser uno de los 500 invitados de los cuales 10 serán VIP en Festival </a:t>
            </a:r>
            <a:r>
              <a:rPr lang="es-CO" sz="2000" dirty="0">
                <a:latin typeface="Century Gothic" panose="020B0502020202020204" pitchFamily="34" charset="0"/>
              </a:rPr>
              <a:t>A</a:t>
            </a:r>
            <a:r>
              <a:rPr lang="es-CO" sz="2000" dirty="0" smtClean="0">
                <a:latin typeface="Century Gothic" panose="020B0502020202020204" pitchFamily="34" charset="0"/>
              </a:rPr>
              <a:t>legría </a:t>
            </a:r>
            <a:r>
              <a:rPr lang="es-CO" sz="2000" dirty="0" smtClean="0">
                <a:latin typeface="Century Gothic" panose="020B0502020202020204" pitchFamily="34" charset="0"/>
              </a:rPr>
              <a:t>Á</a:t>
            </a:r>
            <a:r>
              <a:rPr lang="es-CO" sz="2000" dirty="0" smtClean="0">
                <a:latin typeface="Century Gothic" panose="020B0502020202020204" pitchFamily="34" charset="0"/>
              </a:rPr>
              <a:t>guila, entre más consum</a:t>
            </a:r>
            <a:r>
              <a:rPr lang="es-CO" sz="2000" dirty="0">
                <a:latin typeface="Century Gothic" panose="020B0502020202020204" pitchFamily="34" charset="0"/>
              </a:rPr>
              <a:t>o</a:t>
            </a:r>
            <a:r>
              <a:rPr lang="es-CO" sz="2000" dirty="0" smtClean="0">
                <a:latin typeface="Century Gothic" panose="020B0502020202020204" pitchFamily="34" charset="0"/>
              </a:rPr>
              <a:t> </a:t>
            </a:r>
            <a:r>
              <a:rPr lang="es-CO" sz="2000" dirty="0" smtClean="0">
                <a:latin typeface="Century Gothic" panose="020B0502020202020204" pitchFamily="34" charset="0"/>
              </a:rPr>
              <a:t>más puntos irían sumando y así tendrán más </a:t>
            </a:r>
            <a:r>
              <a:rPr lang="es-CO" sz="2000" dirty="0" smtClean="0">
                <a:latin typeface="Century Gothic" panose="020B0502020202020204" pitchFamily="34" charset="0"/>
              </a:rPr>
              <a:t>oportunidades de ganar.</a:t>
            </a:r>
            <a:endParaRPr lang="es-CO" sz="2000" dirty="0"/>
          </a:p>
        </p:txBody>
      </p:sp>
      <p:sp>
        <p:nvSpPr>
          <p:cNvPr id="26" name="Pentágono 25"/>
          <p:cNvSpPr/>
          <p:nvPr/>
        </p:nvSpPr>
        <p:spPr>
          <a:xfrm>
            <a:off x="7291594" y="3422707"/>
            <a:ext cx="470726" cy="2354713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 26"/>
          <p:cNvSpPr/>
          <p:nvPr/>
        </p:nvSpPr>
        <p:spPr>
          <a:xfrm>
            <a:off x="271537" y="3078478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APP</a:t>
            </a:r>
            <a:endParaRPr lang="es-CO" sz="28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/>
          <a:srcRect l="37259" r="30679"/>
          <a:stretch/>
        </p:blipFill>
        <p:spPr>
          <a:xfrm>
            <a:off x="8339323" y="3898001"/>
            <a:ext cx="889531" cy="2774446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7758" y="2672871"/>
            <a:ext cx="2366622" cy="3904721"/>
          </a:xfrm>
          <a:prstGeom prst="rect">
            <a:avLst/>
          </a:prstGeom>
        </p:spPr>
      </p:pic>
      <p:sp>
        <p:nvSpPr>
          <p:cNvPr id="56" name="Rectángulo 55"/>
          <p:cNvSpPr/>
          <p:nvPr/>
        </p:nvSpPr>
        <p:spPr>
          <a:xfrm>
            <a:off x="4001580" y="1394100"/>
            <a:ext cx="7924986" cy="1278771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7" name="Conector recto 56"/>
          <p:cNvCxnSpPr/>
          <p:nvPr/>
        </p:nvCxnSpPr>
        <p:spPr>
          <a:xfrm>
            <a:off x="184830" y="1997171"/>
            <a:ext cx="35433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57"/>
          <p:cNvSpPr txBox="1"/>
          <p:nvPr/>
        </p:nvSpPr>
        <p:spPr>
          <a:xfrm>
            <a:off x="3982406" y="1555989"/>
            <a:ext cx="804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Century Gothic" panose="020B0502020202020204" pitchFamily="34" charset="0"/>
              </a:rPr>
              <a:t>Incentivaremos el </a:t>
            </a:r>
            <a:r>
              <a:rPr lang="es-CO" b="1" dirty="0" smtClean="0">
                <a:latin typeface="Century Gothic" panose="020B0502020202020204" pitchFamily="34" charset="0"/>
              </a:rPr>
              <a:t>consumo </a:t>
            </a:r>
            <a:r>
              <a:rPr lang="es-CO" dirty="0" smtClean="0">
                <a:latin typeface="Century Gothic" panose="020B0502020202020204" pitchFamily="34" charset="0"/>
              </a:rPr>
              <a:t>de Águila convocando a asistir al festival alegría águila donde estará presente la </a:t>
            </a:r>
            <a:r>
              <a:rPr lang="es-CO" b="1" dirty="0" smtClean="0">
                <a:latin typeface="Century Gothic" panose="020B0502020202020204" pitchFamily="34" charset="0"/>
              </a:rPr>
              <a:t>selección Colombia</a:t>
            </a:r>
            <a:r>
              <a:rPr lang="es-CO" dirty="0" smtClean="0">
                <a:latin typeface="Century Gothic" panose="020B0502020202020204" pitchFamily="34" charset="0"/>
              </a:rPr>
              <a:t>. En esta promoción regalaremos boletas  de entrada.</a:t>
            </a: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4325" y="767689"/>
            <a:ext cx="4901609" cy="1780186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457" y="2093897"/>
            <a:ext cx="202404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0"/>
            <a:ext cx="12192000" cy="6858000"/>
            <a:chOff x="-285750" y="628650"/>
            <a:chExt cx="12192000" cy="685800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711"/>
            <a:stretch/>
          </p:blipFill>
          <p:spPr>
            <a:xfrm>
              <a:off x="-285750" y="651684"/>
              <a:ext cx="12192000" cy="6834966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Rectángulo 13"/>
            <p:cNvSpPr/>
            <p:nvPr/>
          </p:nvSpPr>
          <p:spPr>
            <a:xfrm>
              <a:off x="-285750" y="628650"/>
              <a:ext cx="12192000" cy="685800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2" y="-327460"/>
            <a:ext cx="3581896" cy="2439903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264248" y="3000875"/>
            <a:ext cx="3003063" cy="1447799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/>
          <p:cNvSpPr/>
          <p:nvPr/>
        </p:nvSpPr>
        <p:spPr>
          <a:xfrm>
            <a:off x="3924455" y="3080182"/>
            <a:ext cx="7924986" cy="2949643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303507" y="3132638"/>
            <a:ext cx="2835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atin typeface="Century Gothic" panose="020B0502020202020204" pitchFamily="34" charset="0"/>
              </a:rPr>
              <a:t>MEDIOS TRADICIONALES</a:t>
            </a:r>
          </a:p>
          <a:p>
            <a:endParaRPr lang="es-CO" sz="1600" b="1" dirty="0" smtClean="0">
              <a:latin typeface="Century Gothic" panose="020B0502020202020204" pitchFamily="34" charset="0"/>
            </a:endParaRPr>
          </a:p>
          <a:p>
            <a:r>
              <a:rPr lang="es-CO" sz="1600" dirty="0" smtClean="0">
                <a:latin typeface="Century Gothic" panose="020B0502020202020204" pitchFamily="34" charset="0"/>
              </a:rPr>
              <a:t>Radio</a:t>
            </a:r>
          </a:p>
          <a:p>
            <a:r>
              <a:rPr lang="es-CO" sz="1600" dirty="0" smtClean="0">
                <a:latin typeface="Century Gothic" panose="020B0502020202020204" pitchFamily="34" charset="0"/>
              </a:rPr>
              <a:t>Televisión</a:t>
            </a:r>
            <a:endParaRPr lang="es-CO" sz="1600" dirty="0" smtClean="0">
              <a:latin typeface="Century Gothic" panose="020B0502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984236" y="3116696"/>
            <a:ext cx="7904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Century Gothic" panose="020B0502020202020204" pitchFamily="34" charset="0"/>
              </a:rPr>
              <a:t>VITRINA Y DIGITAL</a:t>
            </a:r>
          </a:p>
          <a:p>
            <a:pPr algn="ctr"/>
            <a:endParaRPr lang="es-CO" dirty="0" smtClean="0">
              <a:latin typeface="Century Gothic" panose="020B0502020202020204" pitchFamily="34" charset="0"/>
            </a:endParaRPr>
          </a:p>
          <a:p>
            <a:pPr algn="ctr"/>
            <a:r>
              <a:rPr lang="es-CO" dirty="0" smtClean="0">
                <a:latin typeface="Century Gothic" panose="020B0502020202020204" pitchFamily="34" charset="0"/>
              </a:rPr>
              <a:t>Activación en vitrinas (calle  86a cra15 y calle 90 </a:t>
            </a:r>
            <a:r>
              <a:rPr lang="es-CO" dirty="0" err="1" smtClean="0">
                <a:latin typeface="Century Gothic" panose="020B0502020202020204" pitchFamily="34" charset="0"/>
              </a:rPr>
              <a:t>cra</a:t>
            </a:r>
            <a:r>
              <a:rPr lang="es-CO" dirty="0" smtClean="0">
                <a:latin typeface="Century Gothic" panose="020B0502020202020204" pitchFamily="34" charset="0"/>
              </a:rPr>
              <a:t> 11)</a:t>
            </a:r>
          </a:p>
          <a:p>
            <a:pPr algn="ctr"/>
            <a:r>
              <a:rPr lang="es-CO" dirty="0" smtClean="0">
                <a:latin typeface="Century Gothic" panose="020B0502020202020204" pitchFamily="34" charset="0"/>
              </a:rPr>
              <a:t>Con el fin de garantizar la descarga y la participación de la app tendremos actividades dentro las vitrinas como: </a:t>
            </a:r>
            <a:r>
              <a:rPr lang="es-CO" dirty="0" err="1" smtClean="0">
                <a:latin typeface="Century Gothic" panose="020B0502020202020204" pitchFamily="34" charset="0"/>
              </a:rPr>
              <a:t>Photo</a:t>
            </a:r>
            <a:r>
              <a:rPr lang="es-CO" dirty="0" smtClean="0">
                <a:latin typeface="Century Gothic" panose="020B0502020202020204" pitchFamily="34" charset="0"/>
              </a:rPr>
              <a:t> box, realidad aumentada. La amplificación de esta actividad tendrá pauta en medios digitales como FB, Twitter, </a:t>
            </a:r>
            <a:r>
              <a:rPr lang="es-CO" dirty="0" err="1" smtClean="0">
                <a:latin typeface="Century Gothic" panose="020B0502020202020204" pitchFamily="34" charset="0"/>
              </a:rPr>
              <a:t>Spotify</a:t>
            </a:r>
            <a:endParaRPr lang="es-CO" dirty="0" smtClean="0">
              <a:latin typeface="Century Gothic" panose="020B0502020202020204" pitchFamily="34" charset="0"/>
            </a:endParaRPr>
          </a:p>
          <a:p>
            <a:pPr algn="ctr"/>
            <a:r>
              <a:rPr lang="es-CO" dirty="0" smtClean="0">
                <a:latin typeface="Century Gothic" panose="020B0502020202020204" pitchFamily="34" charset="0"/>
              </a:rPr>
              <a:t>Las fotos se cargaran en la red de Twitter bajo el hashtag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42003" y="4104807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1" dirty="0" smtClean="0">
                <a:latin typeface="Century Gothic" panose="020B0502020202020204" pitchFamily="34" charset="0"/>
              </a:rPr>
              <a:t>Conocimiento</a:t>
            </a:r>
            <a:endParaRPr lang="es-CO" b="1" i="1" dirty="0">
              <a:latin typeface="Century Gothic" panose="020B0502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55421" y="4543542"/>
            <a:ext cx="3003063" cy="1445634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/>
          <p:cNvSpPr/>
          <p:nvPr/>
        </p:nvSpPr>
        <p:spPr>
          <a:xfrm>
            <a:off x="3896068" y="5660493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1" dirty="0" smtClean="0">
                <a:latin typeface="Century Gothic" panose="020B0502020202020204" pitchFamily="34" charset="0"/>
              </a:rPr>
              <a:t>Actitud </a:t>
            </a:r>
            <a:endParaRPr lang="es-CO" b="1" i="1" dirty="0">
              <a:latin typeface="Century Gothic" panose="020B0502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64248" y="5404918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1" dirty="0" smtClean="0">
                <a:latin typeface="Century Gothic" panose="020B0502020202020204" pitchFamily="34" charset="0"/>
              </a:rPr>
              <a:t>Comportamiento</a:t>
            </a:r>
            <a:endParaRPr lang="es-CO" b="1" i="1" dirty="0">
              <a:latin typeface="Century Gothic" panose="020B0502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22905" y="4711153"/>
            <a:ext cx="2935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latin typeface="Century Gothic" panose="020B0502020202020204" pitchFamily="34" charset="0"/>
              </a:rPr>
              <a:t>Radio: activar PDV para recambio de boletas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242749"/>
            <a:ext cx="3371380" cy="969348"/>
          </a:xfrm>
          <a:prstGeom prst="rect">
            <a:avLst/>
          </a:prstGeom>
        </p:spPr>
      </p:pic>
      <p:cxnSp>
        <p:nvCxnSpPr>
          <p:cNvPr id="39" name="Conector recto 38"/>
          <p:cNvCxnSpPr/>
          <p:nvPr/>
        </p:nvCxnSpPr>
        <p:spPr>
          <a:xfrm>
            <a:off x="184830" y="1997171"/>
            <a:ext cx="35433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n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4325" y="767689"/>
            <a:ext cx="4901609" cy="1780186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457" y="2093897"/>
            <a:ext cx="202404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0"/>
            <a:ext cx="12192000" cy="6858000"/>
            <a:chOff x="-285750" y="628650"/>
            <a:chExt cx="12192000" cy="685800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711"/>
            <a:stretch/>
          </p:blipFill>
          <p:spPr>
            <a:xfrm>
              <a:off x="-285750" y="651684"/>
              <a:ext cx="12192000" cy="6834966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Rectángulo 13"/>
            <p:cNvSpPr/>
            <p:nvPr/>
          </p:nvSpPr>
          <p:spPr>
            <a:xfrm>
              <a:off x="-285750" y="628650"/>
              <a:ext cx="12192000" cy="685800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01" y="-402196"/>
            <a:ext cx="3365968" cy="2292818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69268" y="1840135"/>
            <a:ext cx="35433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4308371" y="1142891"/>
            <a:ext cx="8307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Century Gothic" panose="020B0502020202020204" pitchFamily="34" charset="0"/>
              </a:rPr>
              <a:t>Tres día para vivir la </a:t>
            </a:r>
            <a:r>
              <a:rPr lang="es-CO" sz="3200" b="1" dirty="0" smtClean="0">
                <a:latin typeface="Century Gothic" panose="020B0502020202020204" pitchFamily="34" charset="0"/>
              </a:rPr>
              <a:t>Alegría águila con nuestra selección</a:t>
            </a:r>
            <a:endParaRPr lang="es-CO" sz="3200" b="1" dirty="0">
              <a:latin typeface="Century Gothic" panose="020B0502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401036" y="159536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Dry Brush" panose="020B0604020202020204" pitchFamily="34" charset="-128"/>
                <a:cs typeface="Dry Brush" panose="020B0604020202020204" pitchFamily="34" charset="-128"/>
              </a:rPr>
              <a:t>ZONA RUMBA</a:t>
            </a:r>
            <a:endParaRPr lang="es-CO" sz="3600" b="1" dirty="0">
              <a:solidFill>
                <a:schemeClr val="bg1"/>
              </a:solidFill>
              <a:latin typeface="Century Gothic" panose="020B0502020202020204" pitchFamily="34" charset="0"/>
              <a:ea typeface="Dry Brush" panose="020B0604020202020204" pitchFamily="34" charset="-128"/>
              <a:cs typeface="Dry Brush" panose="020B0604020202020204" pitchFamily="34" charset="-128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9633103" y="158457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Dry Brush" panose="020B0604020202020204" pitchFamily="34" charset="-128"/>
                <a:cs typeface="Dry Brush" panose="020B0604020202020204" pitchFamily="34" charset="-128"/>
              </a:rPr>
              <a:t>ZONA PUB</a:t>
            </a:r>
            <a:endParaRPr lang="es-CO" sz="3600" b="1" dirty="0">
              <a:solidFill>
                <a:schemeClr val="bg1"/>
              </a:solidFill>
              <a:latin typeface="Century Gothic" panose="020B0502020202020204" pitchFamily="34" charset="0"/>
              <a:ea typeface="Dry Brush" panose="020B0604020202020204" pitchFamily="34" charset="-128"/>
              <a:cs typeface="Dry Brush" panose="020B0604020202020204" pitchFamily="34" charset="-128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437304" y="2106703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Dry Brush" panose="020B0604020202020204" pitchFamily="34" charset="-128"/>
                <a:cs typeface="Dry Brush" panose="020B0604020202020204" pitchFamily="34" charset="-128"/>
              </a:rPr>
              <a:t>ZONA EXTREMA</a:t>
            </a:r>
            <a:endParaRPr lang="es-CO" sz="3200" b="1" dirty="0">
              <a:solidFill>
                <a:schemeClr val="bg1"/>
              </a:solidFill>
              <a:latin typeface="Century Gothic" panose="020B0502020202020204" pitchFamily="34" charset="0"/>
              <a:ea typeface="Dry Brush" panose="020B0604020202020204" pitchFamily="34" charset="-128"/>
              <a:cs typeface="Dry Brush" panose="020B0604020202020204" pitchFamily="34" charset="-128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8695671" y="213558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Dry Brush" panose="020B0604020202020204" pitchFamily="34" charset="-128"/>
                <a:cs typeface="Dry Brush" panose="020B0604020202020204" pitchFamily="34" charset="-128"/>
              </a:rPr>
              <a:t>ZONA FUTBOLERA</a:t>
            </a:r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  <a:ea typeface="Dry Brush" panose="020B0604020202020204" pitchFamily="34" charset="-128"/>
              <a:cs typeface="Dry Brush" panose="020B0604020202020204" pitchFamily="34" charset="-128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-69267" y="2741002"/>
            <a:ext cx="7356870" cy="3202557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/>
          <p:cNvSpPr txBox="1"/>
          <p:nvPr/>
        </p:nvSpPr>
        <p:spPr>
          <a:xfrm>
            <a:off x="2732829" y="2779787"/>
            <a:ext cx="44839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FESTIVAL ALEGRÍA AGUÍLA</a:t>
            </a:r>
          </a:p>
          <a:p>
            <a:pPr algn="ctr"/>
            <a:r>
              <a:rPr lang="es-CO" sz="1600" dirty="0" smtClean="0">
                <a:latin typeface="Century Gothic" panose="020B0502020202020204" pitchFamily="34" charset="0"/>
              </a:rPr>
              <a:t>Nos tomaremos </a:t>
            </a:r>
            <a:r>
              <a:rPr lang="es-CO" sz="1600" dirty="0" err="1" smtClean="0">
                <a:latin typeface="Century Gothic" panose="020B0502020202020204" pitchFamily="34" charset="0"/>
              </a:rPr>
              <a:t>Corferias</a:t>
            </a:r>
            <a:r>
              <a:rPr lang="es-CO" sz="1600" dirty="0" smtClean="0">
                <a:latin typeface="Century Gothic" panose="020B0502020202020204" pitchFamily="34" charset="0"/>
              </a:rPr>
              <a:t> para brindar espacios y momentos de alegría a nuestro target aprovechando el momento del mundial como un detonante. </a:t>
            </a:r>
            <a:r>
              <a:rPr lang="es-CO" sz="1600" dirty="0" smtClean="0">
                <a:latin typeface="Century Gothic" panose="020B0502020202020204" pitchFamily="34" charset="0"/>
              </a:rPr>
              <a:t>Iniciará en la ciudad de Bogotá como el gran evento de  </a:t>
            </a:r>
            <a:r>
              <a:rPr lang="es-CO" sz="1600" b="1" dirty="0" smtClean="0">
                <a:latin typeface="Century Gothic" panose="020B0502020202020204" pitchFamily="34" charset="0"/>
              </a:rPr>
              <a:t>despedida</a:t>
            </a:r>
            <a:r>
              <a:rPr lang="es-CO" sz="1600" dirty="0" smtClean="0">
                <a:latin typeface="Century Gothic" panose="020B0502020202020204" pitchFamily="34" charset="0"/>
              </a:rPr>
              <a:t> de la selección si clasifica o de </a:t>
            </a:r>
            <a:r>
              <a:rPr lang="es-CO" sz="1600" b="1" dirty="0" smtClean="0">
                <a:latin typeface="Century Gothic" panose="020B0502020202020204" pitchFamily="34" charset="0"/>
              </a:rPr>
              <a:t>agradecimiento</a:t>
            </a:r>
            <a:r>
              <a:rPr lang="es-CO" sz="1600" dirty="0" smtClean="0">
                <a:latin typeface="Century Gothic" panose="020B0502020202020204" pitchFamily="34" charset="0"/>
              </a:rPr>
              <a:t> si no clasifica.</a:t>
            </a:r>
          </a:p>
          <a:p>
            <a:pPr algn="ctr"/>
            <a:r>
              <a:rPr lang="es-CO" sz="1600" dirty="0" smtClean="0">
                <a:latin typeface="Century Gothic" panose="020B0502020202020204" pitchFamily="34" charset="0"/>
              </a:rPr>
              <a:t>Generaremos contenido de video y fotos e invitaremos a la gente a compartirlo en sus redes sociales continuando con el #SoyAlegríaÁguila</a:t>
            </a:r>
            <a:endParaRPr lang="es-CO" sz="1600" dirty="0" smtClean="0">
              <a:latin typeface="Century Gothic" panose="020B0502020202020204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r="15325"/>
          <a:stretch/>
        </p:blipFill>
        <p:spPr>
          <a:xfrm>
            <a:off x="299674" y="3240244"/>
            <a:ext cx="2325505" cy="2299950"/>
          </a:xfrm>
          <a:prstGeom prst="ellipse">
            <a:avLst/>
          </a:prstGeom>
        </p:spPr>
      </p:pic>
      <p:sp>
        <p:nvSpPr>
          <p:cNvPr id="28" name="Elipse 27"/>
          <p:cNvSpPr/>
          <p:nvPr/>
        </p:nvSpPr>
        <p:spPr>
          <a:xfrm>
            <a:off x="152971" y="3115093"/>
            <a:ext cx="2567826" cy="2567826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CuadroTexto 30"/>
          <p:cNvSpPr txBox="1"/>
          <p:nvPr/>
        </p:nvSpPr>
        <p:spPr>
          <a:xfrm>
            <a:off x="907948" y="6370919"/>
            <a:ext cx="114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latin typeface="Century Gothic" panose="020B0502020202020204" pitchFamily="34" charset="0"/>
              </a:rPr>
              <a:t>En el gran cierre compartiremos nuestro mayor momento de alegría con la sección.</a:t>
            </a:r>
            <a:endParaRPr lang="es-CO" sz="2000" b="1" dirty="0">
              <a:latin typeface="Century Gothic" panose="020B0502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9268" y="5966334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1" dirty="0" smtClean="0">
                <a:latin typeface="Century Gothic" panose="020B0502020202020204" pitchFamily="34" charset="0"/>
              </a:rPr>
              <a:t>Conocimiento</a:t>
            </a:r>
            <a:endParaRPr lang="es-CO" b="1" i="1" dirty="0">
              <a:latin typeface="Century Gothic" panose="020B0502020202020204" pitchFamily="34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2536438" y="5975125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1" dirty="0" smtClean="0">
                <a:latin typeface="Century Gothic" panose="020B0502020202020204" pitchFamily="34" charset="0"/>
              </a:rPr>
              <a:t>Actitud </a:t>
            </a:r>
            <a:endParaRPr lang="es-CO" b="1" i="1" dirty="0">
              <a:latin typeface="Century Gothic" panose="020B0502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380551" y="5978589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1" dirty="0" smtClean="0">
                <a:latin typeface="Century Gothic" panose="020B0502020202020204" pitchFamily="34" charset="0"/>
              </a:rPr>
              <a:t>Comportamiento</a:t>
            </a:r>
            <a:endParaRPr lang="es-CO" b="1" i="1" dirty="0">
              <a:latin typeface="Century Gothic" panose="020B0502020202020204" pitchFamily="34" charset="0"/>
            </a:endParaRPr>
          </a:p>
        </p:txBody>
      </p:sp>
      <p:sp>
        <p:nvSpPr>
          <p:cNvPr id="35" name="AutoShape 2" descr="Mostrando AGUIL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469" y="2846978"/>
            <a:ext cx="4674665" cy="2908963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6"/>
          <a:srcRect l="28984" t="16828" r="27760" b="35247"/>
          <a:stretch/>
        </p:blipFill>
        <p:spPr>
          <a:xfrm>
            <a:off x="914400" y="1058779"/>
            <a:ext cx="2117558" cy="850232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774" y="1830496"/>
            <a:ext cx="202404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715</Words>
  <Application>Microsoft Office PowerPoint</Application>
  <PresentationFormat>Panorámica</PresentationFormat>
  <Paragraphs>80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Dry Brush</vt:lpstr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Ingrid Coley</dc:creator>
  <cp:lastModifiedBy>Ingrid Coley</cp:lastModifiedBy>
  <cp:revision>124</cp:revision>
  <dcterms:created xsi:type="dcterms:W3CDTF">2017-04-01T23:41:27Z</dcterms:created>
  <dcterms:modified xsi:type="dcterms:W3CDTF">2017-04-02T23:28:37Z</dcterms:modified>
</cp:coreProperties>
</file>