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</p:sldIdLst>
  <p:sldSz cx="8997950" cy="6838950"/>
  <p:notesSz cx="6858000" cy="9144000"/>
  <p:defaultTextStyle>
    <a:defPPr>
      <a:defRPr lang="es-ES"/>
    </a:defPPr>
    <a:lvl1pPr marL="0" algn="l" defTabSz="452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2445" algn="l" defTabSz="452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4890" algn="l" defTabSz="452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57335" algn="l" defTabSz="452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09780" algn="l" defTabSz="452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62226" algn="l" defTabSz="452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14671" algn="l" defTabSz="452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67116" algn="l" defTabSz="452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19561" algn="l" defTabSz="452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6" d="100"/>
          <a:sy n="136" d="100"/>
        </p:scale>
        <p:origin x="-1720" y="-112"/>
      </p:cViewPr>
      <p:guideLst>
        <p:guide orient="horz" pos="2154"/>
        <p:guide pos="283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4846" y="2124507"/>
            <a:ext cx="7648258" cy="1465942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49693" y="3875405"/>
            <a:ext cx="6298565" cy="174773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9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2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4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7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188C-7D6B-3A4B-88E6-CA2BC030C6E6}" type="datetimeFigureOut">
              <a:rPr lang="es-ES" smtClean="0"/>
              <a:t>7/05/17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2DAC-8591-694C-A057-7EE0372738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673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188C-7D6B-3A4B-88E6-CA2BC030C6E6}" type="datetimeFigureOut">
              <a:rPr lang="es-ES" smtClean="0"/>
              <a:t>7/05/17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2DAC-8591-694C-A057-7EE0372738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565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420413" y="273875"/>
            <a:ext cx="1991734" cy="5817856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42087" y="273875"/>
            <a:ext cx="5828359" cy="5817856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188C-7D6B-3A4B-88E6-CA2BC030C6E6}" type="datetimeFigureOut">
              <a:rPr lang="es-ES" smtClean="0"/>
              <a:t>7/05/17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2DAC-8591-694C-A057-7EE0372738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9486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188C-7D6B-3A4B-88E6-CA2BC030C6E6}" type="datetimeFigureOut">
              <a:rPr lang="es-ES" smtClean="0"/>
              <a:t>7/05/17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2DAC-8591-694C-A057-7EE0372738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34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0776" y="4394659"/>
            <a:ext cx="7648258" cy="135829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10776" y="2898639"/>
            <a:ext cx="7648258" cy="149602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24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48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73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9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2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46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71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9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188C-7D6B-3A4B-88E6-CA2BC030C6E6}" type="datetimeFigureOut">
              <a:rPr lang="es-ES" smtClean="0"/>
              <a:t>7/05/17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2DAC-8591-694C-A057-7EE0372738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7980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42087" y="1591006"/>
            <a:ext cx="3910046" cy="450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02100" y="1591006"/>
            <a:ext cx="3910047" cy="450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188C-7D6B-3A4B-88E6-CA2BC030C6E6}" type="datetimeFigureOut">
              <a:rPr lang="es-ES" smtClean="0"/>
              <a:t>7/05/17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2DAC-8591-694C-A057-7EE0372738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376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898" y="273875"/>
            <a:ext cx="8098155" cy="1139825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49898" y="1530849"/>
            <a:ext cx="3975657" cy="6379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45" indent="0">
              <a:buNone/>
              <a:defRPr sz="2000" b="1"/>
            </a:lvl2pPr>
            <a:lvl3pPr marL="904890" indent="0">
              <a:buNone/>
              <a:defRPr sz="1800" b="1"/>
            </a:lvl3pPr>
            <a:lvl4pPr marL="1357335" indent="0">
              <a:buNone/>
              <a:defRPr sz="1600" b="1"/>
            </a:lvl4pPr>
            <a:lvl5pPr marL="1809780" indent="0">
              <a:buNone/>
              <a:defRPr sz="1600" b="1"/>
            </a:lvl5pPr>
            <a:lvl6pPr marL="2262226" indent="0">
              <a:buNone/>
              <a:defRPr sz="1600" b="1"/>
            </a:lvl6pPr>
            <a:lvl7pPr marL="2714671" indent="0">
              <a:buNone/>
              <a:defRPr sz="1600" b="1"/>
            </a:lvl7pPr>
            <a:lvl8pPr marL="3167116" indent="0">
              <a:buNone/>
              <a:defRPr sz="1600" b="1"/>
            </a:lvl8pPr>
            <a:lvl9pPr marL="3619561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49898" y="2168834"/>
            <a:ext cx="3975657" cy="39403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570834" y="1530849"/>
            <a:ext cx="3977219" cy="6379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45" indent="0">
              <a:buNone/>
              <a:defRPr sz="2000" b="1"/>
            </a:lvl2pPr>
            <a:lvl3pPr marL="904890" indent="0">
              <a:buNone/>
              <a:defRPr sz="1800" b="1"/>
            </a:lvl3pPr>
            <a:lvl4pPr marL="1357335" indent="0">
              <a:buNone/>
              <a:defRPr sz="1600" b="1"/>
            </a:lvl4pPr>
            <a:lvl5pPr marL="1809780" indent="0">
              <a:buNone/>
              <a:defRPr sz="1600" b="1"/>
            </a:lvl5pPr>
            <a:lvl6pPr marL="2262226" indent="0">
              <a:buNone/>
              <a:defRPr sz="1600" b="1"/>
            </a:lvl6pPr>
            <a:lvl7pPr marL="2714671" indent="0">
              <a:buNone/>
              <a:defRPr sz="1600" b="1"/>
            </a:lvl7pPr>
            <a:lvl8pPr marL="3167116" indent="0">
              <a:buNone/>
              <a:defRPr sz="1600" b="1"/>
            </a:lvl8pPr>
            <a:lvl9pPr marL="3619561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570834" y="2168834"/>
            <a:ext cx="3977219" cy="39403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188C-7D6B-3A4B-88E6-CA2BC030C6E6}" type="datetimeFigureOut">
              <a:rPr lang="es-ES" smtClean="0"/>
              <a:t>7/05/17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2DAC-8591-694C-A057-7EE0372738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908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188C-7D6B-3A4B-88E6-CA2BC030C6E6}" type="datetimeFigureOut">
              <a:rPr lang="es-ES" smtClean="0"/>
              <a:t>7/05/17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2DAC-8591-694C-A057-7EE0372738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5106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188C-7D6B-3A4B-88E6-CA2BC030C6E6}" type="datetimeFigureOut">
              <a:rPr lang="es-ES" smtClean="0"/>
              <a:t>7/05/17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2DAC-8591-694C-A057-7EE0372738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3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898" y="272292"/>
            <a:ext cx="2960264" cy="11588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17949" y="272292"/>
            <a:ext cx="5030104" cy="58368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49898" y="1431114"/>
            <a:ext cx="2960264" cy="4678032"/>
          </a:xfrm>
        </p:spPr>
        <p:txBody>
          <a:bodyPr/>
          <a:lstStyle>
            <a:lvl1pPr marL="0" indent="0">
              <a:buNone/>
              <a:defRPr sz="1400"/>
            </a:lvl1pPr>
            <a:lvl2pPr marL="452445" indent="0">
              <a:buNone/>
              <a:defRPr sz="1200"/>
            </a:lvl2pPr>
            <a:lvl3pPr marL="904890" indent="0">
              <a:buNone/>
              <a:defRPr sz="1000"/>
            </a:lvl3pPr>
            <a:lvl4pPr marL="1357335" indent="0">
              <a:buNone/>
              <a:defRPr sz="900"/>
            </a:lvl4pPr>
            <a:lvl5pPr marL="1809780" indent="0">
              <a:buNone/>
              <a:defRPr sz="900"/>
            </a:lvl5pPr>
            <a:lvl6pPr marL="2262226" indent="0">
              <a:buNone/>
              <a:defRPr sz="900"/>
            </a:lvl6pPr>
            <a:lvl7pPr marL="2714671" indent="0">
              <a:buNone/>
              <a:defRPr sz="900"/>
            </a:lvl7pPr>
            <a:lvl8pPr marL="3167116" indent="0">
              <a:buNone/>
              <a:defRPr sz="900"/>
            </a:lvl8pPr>
            <a:lvl9pPr marL="3619561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188C-7D6B-3A4B-88E6-CA2BC030C6E6}" type="datetimeFigureOut">
              <a:rPr lang="es-ES" smtClean="0"/>
              <a:t>7/05/17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2DAC-8591-694C-A057-7EE0372738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9646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661" y="4787265"/>
            <a:ext cx="5398770" cy="56516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63661" y="611073"/>
            <a:ext cx="5398770" cy="4103370"/>
          </a:xfrm>
        </p:spPr>
        <p:txBody>
          <a:bodyPr/>
          <a:lstStyle>
            <a:lvl1pPr marL="0" indent="0">
              <a:buNone/>
              <a:defRPr sz="3200"/>
            </a:lvl1pPr>
            <a:lvl2pPr marL="452445" indent="0">
              <a:buNone/>
              <a:defRPr sz="2800"/>
            </a:lvl2pPr>
            <a:lvl3pPr marL="904890" indent="0">
              <a:buNone/>
              <a:defRPr sz="2400"/>
            </a:lvl3pPr>
            <a:lvl4pPr marL="1357335" indent="0">
              <a:buNone/>
              <a:defRPr sz="2000"/>
            </a:lvl4pPr>
            <a:lvl5pPr marL="1809780" indent="0">
              <a:buNone/>
              <a:defRPr sz="2000"/>
            </a:lvl5pPr>
            <a:lvl6pPr marL="2262226" indent="0">
              <a:buNone/>
              <a:defRPr sz="2000"/>
            </a:lvl6pPr>
            <a:lvl7pPr marL="2714671" indent="0">
              <a:buNone/>
              <a:defRPr sz="2000"/>
            </a:lvl7pPr>
            <a:lvl8pPr marL="3167116" indent="0">
              <a:buNone/>
              <a:defRPr sz="2000"/>
            </a:lvl8pPr>
            <a:lvl9pPr marL="3619561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63661" y="5352429"/>
            <a:ext cx="5398770" cy="802626"/>
          </a:xfrm>
        </p:spPr>
        <p:txBody>
          <a:bodyPr/>
          <a:lstStyle>
            <a:lvl1pPr marL="0" indent="0">
              <a:buNone/>
              <a:defRPr sz="1400"/>
            </a:lvl1pPr>
            <a:lvl2pPr marL="452445" indent="0">
              <a:buNone/>
              <a:defRPr sz="1200"/>
            </a:lvl2pPr>
            <a:lvl3pPr marL="904890" indent="0">
              <a:buNone/>
              <a:defRPr sz="1000"/>
            </a:lvl3pPr>
            <a:lvl4pPr marL="1357335" indent="0">
              <a:buNone/>
              <a:defRPr sz="900"/>
            </a:lvl4pPr>
            <a:lvl5pPr marL="1809780" indent="0">
              <a:buNone/>
              <a:defRPr sz="900"/>
            </a:lvl5pPr>
            <a:lvl6pPr marL="2262226" indent="0">
              <a:buNone/>
              <a:defRPr sz="900"/>
            </a:lvl6pPr>
            <a:lvl7pPr marL="2714671" indent="0">
              <a:buNone/>
              <a:defRPr sz="900"/>
            </a:lvl7pPr>
            <a:lvl8pPr marL="3167116" indent="0">
              <a:buNone/>
              <a:defRPr sz="900"/>
            </a:lvl8pPr>
            <a:lvl9pPr marL="3619561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188C-7D6B-3A4B-88E6-CA2BC030C6E6}" type="datetimeFigureOut">
              <a:rPr lang="es-ES" smtClean="0"/>
              <a:t>7/05/17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2DAC-8591-694C-A057-7EE0372738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5273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49898" y="273875"/>
            <a:ext cx="8098155" cy="1139825"/>
          </a:xfrm>
          <a:prstGeom prst="rect">
            <a:avLst/>
          </a:prstGeom>
        </p:spPr>
        <p:txBody>
          <a:bodyPr vert="horz" lIns="90489" tIns="45245" rIns="90489" bIns="45245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49898" y="1595755"/>
            <a:ext cx="8098155" cy="4513391"/>
          </a:xfrm>
          <a:prstGeom prst="rect">
            <a:avLst/>
          </a:prstGeom>
        </p:spPr>
        <p:txBody>
          <a:bodyPr vert="horz" lIns="90489" tIns="45245" rIns="90489" bIns="45245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49897" y="6338694"/>
            <a:ext cx="2099522" cy="364111"/>
          </a:xfrm>
          <a:prstGeom prst="rect">
            <a:avLst/>
          </a:prstGeom>
        </p:spPr>
        <p:txBody>
          <a:bodyPr vert="horz" lIns="90489" tIns="45245" rIns="90489" bIns="4524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F188C-7D6B-3A4B-88E6-CA2BC030C6E6}" type="datetimeFigureOut">
              <a:rPr lang="es-ES" smtClean="0"/>
              <a:t>7/05/17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74300" y="6338694"/>
            <a:ext cx="2849351" cy="364111"/>
          </a:xfrm>
          <a:prstGeom prst="rect">
            <a:avLst/>
          </a:prstGeom>
        </p:spPr>
        <p:txBody>
          <a:bodyPr vert="horz" lIns="90489" tIns="45245" rIns="90489" bIns="4524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48531" y="6338694"/>
            <a:ext cx="2099522" cy="364111"/>
          </a:xfrm>
          <a:prstGeom prst="rect">
            <a:avLst/>
          </a:prstGeom>
        </p:spPr>
        <p:txBody>
          <a:bodyPr vert="horz" lIns="90489" tIns="45245" rIns="90489" bIns="4524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32DAC-8591-694C-A057-7EE0372738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732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2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334" indent="-339334" algn="l" defTabSz="45244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5223" indent="-282778" algn="l" defTabSz="45244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113" indent="-226223" algn="l" defTabSz="45244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3558" indent="-226223" algn="l" defTabSz="45244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003" indent="-226223" algn="l" defTabSz="45244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448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0893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3338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5784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45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890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335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780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226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671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116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561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blan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7950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98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situac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7950" cy="683758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894287" y="709691"/>
            <a:ext cx="46227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Siglo XXI, las ciudades están llenas de personas que han perdido vínculos emocionales, de hombres y mujeres que empezaron hacerle preguntas a un buscador y dejaron de lado la interacción sincera con un humano.</a:t>
            </a:r>
          </a:p>
          <a:p>
            <a:endParaRPr lang="es-ES" sz="1400" dirty="0">
              <a:solidFill>
                <a:schemeClr val="bg1"/>
              </a:solidFill>
            </a:endParaRPr>
          </a:p>
          <a:p>
            <a:r>
              <a:rPr lang="es-ES" sz="1400" dirty="0" smtClean="0">
                <a:solidFill>
                  <a:schemeClr val="bg1"/>
                </a:solidFill>
              </a:rPr>
              <a:t>Banco Popular, el banco con más de </a:t>
            </a:r>
            <a:r>
              <a:rPr lang="es-ES" sz="1400" b="1" dirty="0" smtClean="0">
                <a:solidFill>
                  <a:schemeClr val="bg1"/>
                </a:solidFill>
              </a:rPr>
              <a:t>300.000 </a:t>
            </a:r>
            <a:r>
              <a:rPr lang="es-ES" sz="1400" dirty="0" smtClean="0">
                <a:solidFill>
                  <a:schemeClr val="bg1"/>
                </a:solidFill>
              </a:rPr>
              <a:t>personas dispuestas a dar sus mejores consejos, encontró una solución.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62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de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7950" cy="683758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373542" y="2928789"/>
            <a:ext cx="355511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</a:rPr>
              <a:t>Banco Popular presenta el Banco de Consejos, la primera plataforma digital que une las voces, vivencias e historias de miles de jubilados para transformarlas en los consejos que los jóvenes necesitan. </a:t>
            </a:r>
          </a:p>
          <a:p>
            <a:endParaRPr lang="es-ES" sz="1400" dirty="0">
              <a:solidFill>
                <a:srgbClr val="FFFFFF"/>
              </a:solidFill>
            </a:endParaRPr>
          </a:p>
          <a:p>
            <a:r>
              <a:rPr lang="es-ES" sz="1400" dirty="0">
                <a:solidFill>
                  <a:srgbClr val="FFFFFF"/>
                </a:solidFill>
              </a:rPr>
              <a:t>Banco de Consejos busca transformar la soledad: enfermedad que sufren tanto </a:t>
            </a:r>
            <a:r>
              <a:rPr lang="es-ES" sz="1400" dirty="0" smtClean="0">
                <a:solidFill>
                  <a:srgbClr val="FFFFFF"/>
                </a:solidFill>
              </a:rPr>
              <a:t>jubilados </a:t>
            </a:r>
            <a:r>
              <a:rPr lang="es-ES" sz="1400" dirty="0">
                <a:solidFill>
                  <a:srgbClr val="FFFFFF"/>
                </a:solidFill>
              </a:rPr>
              <a:t>como jóvenes, en sabiduría, nuevas formas de redescubrir el </a:t>
            </a:r>
            <a:r>
              <a:rPr lang="es-ES" sz="1400" dirty="0" smtClean="0">
                <a:solidFill>
                  <a:srgbClr val="FFFFFF"/>
                </a:solidFill>
              </a:rPr>
              <a:t>mundo y </a:t>
            </a:r>
            <a:r>
              <a:rPr lang="es-ES" sz="1400" dirty="0">
                <a:solidFill>
                  <a:srgbClr val="FFFFFF"/>
                </a:solidFill>
              </a:rPr>
              <a:t>millones de motivos para decir que </a:t>
            </a:r>
            <a:r>
              <a:rPr lang="es-ES" sz="1400" b="1" dirty="0">
                <a:solidFill>
                  <a:srgbClr val="FFFFFF"/>
                </a:solidFill>
              </a:rPr>
              <a:t>SIEMPRE SE PUEDE. </a:t>
            </a:r>
          </a:p>
        </p:txBody>
      </p:sp>
      <p:pic>
        <p:nvPicPr>
          <p:cNvPr id="6" name="Imagen 5" descr="logo-solob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633" y="611935"/>
            <a:ext cx="4040732" cy="28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24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LANZAMIEN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"/>
            <a:ext cx="8997950" cy="683758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856930" y="492515"/>
            <a:ext cx="451064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solidFill>
                  <a:srgbClr val="FFFFFF"/>
                </a:solidFill>
              </a:rPr>
              <a:t>Aprovecharemos la tensión que se empieza a generar por las elecciones presidenciales de 2018, para que tres consejeros: un </a:t>
            </a:r>
            <a:r>
              <a:rPr lang="es-ES" sz="1500" dirty="0" smtClean="0">
                <a:solidFill>
                  <a:srgbClr val="FFFFFF"/>
                </a:solidFill>
              </a:rPr>
              <a:t>ex-presidente </a:t>
            </a:r>
            <a:r>
              <a:rPr lang="es-ES" sz="1500" dirty="0">
                <a:solidFill>
                  <a:srgbClr val="FFFFFF"/>
                </a:solidFill>
              </a:rPr>
              <a:t>de Colombia, un escritor y un periodista jubilado les den los mejores consejos al próximo presidente de </a:t>
            </a:r>
            <a:r>
              <a:rPr lang="es-ES" sz="1500" dirty="0" smtClean="0">
                <a:solidFill>
                  <a:srgbClr val="FFFFFF"/>
                </a:solidFill>
              </a:rPr>
              <a:t>Colombia.</a:t>
            </a:r>
            <a:endParaRPr lang="es-E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3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ANZAMIENT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7950" cy="683758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668662" y="677329"/>
            <a:ext cx="29137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 smtClean="0">
                <a:solidFill>
                  <a:srgbClr val="FFFFFF"/>
                </a:solidFill>
              </a:rPr>
              <a:t>invitaremos a diferentes medios a cubrir dicho evento, generaremos conversación en las diferentes redes sociales con el </a:t>
            </a:r>
            <a:r>
              <a:rPr lang="es-ES" sz="1500" dirty="0" err="1" smtClean="0">
                <a:solidFill>
                  <a:srgbClr val="FFFFFF"/>
                </a:solidFill>
              </a:rPr>
              <a:t>hashtag</a:t>
            </a:r>
            <a:r>
              <a:rPr lang="es-ES" sz="1500" dirty="0" smtClean="0">
                <a:solidFill>
                  <a:srgbClr val="FFFFFF"/>
                </a:solidFill>
              </a:rPr>
              <a:t>: #</a:t>
            </a:r>
            <a:r>
              <a:rPr lang="es-ES" sz="1500" dirty="0" err="1" smtClean="0">
                <a:solidFill>
                  <a:srgbClr val="FFFFFF"/>
                </a:solidFill>
              </a:rPr>
              <a:t>AlProximoPresidenteLeAconsejo</a:t>
            </a:r>
            <a:endParaRPr lang="es-ES" sz="1500" dirty="0" smtClean="0">
              <a:solidFill>
                <a:srgbClr val="FFFFFF"/>
              </a:solidFill>
            </a:endParaRPr>
          </a:p>
          <a:p>
            <a:endParaRPr lang="es-ES" sz="1500" dirty="0">
              <a:solidFill>
                <a:srgbClr val="FFFFFF"/>
              </a:solidFill>
            </a:endParaRPr>
          </a:p>
          <a:p>
            <a:r>
              <a:rPr lang="es-ES" sz="1500" dirty="0" smtClean="0">
                <a:solidFill>
                  <a:srgbClr val="FFFFFF"/>
                </a:solidFill>
              </a:rPr>
              <a:t>Al finalizar la charla </a:t>
            </a:r>
            <a:r>
              <a:rPr lang="es-ES" sz="1500" dirty="0" smtClean="0">
                <a:solidFill>
                  <a:srgbClr val="FFFFFF"/>
                </a:solidFill>
              </a:rPr>
              <a:t>revelaremos el Nuevo Banco de Consejos del Banco Popular, uno de los jubilados grabará en ese momento el primer consejo y lo subirá ante las miradas de todos a la plataforma, all</a:t>
            </a:r>
            <a:r>
              <a:rPr lang="es-ES" sz="1500" dirty="0" smtClean="0">
                <a:solidFill>
                  <a:srgbClr val="FFFFFF"/>
                </a:solidFill>
              </a:rPr>
              <a:t>í </a:t>
            </a:r>
            <a:r>
              <a:rPr lang="es-ES" sz="1500" dirty="0" smtClean="0">
                <a:solidFill>
                  <a:srgbClr val="FFFFFF"/>
                </a:solidFill>
              </a:rPr>
              <a:t>quedará abierta</a:t>
            </a:r>
          </a:p>
          <a:p>
            <a:r>
              <a:rPr lang="es-ES" sz="1500" dirty="0" smtClean="0">
                <a:solidFill>
                  <a:srgbClr val="FFFFFF"/>
                </a:solidFill>
              </a:rPr>
              <a:t>a todo el público. </a:t>
            </a:r>
            <a:endParaRPr lang="es-ES" sz="1500" dirty="0">
              <a:solidFill>
                <a:srgbClr val="FFFFFF"/>
              </a:solidFill>
            </a:endParaRPr>
          </a:p>
        </p:txBody>
      </p:sp>
      <p:pic>
        <p:nvPicPr>
          <p:cNvPr id="11" name="Imagen 10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87" y="3339473"/>
            <a:ext cx="3263916" cy="24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00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latafor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7950" cy="683758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838999" y="1293640"/>
            <a:ext cx="4772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 smtClean="0">
                <a:solidFill>
                  <a:srgbClr val="FFFFFF"/>
                </a:solidFill>
              </a:rPr>
              <a:t>Los jubilados del Banco Popular crearán a partir de sus vivencias y conocimientos diferentes consejos sobre diversos temas, los jóvenes y el público en general solo tendrán que registrarse y hacer un aporte.</a:t>
            </a:r>
            <a:endParaRPr lang="es-ES" sz="1500" dirty="0">
              <a:solidFill>
                <a:srgbClr val="FFFFF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506529" y="4677003"/>
            <a:ext cx="47721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500" dirty="0" smtClean="0">
                <a:solidFill>
                  <a:srgbClr val="FFFFFF"/>
                </a:solidFill>
              </a:rPr>
              <a:t>Para las personas que no encontraron su consejo en el Banco podrán solicitar un consejo Exprés, aquí se enviará una solicitud a diferentes jubilados, uno de ellos lo aceptará y tendrán una </a:t>
            </a:r>
            <a:r>
              <a:rPr lang="es-ES" sz="1500" dirty="0" err="1" smtClean="0">
                <a:solidFill>
                  <a:srgbClr val="FFFFFF"/>
                </a:solidFill>
              </a:rPr>
              <a:t>videollamada</a:t>
            </a:r>
            <a:r>
              <a:rPr lang="es-ES" sz="1500" dirty="0" smtClean="0">
                <a:solidFill>
                  <a:srgbClr val="FFFFFF"/>
                </a:solidFill>
              </a:rPr>
              <a:t> con la persona que solicito el pedido de un consejo Exprés.</a:t>
            </a:r>
            <a:endParaRPr lang="es-ES" sz="1500" dirty="0">
              <a:solidFill>
                <a:srgbClr val="FFFFFF"/>
              </a:solidFill>
            </a:endParaRPr>
          </a:p>
        </p:txBody>
      </p:sp>
      <p:pic>
        <p:nvPicPr>
          <p:cNvPr id="7" name="Imagen 6" descr="logo-solob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750" y="2162050"/>
            <a:ext cx="4040732" cy="28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6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"/>
            <a:ext cx="8997950" cy="68375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373542" y="2284464"/>
            <a:ext cx="35551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</a:rPr>
              <a:t>Cada persona que conforma el Banco, tendrá la tarea de grabar un consejo, podrá elegir entre los 4 temas principales que queremos reforzar: innovación, servicio al cliente(cercanía), felicidad y proyección. </a:t>
            </a:r>
          </a:p>
          <a:p>
            <a:endParaRPr lang="es-ES" sz="1400" dirty="0">
              <a:solidFill>
                <a:srgbClr val="FFFFFF"/>
              </a:solidFill>
            </a:endParaRPr>
          </a:p>
          <a:p>
            <a:r>
              <a:rPr lang="es-ES" sz="1400" dirty="0">
                <a:solidFill>
                  <a:srgbClr val="FFFFFF"/>
                </a:solidFill>
              </a:rPr>
              <a:t>Escogeremos todos los consejos para realizar nuestra comunicación en los diferentes puntos de contacto dentro de las oficinas.</a:t>
            </a:r>
          </a:p>
        </p:txBody>
      </p:sp>
    </p:spTree>
    <p:extLst>
      <p:ext uri="{BB962C8B-B14F-4D97-AF65-F5344CB8AC3E}">
        <p14:creationId xmlns:p14="http://schemas.microsoft.com/office/powerpoint/2010/main" val="1268336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373542" y="2284464"/>
            <a:ext cx="35551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</a:rPr>
              <a:t>Cada persona que conforma el Banco, tendrá la tarea de grabar un consejo, podrá elegir entre los 4 temas principales que queremos reforzar: innovación, servicio al cliente(cercanía), felicidad y proyección. </a:t>
            </a:r>
          </a:p>
          <a:p>
            <a:endParaRPr lang="es-ES" sz="1400" dirty="0">
              <a:solidFill>
                <a:srgbClr val="FFFFFF"/>
              </a:solidFill>
            </a:endParaRPr>
          </a:p>
          <a:p>
            <a:r>
              <a:rPr lang="es-ES" sz="1400" dirty="0">
                <a:solidFill>
                  <a:srgbClr val="FFFFFF"/>
                </a:solidFill>
              </a:rPr>
              <a:t>Escogeremos todos los consejos para realizar nuestra comunicación en los diferentes puntos de contacto dentro de las oficinas.</a:t>
            </a:r>
          </a:p>
        </p:txBody>
      </p:sp>
      <p:pic>
        <p:nvPicPr>
          <p:cNvPr id="6" name="Imagen 5" descr="P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7950" cy="6837589"/>
          </a:xfrm>
          <a:prstGeom prst="rect">
            <a:avLst/>
          </a:prstGeom>
        </p:spPr>
      </p:pic>
      <p:pic>
        <p:nvPicPr>
          <p:cNvPr id="5" name="Imagen 4" descr="logr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02" y="583846"/>
            <a:ext cx="6037546" cy="420968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181898" y="3107823"/>
            <a:ext cx="47194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FFFF"/>
                </a:solidFill>
              </a:rPr>
              <a:t>Bajar las tasas de soledad en jóvenes y jubilados, crear una conexión entre la sabiduría, el tiempo y las ganas de creer que: SIEMPRE SE PUEDE, darles a los jubilados un lugar privilegiado y respetado dentro de la sociedad, entregar el mensaje de que todo nuestro pasado impulsa nuestro futuro.  </a:t>
            </a:r>
          </a:p>
        </p:txBody>
      </p:sp>
    </p:spTree>
    <p:extLst>
      <p:ext uri="{BB962C8B-B14F-4D97-AF65-F5344CB8AC3E}">
        <p14:creationId xmlns:p14="http://schemas.microsoft.com/office/powerpoint/2010/main" val="3658876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373542" y="2284464"/>
            <a:ext cx="35551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</a:rPr>
              <a:t>Cada persona que conforma el Banco, tendrá la tarea de grabar un consejo, podrá elegir entre los 4 temas principales que queremos reforzar: innovación, servicio al cliente(cercanía), felicidad y proyección. </a:t>
            </a:r>
          </a:p>
          <a:p>
            <a:endParaRPr lang="es-ES" sz="1400" dirty="0">
              <a:solidFill>
                <a:srgbClr val="FFFFFF"/>
              </a:solidFill>
            </a:endParaRPr>
          </a:p>
          <a:p>
            <a:r>
              <a:rPr lang="es-ES" sz="1400" dirty="0">
                <a:solidFill>
                  <a:srgbClr val="FFFFFF"/>
                </a:solidFill>
              </a:rPr>
              <a:t>Escogeremos todos los consejos para realizar nuestra comunicación en los diferentes puntos de contacto dentro de las oficinas.</a:t>
            </a:r>
          </a:p>
        </p:txBody>
      </p:sp>
      <p:pic>
        <p:nvPicPr>
          <p:cNvPr id="6" name="Imagen 5" descr="P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7950" cy="6837589"/>
          </a:xfrm>
          <a:prstGeom prst="rect">
            <a:avLst/>
          </a:prstGeom>
        </p:spPr>
      </p:pic>
      <p:pic>
        <p:nvPicPr>
          <p:cNvPr id="7" name="Imagen 6" descr="BO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7950" cy="683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87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551</Words>
  <Application>Microsoft Macintosh PowerPoint</Application>
  <PresentationFormat>Personalizado</PresentationFormat>
  <Paragraphs>23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Basica SAS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Silgado</dc:creator>
  <cp:lastModifiedBy>Miguel Silgado</cp:lastModifiedBy>
  <cp:revision>21</cp:revision>
  <dcterms:created xsi:type="dcterms:W3CDTF">2017-05-07T23:22:26Z</dcterms:created>
  <dcterms:modified xsi:type="dcterms:W3CDTF">2017-05-08T03:02:39Z</dcterms:modified>
</cp:coreProperties>
</file>