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Lst>
  <p:sldSz cx="9144000" cy="5715000" type="screen16x1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90" d="100"/>
          <a:sy n="90" d="100"/>
        </p:scale>
        <p:origin x="-784" y="-104"/>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6"/>
            <a:ext cx="7772400" cy="1225021"/>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B39C64E-74A5-F948-9DE5-4643A9AB18C3}" type="datetimeFigureOut">
              <a:rPr lang="es-ES" smtClean="0"/>
              <a:t>7/05/17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291019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B39C64E-74A5-F948-9DE5-4643A9AB18C3}" type="datetimeFigureOut">
              <a:rPr lang="es-ES" smtClean="0"/>
              <a:t>7/05/17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108027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7"/>
            <a:ext cx="2057400" cy="4876271"/>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28867"/>
            <a:ext cx="6019800" cy="487627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B39C64E-74A5-F948-9DE5-4643A9AB18C3}" type="datetimeFigureOut">
              <a:rPr lang="es-ES" smtClean="0"/>
              <a:t>7/05/17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315867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B39C64E-74A5-F948-9DE5-4643A9AB18C3}" type="datetimeFigureOut">
              <a:rPr lang="es-ES" smtClean="0"/>
              <a:t>7/05/17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212227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8"/>
            <a:ext cx="7772400" cy="1135062"/>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B39C64E-74A5-F948-9DE5-4643A9AB18C3}" type="datetimeFigureOut">
              <a:rPr lang="es-ES" smtClean="0"/>
              <a:t>7/05/17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378037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B39C64E-74A5-F948-9DE5-4643A9AB18C3}" type="datetimeFigureOut">
              <a:rPr lang="es-ES" smtClean="0"/>
              <a:t>7/05/17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1648351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9"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9"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6B39C64E-74A5-F948-9DE5-4643A9AB18C3}" type="datetimeFigureOut">
              <a:rPr lang="es-ES" smtClean="0"/>
              <a:t>7/05/17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1305774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B39C64E-74A5-F948-9DE5-4643A9AB18C3}" type="datetimeFigureOut">
              <a:rPr lang="es-ES" smtClean="0"/>
              <a:t>7/05/17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390501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B39C64E-74A5-F948-9DE5-4643A9AB18C3}" type="datetimeFigureOut">
              <a:rPr lang="es-ES" smtClean="0"/>
              <a:t>7/05/17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181494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4" y="227541"/>
            <a:ext cx="3008313" cy="968376"/>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27544"/>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4"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B39C64E-74A5-F948-9DE5-4643A9AB18C3}" type="datetimeFigureOut">
              <a:rPr lang="es-ES" smtClean="0"/>
              <a:t>7/05/17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257897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472783"/>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B39C64E-74A5-F948-9DE5-4643A9AB18C3}" type="datetimeFigureOut">
              <a:rPr lang="es-ES" smtClean="0"/>
              <a:t>7/05/17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00FC10D-1036-6F4C-9CD0-BA2F523CADAB}" type="slidenum">
              <a:rPr lang="es-ES" smtClean="0"/>
              <a:t>‹Nr.›</a:t>
            </a:fld>
            <a:endParaRPr lang="es-ES"/>
          </a:p>
        </p:txBody>
      </p:sp>
    </p:spTree>
    <p:extLst>
      <p:ext uri="{BB962C8B-B14F-4D97-AF65-F5344CB8AC3E}">
        <p14:creationId xmlns:p14="http://schemas.microsoft.com/office/powerpoint/2010/main" val="9534825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6B39C64E-74A5-F948-9DE5-4643A9AB18C3}" type="datetimeFigureOut">
              <a:rPr lang="es-ES" smtClean="0"/>
              <a:t>7/05/17</a:t>
            </a:fld>
            <a:endParaRPr lang="es-ES"/>
          </a:p>
        </p:txBody>
      </p:sp>
      <p:sp>
        <p:nvSpPr>
          <p:cNvPr id="5" name="Marcador de pie de página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00FC10D-1036-6F4C-9CD0-BA2F523CADAB}" type="slidenum">
              <a:rPr lang="es-ES" smtClean="0"/>
              <a:t>‹Nr.›</a:t>
            </a:fld>
            <a:endParaRPr lang="es-ES"/>
          </a:p>
        </p:txBody>
      </p:sp>
    </p:spTree>
    <p:extLst>
      <p:ext uri="{BB962C8B-B14F-4D97-AF65-F5344CB8AC3E}">
        <p14:creationId xmlns:p14="http://schemas.microsoft.com/office/powerpoint/2010/main" val="8884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LANTILLA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3200"/>
          </a:xfrm>
          <a:prstGeom prst="rect">
            <a:avLst/>
          </a:prstGeom>
        </p:spPr>
      </p:pic>
    </p:spTree>
    <p:extLst>
      <p:ext uri="{BB962C8B-B14F-4D97-AF65-F5344CB8AC3E}">
        <p14:creationId xmlns:p14="http://schemas.microsoft.com/office/powerpoint/2010/main" val="35739274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BOARD-BANCO-POPULAR-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64286" cy="5715000"/>
          </a:xfrm>
          <a:prstGeom prst="rect">
            <a:avLst/>
          </a:prstGeom>
        </p:spPr>
      </p:pic>
    </p:spTree>
    <p:extLst>
      <p:ext uri="{BB962C8B-B14F-4D97-AF65-F5344CB8AC3E}">
        <p14:creationId xmlns:p14="http://schemas.microsoft.com/office/powerpoint/2010/main" val="4658889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LANTILLA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3200"/>
          </a:xfrm>
          <a:prstGeom prst="rect">
            <a:avLst/>
          </a:prstGeom>
        </p:spPr>
      </p:pic>
    </p:spTree>
    <p:extLst>
      <p:ext uri="{BB962C8B-B14F-4D97-AF65-F5344CB8AC3E}">
        <p14:creationId xmlns:p14="http://schemas.microsoft.com/office/powerpoint/2010/main" val="33107167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LANTILLA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3200"/>
          </a:xfrm>
          <a:prstGeom prst="rect">
            <a:avLst/>
          </a:prstGeom>
        </p:spPr>
      </p:pic>
    </p:spTree>
    <p:extLst>
      <p:ext uri="{BB962C8B-B14F-4D97-AF65-F5344CB8AC3E}">
        <p14:creationId xmlns:p14="http://schemas.microsoft.com/office/powerpoint/2010/main" val="32843440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LANTILLA5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
            <a:ext cx="9144000" cy="5713200"/>
          </a:xfrm>
          <a:prstGeom prst="rect">
            <a:avLst/>
          </a:prstGeom>
        </p:spPr>
      </p:pic>
      <p:sp>
        <p:nvSpPr>
          <p:cNvPr id="14" name="Marcador de contenido 2"/>
          <p:cNvSpPr txBox="1">
            <a:spLocks/>
          </p:cNvSpPr>
          <p:nvPr/>
        </p:nvSpPr>
        <p:spPr>
          <a:xfrm>
            <a:off x="432922" y="1273324"/>
            <a:ext cx="8229600" cy="381642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4500" dirty="0">
                <a:solidFill>
                  <a:srgbClr val="008000"/>
                </a:solidFill>
                <a:latin typeface="Core Sans A 65 Bold"/>
                <a:cs typeface="Core Sans A 65 Bold"/>
              </a:rPr>
              <a:t>Estrategia</a:t>
            </a:r>
          </a:p>
          <a:p>
            <a:pPr marL="0" indent="0" algn="ctr">
              <a:buNone/>
            </a:pPr>
            <a:r>
              <a:rPr lang="es-ES_tradnl" sz="1800" dirty="0" smtClean="0">
                <a:latin typeface="Core Sans A 45 Regular"/>
                <a:cs typeface="Core Sans A 45 Regular"/>
              </a:rPr>
              <a:t>Muchos jóvenes </a:t>
            </a:r>
            <a:r>
              <a:rPr lang="es-ES_tradnl" sz="1800" dirty="0">
                <a:latin typeface="Core Sans A 45 Regular"/>
                <a:cs typeface="Core Sans A 45 Regular"/>
              </a:rPr>
              <a:t>tampoco cotizan al empezar su vida laboral, y </a:t>
            </a:r>
            <a:r>
              <a:rPr lang="es-ES_tradnl" sz="1800" dirty="0" smtClean="0">
                <a:latin typeface="Core Sans A 45 Regular"/>
                <a:cs typeface="Core Sans A 45 Regular"/>
              </a:rPr>
              <a:t>esto </a:t>
            </a:r>
            <a:r>
              <a:rPr lang="es-ES_tradnl" sz="1800" dirty="0">
                <a:latin typeface="Core Sans A 45 Regular"/>
                <a:cs typeface="Core Sans A 45 Regular"/>
              </a:rPr>
              <a:t>es lo que </a:t>
            </a:r>
            <a:r>
              <a:rPr lang="es-ES_tradnl" sz="1800" dirty="0" smtClean="0">
                <a:latin typeface="Core Sans A 45 Regular"/>
                <a:cs typeface="Core Sans A 45 Regular"/>
              </a:rPr>
              <a:t>proponemos: </a:t>
            </a:r>
            <a:r>
              <a:rPr lang="es-ES_tradnl" sz="1800" dirty="0">
                <a:solidFill>
                  <a:srgbClr val="008000"/>
                </a:solidFill>
                <a:latin typeface="Core Sans A 45 Regular"/>
                <a:cs typeface="Core Sans A 45 Regular"/>
              </a:rPr>
              <a:t>que la generación joven pueda cotizar </a:t>
            </a:r>
            <a:r>
              <a:rPr lang="es-ES_tradnl" sz="1800" dirty="0" smtClean="0">
                <a:solidFill>
                  <a:srgbClr val="008000"/>
                </a:solidFill>
                <a:latin typeface="Core Sans A 45 Regular"/>
                <a:cs typeface="Core Sans A 45 Regular"/>
              </a:rPr>
              <a:t>sus primeras </a:t>
            </a:r>
            <a:r>
              <a:rPr lang="es-ES_tradnl" sz="1800" dirty="0">
                <a:solidFill>
                  <a:srgbClr val="008000"/>
                </a:solidFill>
                <a:latin typeface="Core Sans A 45 Regular"/>
                <a:cs typeface="Core Sans A 45 Regular"/>
              </a:rPr>
              <a:t>semanas y </a:t>
            </a:r>
            <a:r>
              <a:rPr lang="es-ES_tradnl" sz="1800" dirty="0" smtClean="0">
                <a:solidFill>
                  <a:srgbClr val="008000"/>
                </a:solidFill>
                <a:latin typeface="Core Sans A 45 Regular"/>
                <a:cs typeface="Core Sans A 45 Regular"/>
              </a:rPr>
              <a:t>transferirlas a </a:t>
            </a:r>
            <a:r>
              <a:rPr lang="es-ES_tradnl" sz="1800" dirty="0">
                <a:solidFill>
                  <a:srgbClr val="008000"/>
                </a:solidFill>
                <a:latin typeface="Core Sans A 45 Regular"/>
                <a:cs typeface="Core Sans A 45 Regular"/>
              </a:rPr>
              <a:t>los adultos</a:t>
            </a:r>
            <a:r>
              <a:rPr lang="es-ES_tradnl" sz="1800" dirty="0" smtClean="0">
                <a:solidFill>
                  <a:srgbClr val="008000"/>
                </a:solidFill>
                <a:latin typeface="Core Sans A 45 Regular"/>
                <a:cs typeface="Core Sans A 45 Regular"/>
              </a:rPr>
              <a:t>.</a:t>
            </a:r>
          </a:p>
          <a:p>
            <a:pPr marL="0" indent="0" algn="ctr">
              <a:buNone/>
            </a:pPr>
            <a:endParaRPr lang="es-ES_tradnl" sz="2200" dirty="0">
              <a:solidFill>
                <a:srgbClr val="008000"/>
              </a:solidFill>
              <a:latin typeface="Core Sans A 45 Regular"/>
              <a:cs typeface="Core Sans A 45 Regular"/>
            </a:endParaRPr>
          </a:p>
          <a:p>
            <a:pPr marL="0" indent="0" algn="ctr">
              <a:buNone/>
            </a:pPr>
            <a:r>
              <a:rPr lang="es-ES" sz="4500" dirty="0">
                <a:solidFill>
                  <a:srgbClr val="008000"/>
                </a:solidFill>
                <a:latin typeface="Core Sans A 65 Bold"/>
                <a:cs typeface="Core Sans A 65 Bold"/>
              </a:rPr>
              <a:t>Objetivo</a:t>
            </a:r>
            <a:r>
              <a:rPr lang="es-ES" sz="2400" dirty="0">
                <a:solidFill>
                  <a:srgbClr val="008000"/>
                </a:solidFill>
                <a:latin typeface="Core Sans A 65 Bold"/>
                <a:cs typeface="Core Sans A 65 Bold"/>
              </a:rPr>
              <a:t/>
            </a:r>
            <a:br>
              <a:rPr lang="es-ES" sz="2400" dirty="0">
                <a:solidFill>
                  <a:srgbClr val="008000"/>
                </a:solidFill>
                <a:latin typeface="Core Sans A 65 Bold"/>
                <a:cs typeface="Core Sans A 65 Bold"/>
              </a:rPr>
            </a:br>
            <a:r>
              <a:rPr lang="es-ES_tradnl" sz="1800" dirty="0" smtClean="0">
                <a:latin typeface="Core Sans A 45 Regular"/>
                <a:cs typeface="Core Sans A 45 Regular"/>
              </a:rPr>
              <a:t>Facilitar </a:t>
            </a:r>
            <a:r>
              <a:rPr lang="es-ES_tradnl" sz="1800" dirty="0">
                <a:latin typeface="Core Sans A 45 Regular"/>
                <a:cs typeface="Core Sans A 45 Regular"/>
              </a:rPr>
              <a:t>a los adultos mayores el proceso para </a:t>
            </a:r>
            <a:r>
              <a:rPr lang="es-ES_tradnl" sz="1800" dirty="0" smtClean="0">
                <a:latin typeface="Core Sans A 45 Regular"/>
                <a:cs typeface="Core Sans A 45 Regular"/>
              </a:rPr>
              <a:t>pensionarse</a:t>
            </a:r>
          </a:p>
          <a:p>
            <a:pPr marL="0" indent="0" algn="ctr">
              <a:buNone/>
            </a:pPr>
            <a:r>
              <a:rPr lang="es-ES_tradnl" sz="1800" dirty="0" smtClean="0">
                <a:latin typeface="Core Sans A 45 Regular"/>
                <a:cs typeface="Core Sans A 45 Regular"/>
              </a:rPr>
              <a:t>y capitalizarlos </a:t>
            </a:r>
            <a:r>
              <a:rPr lang="es-ES_tradnl" sz="1800" dirty="0">
                <a:latin typeface="Core Sans A 45 Regular"/>
                <a:cs typeface="Core Sans A 45 Regular"/>
              </a:rPr>
              <a:t>como clientes del Banco Popular. </a:t>
            </a:r>
            <a:r>
              <a:rPr lang="es-ES" sz="2400" dirty="0">
                <a:latin typeface="Core Sans A 45 Regular"/>
                <a:cs typeface="Core Sans A 45 Regular"/>
              </a:rPr>
              <a:t/>
            </a:r>
            <a:br>
              <a:rPr lang="es-ES" sz="2400" dirty="0">
                <a:latin typeface="Core Sans A 45 Regular"/>
                <a:cs typeface="Core Sans A 45 Regular"/>
              </a:rPr>
            </a:br>
            <a:endParaRPr lang="es-ES_tradnl" sz="2200" dirty="0">
              <a:solidFill>
                <a:srgbClr val="008000"/>
              </a:solidFill>
              <a:latin typeface="Core Sans A 45 Regular"/>
              <a:cs typeface="Core Sans A 45 Regular"/>
            </a:endParaRPr>
          </a:p>
        </p:txBody>
      </p:sp>
    </p:spTree>
    <p:extLst>
      <p:ext uri="{BB962C8B-B14F-4D97-AF65-F5344CB8AC3E}">
        <p14:creationId xmlns:p14="http://schemas.microsoft.com/office/powerpoint/2010/main" val="22568177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LANTILLA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3200"/>
          </a:xfrm>
          <a:prstGeom prst="rect">
            <a:avLst/>
          </a:prstGeom>
        </p:spPr>
      </p:pic>
      <p:sp>
        <p:nvSpPr>
          <p:cNvPr id="2" name="Título 1"/>
          <p:cNvSpPr>
            <a:spLocks noGrp="1"/>
          </p:cNvSpPr>
          <p:nvPr>
            <p:ph type="title"/>
          </p:nvPr>
        </p:nvSpPr>
        <p:spPr/>
        <p:txBody>
          <a:bodyPr/>
          <a:lstStyle/>
          <a:p>
            <a:r>
              <a:rPr lang="es-ES" dirty="0" smtClean="0">
                <a:solidFill>
                  <a:srgbClr val="008000"/>
                </a:solidFill>
                <a:latin typeface="Core Sans A 65 Bold"/>
                <a:cs typeface="Core Sans A 65 Bold"/>
              </a:rPr>
              <a:t>Idea</a:t>
            </a:r>
            <a:endParaRPr lang="es-ES" dirty="0">
              <a:solidFill>
                <a:srgbClr val="008000"/>
              </a:solidFill>
              <a:latin typeface="Core Sans A 65 Bold"/>
              <a:cs typeface="Core Sans A 65 Bold"/>
            </a:endParaRPr>
          </a:p>
        </p:txBody>
      </p:sp>
      <p:sp>
        <p:nvSpPr>
          <p:cNvPr id="3" name="Marcador de contenido 2"/>
          <p:cNvSpPr>
            <a:spLocks noGrp="1"/>
          </p:cNvSpPr>
          <p:nvPr>
            <p:ph idx="1"/>
          </p:nvPr>
        </p:nvSpPr>
        <p:spPr>
          <a:xfrm>
            <a:off x="662880" y="2341613"/>
            <a:ext cx="8229600" cy="443879"/>
          </a:xfrm>
        </p:spPr>
        <p:txBody>
          <a:bodyPr/>
          <a:lstStyle/>
          <a:p>
            <a:pPr marL="0" indent="0" algn="ctr">
              <a:buNone/>
            </a:pPr>
            <a:r>
              <a:rPr lang="es-ES_tradnl" sz="1800" dirty="0" smtClean="0">
                <a:latin typeface="Core Sans A 45 Regular"/>
                <a:cs typeface="Core Sans A 45 Regular"/>
              </a:rPr>
              <a:t>Una </a:t>
            </a:r>
            <a:r>
              <a:rPr lang="es-ES_tradnl" sz="1800" dirty="0">
                <a:latin typeface="Core Sans A 45 Regular"/>
                <a:cs typeface="Core Sans A 45 Regular"/>
              </a:rPr>
              <a:t>cuenta bancaria que lo ayuda a pensionarse</a:t>
            </a:r>
            <a:r>
              <a:rPr lang="es-ES_tradnl" sz="1800" dirty="0" smtClean="0">
                <a:latin typeface="Core Sans A 45 Regular"/>
                <a:cs typeface="Core Sans A 45 Regular"/>
              </a:rPr>
              <a:t>. </a:t>
            </a:r>
          </a:p>
          <a:p>
            <a:pPr marL="0" indent="0" algn="ctr">
              <a:buNone/>
            </a:pPr>
            <a:endParaRPr lang="es-ES_tradnl" sz="1800" dirty="0">
              <a:latin typeface="Core Sans A 45 Regular"/>
              <a:cs typeface="Core Sans A 45 Regular"/>
            </a:endParaRPr>
          </a:p>
          <a:p>
            <a:pPr marL="0" indent="0" algn="ctr">
              <a:buNone/>
            </a:pPr>
            <a:endParaRPr lang="es-ES_tradnl" sz="1800" dirty="0">
              <a:latin typeface="Core Sans A 45 Regular"/>
              <a:cs typeface="Core Sans A 45 Regular"/>
            </a:endParaRPr>
          </a:p>
        </p:txBody>
      </p:sp>
      <p:sp>
        <p:nvSpPr>
          <p:cNvPr id="4" name="Rectángulo 3"/>
          <p:cNvSpPr/>
          <p:nvPr/>
        </p:nvSpPr>
        <p:spPr>
          <a:xfrm>
            <a:off x="2663851" y="2943715"/>
            <a:ext cx="1991870" cy="406775"/>
          </a:xfrm>
          <a:prstGeom prst="rect">
            <a:avLst/>
          </a:prstGeom>
          <a:solidFill>
            <a:srgbClr val="008000"/>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8000"/>
              </a:solidFill>
            </a:endParaRPr>
          </a:p>
        </p:txBody>
      </p:sp>
      <p:sp>
        <p:nvSpPr>
          <p:cNvPr id="5" name="Rectángulo 4"/>
          <p:cNvSpPr/>
          <p:nvPr/>
        </p:nvSpPr>
        <p:spPr>
          <a:xfrm>
            <a:off x="4824090" y="2953675"/>
            <a:ext cx="2556221" cy="408121"/>
          </a:xfrm>
          <a:prstGeom prst="rect">
            <a:avLst/>
          </a:prstGeom>
          <a:solidFill>
            <a:srgbClr val="008000"/>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8000"/>
              </a:solidFill>
            </a:endParaRPr>
          </a:p>
        </p:txBody>
      </p:sp>
      <p:sp>
        <p:nvSpPr>
          <p:cNvPr id="7" name="Marcador de contenido 2"/>
          <p:cNvSpPr txBox="1">
            <a:spLocks/>
          </p:cNvSpPr>
          <p:nvPr/>
        </p:nvSpPr>
        <p:spPr>
          <a:xfrm>
            <a:off x="2663851" y="2929200"/>
            <a:ext cx="1991870" cy="57637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ES" sz="2800" dirty="0" smtClean="0">
                <a:solidFill>
                  <a:schemeClr val="bg1"/>
                </a:solidFill>
                <a:latin typeface="Core Sans A 45 Regular"/>
                <a:cs typeface="Core Sans A 45 Regular"/>
              </a:rPr>
              <a:t>Abrir cuenta</a:t>
            </a:r>
            <a:endParaRPr lang="es-ES" sz="2800" dirty="0">
              <a:solidFill>
                <a:schemeClr val="bg1"/>
              </a:solidFill>
              <a:latin typeface="Core Sans A 45 Regular"/>
              <a:cs typeface="Core Sans A 45 Regular"/>
            </a:endParaRPr>
          </a:p>
        </p:txBody>
      </p:sp>
      <p:sp>
        <p:nvSpPr>
          <p:cNvPr id="8" name="Marcador de contenido 2"/>
          <p:cNvSpPr txBox="1">
            <a:spLocks/>
          </p:cNvSpPr>
          <p:nvPr/>
        </p:nvSpPr>
        <p:spPr>
          <a:xfrm>
            <a:off x="5172418" y="2953675"/>
            <a:ext cx="1991870" cy="40812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2800" dirty="0" smtClean="0">
                <a:solidFill>
                  <a:schemeClr val="bg1"/>
                </a:solidFill>
                <a:latin typeface="Core Sans A 45 Regular"/>
                <a:cs typeface="Core Sans A 45 Regular"/>
              </a:rPr>
              <a:t>Dep</a:t>
            </a:r>
            <a:r>
              <a:rPr lang="es-ES" sz="2800" dirty="0">
                <a:solidFill>
                  <a:schemeClr val="bg1"/>
                </a:solidFill>
                <a:latin typeface="Core Sans A 45 Regular"/>
                <a:cs typeface="Core Sans A 45 Regular"/>
              </a:rPr>
              <a:t>o</a:t>
            </a:r>
            <a:r>
              <a:rPr lang="es-ES" sz="2800" dirty="0" smtClean="0">
                <a:solidFill>
                  <a:schemeClr val="bg1"/>
                </a:solidFill>
                <a:latin typeface="Core Sans A 45 Regular"/>
                <a:cs typeface="Core Sans A 45 Regular"/>
              </a:rPr>
              <a:t>sitar </a:t>
            </a:r>
            <a:endParaRPr lang="es-ES" sz="2800" dirty="0">
              <a:solidFill>
                <a:schemeClr val="bg1"/>
              </a:solidFill>
              <a:latin typeface="Core Sans A 45 Regular"/>
              <a:cs typeface="Core Sans A 45 Regular"/>
            </a:endParaRPr>
          </a:p>
        </p:txBody>
      </p:sp>
      <p:sp>
        <p:nvSpPr>
          <p:cNvPr id="9" name="Marcador de contenido 2"/>
          <p:cNvSpPr txBox="1">
            <a:spLocks/>
          </p:cNvSpPr>
          <p:nvPr/>
        </p:nvSpPr>
        <p:spPr>
          <a:xfrm>
            <a:off x="7133237" y="2809480"/>
            <a:ext cx="1991870" cy="40812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ES" sz="2800" dirty="0" smtClean="0">
                <a:solidFill>
                  <a:schemeClr val="bg1"/>
                </a:solidFill>
                <a:latin typeface="Core Sans A 45 Regular"/>
                <a:cs typeface="Core Sans A 45 Regular"/>
              </a:rPr>
              <a:t>Cuarto</a:t>
            </a:r>
            <a:endParaRPr lang="es-ES" sz="2800" dirty="0">
              <a:solidFill>
                <a:schemeClr val="bg1"/>
              </a:solidFill>
              <a:latin typeface="Core Sans A 45 Regular"/>
              <a:cs typeface="Core Sans A 45 Regular"/>
            </a:endParaRPr>
          </a:p>
        </p:txBody>
      </p:sp>
      <p:sp>
        <p:nvSpPr>
          <p:cNvPr id="10" name="Rectángulo 9"/>
          <p:cNvSpPr/>
          <p:nvPr/>
        </p:nvSpPr>
        <p:spPr>
          <a:xfrm>
            <a:off x="2555776" y="3520088"/>
            <a:ext cx="2099945" cy="1569660"/>
          </a:xfrm>
          <a:prstGeom prst="rect">
            <a:avLst/>
          </a:prstGeom>
        </p:spPr>
        <p:txBody>
          <a:bodyPr wrap="square">
            <a:spAutoFit/>
          </a:bodyPr>
          <a:lstStyle/>
          <a:p>
            <a:pPr algn="just"/>
            <a:r>
              <a:rPr lang="es-ES_tradnl" sz="1200" dirty="0" smtClean="0">
                <a:latin typeface="Core Sans A 45 Regular"/>
                <a:cs typeface="Core Sans A 45 Regular"/>
              </a:rPr>
              <a:t>Un adulto mayor que </a:t>
            </a:r>
            <a:r>
              <a:rPr lang="es-ES_tradnl" sz="1200" dirty="0" smtClean="0">
                <a:latin typeface="Core Sans A 45 Regular"/>
                <a:cs typeface="Core Sans A 45 Regular"/>
              </a:rPr>
              <a:t>deba</a:t>
            </a:r>
            <a:r>
              <a:rPr lang="es-ES_tradnl" sz="1200" dirty="0" smtClean="0">
                <a:latin typeface="Core Sans A 45 Regular"/>
                <a:cs typeface="Core Sans A 45 Regular"/>
              </a:rPr>
              <a:t> </a:t>
            </a:r>
            <a:r>
              <a:rPr lang="es-ES_tradnl" sz="1200" dirty="0" smtClean="0">
                <a:latin typeface="Core Sans A 45 Regular"/>
                <a:cs typeface="Core Sans A 45 Regular"/>
              </a:rPr>
              <a:t>cotizar tiempo y no tenga cómo, abrirá una cuenta “Depósito de Semanas</a:t>
            </a:r>
            <a:r>
              <a:rPr lang="es-ES_tradnl" sz="1200" dirty="0" smtClean="0">
                <a:latin typeface="Core Sans A 45 Regular"/>
                <a:cs typeface="Core Sans A 45 Regular"/>
              </a:rPr>
              <a:t>” en el banco, </a:t>
            </a:r>
            <a:r>
              <a:rPr lang="es-ES_tradnl" sz="1200" dirty="0" smtClean="0">
                <a:latin typeface="Core Sans A 45 Regular"/>
                <a:cs typeface="Core Sans A 45 Regular"/>
              </a:rPr>
              <a:t>para que sus familiares jóvenes le depositen las semanas que trabajan.</a:t>
            </a:r>
            <a:endParaRPr lang="es-ES" sz="1200" dirty="0"/>
          </a:p>
        </p:txBody>
      </p:sp>
      <p:sp>
        <p:nvSpPr>
          <p:cNvPr id="13" name="Rectángulo 12"/>
          <p:cNvSpPr/>
          <p:nvPr/>
        </p:nvSpPr>
        <p:spPr>
          <a:xfrm>
            <a:off x="4825957" y="3481492"/>
            <a:ext cx="2554354" cy="1754327"/>
          </a:xfrm>
          <a:prstGeom prst="rect">
            <a:avLst/>
          </a:prstGeom>
        </p:spPr>
        <p:txBody>
          <a:bodyPr wrap="square">
            <a:spAutoFit/>
          </a:bodyPr>
          <a:lstStyle/>
          <a:p>
            <a:pPr algn="just"/>
            <a:r>
              <a:rPr lang="es-ES_tradnl" sz="1200" dirty="0" smtClean="0">
                <a:latin typeface="Core Sans A 45 Regular"/>
                <a:cs typeface="Core Sans A 45 Regular"/>
              </a:rPr>
              <a:t>Los j</a:t>
            </a:r>
            <a:r>
              <a:rPr lang="es-ES_tradnl" sz="1200" dirty="0" smtClean="0">
                <a:latin typeface="Core Sans A 45 Regular"/>
                <a:cs typeface="Core Sans A 45 Regular"/>
              </a:rPr>
              <a:t>óvenes </a:t>
            </a:r>
            <a:r>
              <a:rPr lang="es-ES_tradnl" sz="1200" dirty="0" smtClean="0">
                <a:latin typeface="Core Sans A 45 Regular"/>
                <a:cs typeface="Core Sans A 45 Regular"/>
              </a:rPr>
              <a:t>podrán </a:t>
            </a:r>
            <a:r>
              <a:rPr lang="es-ES_tradnl" sz="1200" dirty="0" smtClean="0">
                <a:latin typeface="Core Sans A 45 Regular"/>
                <a:cs typeface="Core Sans A 45 Regular"/>
              </a:rPr>
              <a:t>reunir semanas haciendo actividades como alfabetización, empleos vacacionales o prácticas; y </a:t>
            </a:r>
            <a:r>
              <a:rPr lang="es-ES_tradnl" sz="1200" dirty="0" smtClean="0">
                <a:latin typeface="Core Sans A 45 Regular"/>
                <a:cs typeface="Core Sans A 45 Regular"/>
              </a:rPr>
              <a:t>consignarlas </a:t>
            </a:r>
            <a:r>
              <a:rPr lang="es-ES_tradnl" sz="1200" dirty="0" smtClean="0">
                <a:latin typeface="Core Sans A 45 Regular"/>
                <a:cs typeface="Core Sans A 45 Regular"/>
              </a:rPr>
              <a:t>simbólicamente para su familiar adulto </a:t>
            </a:r>
            <a:r>
              <a:rPr lang="es-ES_tradnl" sz="1200" dirty="0" smtClean="0">
                <a:latin typeface="Core Sans A 45 Regular"/>
                <a:cs typeface="Core Sans A 45 Regular"/>
              </a:rPr>
              <a:t>mayor por medio de la App. Para eso deber</a:t>
            </a:r>
            <a:r>
              <a:rPr lang="es-ES_tradnl" sz="1200" dirty="0" smtClean="0">
                <a:latin typeface="Core Sans A 45 Regular"/>
                <a:cs typeface="Core Sans A 45 Regular"/>
              </a:rPr>
              <a:t>án escanear los certificados laborales.</a:t>
            </a:r>
            <a:endParaRPr lang="es-ES" sz="1200" dirty="0"/>
          </a:p>
        </p:txBody>
      </p:sp>
    </p:spTree>
    <p:extLst>
      <p:ext uri="{BB962C8B-B14F-4D97-AF65-F5344CB8AC3E}">
        <p14:creationId xmlns:p14="http://schemas.microsoft.com/office/powerpoint/2010/main" val="13691798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LANTILLA5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
            <a:ext cx="9144000" cy="5713200"/>
          </a:xfrm>
          <a:prstGeom prst="rect">
            <a:avLst/>
          </a:prstGeom>
        </p:spPr>
      </p:pic>
      <p:sp>
        <p:nvSpPr>
          <p:cNvPr id="6" name="Título 1"/>
          <p:cNvSpPr>
            <a:spLocks noGrp="1"/>
          </p:cNvSpPr>
          <p:nvPr>
            <p:ph type="title"/>
          </p:nvPr>
        </p:nvSpPr>
        <p:spPr>
          <a:xfrm>
            <a:off x="457200" y="228866"/>
            <a:ext cx="8229600" cy="952500"/>
          </a:xfrm>
        </p:spPr>
        <p:txBody>
          <a:bodyPr/>
          <a:lstStyle/>
          <a:p>
            <a:r>
              <a:rPr lang="es-ES" dirty="0" smtClean="0">
                <a:solidFill>
                  <a:srgbClr val="008000"/>
                </a:solidFill>
                <a:latin typeface="Core Sans A 65 Bold"/>
                <a:cs typeface="Core Sans A 65 Bold"/>
              </a:rPr>
              <a:t>Ejecución</a:t>
            </a:r>
            <a:endParaRPr lang="es-ES" dirty="0">
              <a:solidFill>
                <a:srgbClr val="008000"/>
              </a:solidFill>
              <a:latin typeface="Core Sans A 65 Bold"/>
              <a:cs typeface="Core Sans A 65 Bold"/>
            </a:endParaRPr>
          </a:p>
        </p:txBody>
      </p:sp>
      <p:sp>
        <p:nvSpPr>
          <p:cNvPr id="7" name="Marcador de contenido 2"/>
          <p:cNvSpPr>
            <a:spLocks noGrp="1"/>
          </p:cNvSpPr>
          <p:nvPr>
            <p:ph idx="1"/>
          </p:nvPr>
        </p:nvSpPr>
        <p:spPr>
          <a:xfrm>
            <a:off x="457200" y="1333500"/>
            <a:ext cx="8075240" cy="4116287"/>
          </a:xfrm>
        </p:spPr>
        <p:txBody>
          <a:bodyPr>
            <a:normAutofit/>
          </a:bodyPr>
          <a:lstStyle/>
          <a:p>
            <a:pPr marL="0" indent="0" algn="ctr">
              <a:buNone/>
            </a:pPr>
            <a:r>
              <a:rPr lang="es-ES_tradnl" sz="2000" dirty="0" smtClean="0">
                <a:solidFill>
                  <a:srgbClr val="008000"/>
                </a:solidFill>
                <a:latin typeface="Core Sans A 65 Bold"/>
                <a:cs typeface="Core Sans A 65 Bold"/>
              </a:rPr>
              <a:t>LANZAMIENTO DE “DEPÓSITO DE SEMANAS”</a:t>
            </a:r>
          </a:p>
          <a:p>
            <a:pPr marL="0" indent="0">
              <a:buNone/>
            </a:pPr>
            <a:endParaRPr lang="es-ES_tradnl" sz="2000" dirty="0">
              <a:latin typeface="Core Sans A 45 Regular"/>
              <a:cs typeface="Core Sans A 45 Regular"/>
            </a:endParaRPr>
          </a:p>
          <a:p>
            <a:pPr marL="0" indent="0" algn="just">
              <a:buNone/>
            </a:pPr>
            <a:r>
              <a:rPr lang="es-ES_tradnl" sz="2000" dirty="0" smtClean="0">
                <a:latin typeface="Core Sans A 45 Regular"/>
                <a:cs typeface="Core Sans A 45 Regular"/>
              </a:rPr>
              <a:t>Creamos </a:t>
            </a:r>
            <a:r>
              <a:rPr lang="es-ES_tradnl" sz="2000" dirty="0">
                <a:latin typeface="Core Sans A 45 Regular"/>
                <a:cs typeface="Core Sans A 45 Regular"/>
              </a:rPr>
              <a:t>una cuenta bancaria en la que los jóvenes </a:t>
            </a:r>
            <a:r>
              <a:rPr lang="es-ES_tradnl" sz="2000" dirty="0" smtClean="0">
                <a:latin typeface="Core Sans A 45 Regular"/>
                <a:cs typeface="Core Sans A 45 Regular"/>
              </a:rPr>
              <a:t>consignaron </a:t>
            </a:r>
            <a:r>
              <a:rPr lang="es-ES_tradnl" sz="2000" dirty="0">
                <a:latin typeface="Core Sans A 45 Regular"/>
                <a:cs typeface="Core Sans A 45 Regular"/>
              </a:rPr>
              <a:t>tiempo (semanas trabajadas) a los adultos que las </a:t>
            </a:r>
            <a:r>
              <a:rPr lang="es-ES_tradnl" sz="2000" dirty="0" smtClean="0">
                <a:latin typeface="Core Sans A 45 Regular"/>
                <a:cs typeface="Core Sans A 45 Regular"/>
              </a:rPr>
              <a:t>necesitaban </a:t>
            </a:r>
            <a:r>
              <a:rPr lang="es-ES_tradnl" sz="2000" dirty="0">
                <a:latin typeface="Core Sans A 45 Regular"/>
                <a:cs typeface="Core Sans A 45 Regular"/>
              </a:rPr>
              <a:t>para pensionarse</a:t>
            </a:r>
            <a:r>
              <a:rPr lang="es-ES_tradnl" sz="2000" dirty="0" smtClean="0">
                <a:latin typeface="Core Sans A 45 Regular"/>
                <a:cs typeface="Core Sans A 45 Regular"/>
              </a:rPr>
              <a:t>.</a:t>
            </a:r>
          </a:p>
          <a:p>
            <a:pPr marL="0" indent="0" algn="just">
              <a:buNone/>
            </a:pPr>
            <a:endParaRPr lang="es-ES_tradnl" sz="2000" dirty="0" smtClean="0">
              <a:latin typeface="Core Sans A 45 Regular"/>
              <a:cs typeface="Core Sans A 45 Regular"/>
            </a:endParaRPr>
          </a:p>
          <a:p>
            <a:pPr marL="0" indent="0" algn="just">
              <a:buNone/>
            </a:pPr>
            <a:r>
              <a:rPr lang="es-ES_tradnl" sz="2000" dirty="0">
                <a:latin typeface="Core Sans A 45 Regular"/>
                <a:cs typeface="Core Sans A 45 Regular"/>
              </a:rPr>
              <a:t>L</a:t>
            </a:r>
            <a:r>
              <a:rPr lang="es-ES_tradnl" sz="2000" dirty="0" smtClean="0">
                <a:latin typeface="Core Sans A 45 Regular"/>
                <a:cs typeface="Core Sans A 45 Regular"/>
              </a:rPr>
              <a:t>os </a:t>
            </a:r>
            <a:r>
              <a:rPr lang="es-ES_tradnl" sz="2000" dirty="0">
                <a:latin typeface="Core Sans A 45 Regular"/>
                <a:cs typeface="Core Sans A 45 Regular"/>
              </a:rPr>
              <a:t>empleados del </a:t>
            </a:r>
            <a:r>
              <a:rPr lang="es-ES_tradnl" sz="2000" dirty="0" smtClean="0">
                <a:latin typeface="Core Sans A 45 Regular"/>
                <a:cs typeface="Core Sans A 45 Regular"/>
              </a:rPr>
              <a:t>Banco conocieron de primera mano todo sobre este nuevo producto y se inició una campaña interna para que ellos llegaran a ser los primeros en depositar tiempo a otros. Luego, ellos mismos lograron que clientes del Banco también empezaran a unirse y a colaborar con la causa.</a:t>
            </a:r>
            <a:endParaRPr lang="es-ES_tradnl" sz="2000" dirty="0">
              <a:latin typeface="Core Sans A 45 Regular"/>
              <a:cs typeface="Core Sans A 45 Regular"/>
            </a:endParaRPr>
          </a:p>
        </p:txBody>
      </p:sp>
    </p:spTree>
    <p:extLst>
      <p:ext uri="{BB962C8B-B14F-4D97-AF65-F5344CB8AC3E}">
        <p14:creationId xmlns:p14="http://schemas.microsoft.com/office/powerpoint/2010/main" val="15263663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LANTILLA5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
            <a:ext cx="9144000" cy="5713200"/>
          </a:xfrm>
          <a:prstGeom prst="rect">
            <a:avLst/>
          </a:prstGeom>
        </p:spPr>
      </p:pic>
      <p:sp>
        <p:nvSpPr>
          <p:cNvPr id="2" name="Título 1"/>
          <p:cNvSpPr>
            <a:spLocks noGrp="1"/>
          </p:cNvSpPr>
          <p:nvPr>
            <p:ph type="title"/>
          </p:nvPr>
        </p:nvSpPr>
        <p:spPr/>
        <p:txBody>
          <a:bodyPr/>
          <a:lstStyle/>
          <a:p>
            <a:r>
              <a:rPr lang="es-ES" dirty="0" smtClean="0">
                <a:solidFill>
                  <a:srgbClr val="008000"/>
                </a:solidFill>
                <a:latin typeface="Core Sans A 65 Bold"/>
                <a:cs typeface="Core Sans A 65 Bold"/>
              </a:rPr>
              <a:t>Ejecución</a:t>
            </a:r>
            <a:endParaRPr lang="es-ES" dirty="0">
              <a:solidFill>
                <a:srgbClr val="008000"/>
              </a:solidFill>
              <a:latin typeface="Core Sans A 65 Bold"/>
              <a:cs typeface="Core Sans A 65 Bold"/>
            </a:endParaRPr>
          </a:p>
        </p:txBody>
      </p:sp>
      <p:sp>
        <p:nvSpPr>
          <p:cNvPr id="4" name="Rectángulo 3"/>
          <p:cNvSpPr/>
          <p:nvPr/>
        </p:nvSpPr>
        <p:spPr>
          <a:xfrm>
            <a:off x="683568" y="1354618"/>
            <a:ext cx="8003232" cy="3447098"/>
          </a:xfrm>
          <a:prstGeom prst="rect">
            <a:avLst/>
          </a:prstGeom>
        </p:spPr>
        <p:txBody>
          <a:bodyPr wrap="square">
            <a:spAutoFit/>
          </a:bodyPr>
          <a:lstStyle/>
          <a:p>
            <a:pPr algn="ctr"/>
            <a:r>
              <a:rPr lang="es-ES_tradnl" sz="2000" dirty="0" smtClean="0">
                <a:solidFill>
                  <a:srgbClr val="008000"/>
                </a:solidFill>
                <a:latin typeface="Core Sans A 65 Bold"/>
                <a:cs typeface="Core Sans A 65 Bold"/>
              </a:rPr>
              <a:t>FREE PRESS</a:t>
            </a:r>
          </a:p>
          <a:p>
            <a:pPr algn="just"/>
            <a:endParaRPr lang="es-ES_tradnl" sz="2000" dirty="0">
              <a:latin typeface="Core Sans A 45 Regular"/>
              <a:cs typeface="Core Sans A 45 Regular"/>
            </a:endParaRPr>
          </a:p>
          <a:p>
            <a:pPr algn="just"/>
            <a:r>
              <a:rPr lang="es-ES_tradnl" sz="2000" dirty="0" smtClean="0">
                <a:latin typeface="Core Sans A 45 Regular"/>
                <a:cs typeface="Core Sans A 45 Regular"/>
              </a:rPr>
              <a:t>Esta iniciativa generó opinión en las redes sociales, despertando la atención de la prensa y de los medios por ser muy particular e ingeniosa. </a:t>
            </a:r>
          </a:p>
          <a:p>
            <a:pPr algn="just"/>
            <a:endParaRPr lang="es-ES_tradnl" sz="2000" dirty="0">
              <a:latin typeface="Core Sans A 45 Regular"/>
              <a:cs typeface="Core Sans A 45 Regular"/>
            </a:endParaRPr>
          </a:p>
          <a:p>
            <a:pPr algn="just"/>
            <a:r>
              <a:rPr lang="es-ES_tradnl" sz="2000" dirty="0" smtClean="0">
                <a:latin typeface="Core Sans A 45 Regular"/>
                <a:cs typeface="Core Sans A 45 Regular"/>
              </a:rPr>
              <a:t>Mientras más personas llegaban a participar de la campaña del Banco, importantes analistas de opinión nacionales empezaron a debatir y contemplar la posibilidad de que la iniciativa pudiese ser viable en el País.</a:t>
            </a:r>
            <a:endParaRPr lang="es-ES_tradnl" sz="2000" dirty="0">
              <a:latin typeface="Core Sans A 45 Regular"/>
              <a:cs typeface="Core Sans A 45 Regular"/>
            </a:endParaRPr>
          </a:p>
          <a:p>
            <a:pPr algn="just"/>
            <a:endParaRPr lang="es-ES_tradnl" dirty="0">
              <a:latin typeface="Core Sans A 45 Regular"/>
              <a:cs typeface="Core Sans A 45 Regular"/>
            </a:endParaRPr>
          </a:p>
        </p:txBody>
      </p:sp>
    </p:spTree>
    <p:extLst>
      <p:ext uri="{BB962C8B-B14F-4D97-AF65-F5344CB8AC3E}">
        <p14:creationId xmlns:p14="http://schemas.microsoft.com/office/powerpoint/2010/main" val="29892189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5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
            <a:ext cx="9144000" cy="5713200"/>
          </a:xfrm>
          <a:prstGeom prst="rect">
            <a:avLst/>
          </a:prstGeom>
        </p:spPr>
      </p:pic>
      <p:sp>
        <p:nvSpPr>
          <p:cNvPr id="2" name="Título 1"/>
          <p:cNvSpPr>
            <a:spLocks noGrp="1"/>
          </p:cNvSpPr>
          <p:nvPr>
            <p:ph type="title"/>
          </p:nvPr>
        </p:nvSpPr>
        <p:spPr/>
        <p:txBody>
          <a:bodyPr/>
          <a:lstStyle/>
          <a:p>
            <a:r>
              <a:rPr lang="es-ES" dirty="0" smtClean="0">
                <a:solidFill>
                  <a:srgbClr val="008000"/>
                </a:solidFill>
                <a:latin typeface="Core Sans A 65 Bold"/>
                <a:cs typeface="Core Sans A 65 Bold"/>
              </a:rPr>
              <a:t>Ejecución</a:t>
            </a:r>
            <a:endParaRPr lang="es-ES" dirty="0">
              <a:solidFill>
                <a:srgbClr val="008000"/>
              </a:solidFill>
              <a:latin typeface="Core Sans A 65 Bold"/>
              <a:cs typeface="Core Sans A 65 Bold"/>
            </a:endParaRPr>
          </a:p>
        </p:txBody>
      </p:sp>
      <p:sp>
        <p:nvSpPr>
          <p:cNvPr id="3" name="Marcador de contenido 2"/>
          <p:cNvSpPr>
            <a:spLocks noGrp="1"/>
          </p:cNvSpPr>
          <p:nvPr>
            <p:ph idx="1"/>
          </p:nvPr>
        </p:nvSpPr>
        <p:spPr>
          <a:xfrm>
            <a:off x="457200" y="1390120"/>
            <a:ext cx="8229600" cy="3771636"/>
          </a:xfrm>
        </p:spPr>
        <p:txBody>
          <a:bodyPr>
            <a:normAutofit/>
          </a:bodyPr>
          <a:lstStyle/>
          <a:p>
            <a:pPr marL="0" indent="0" algn="ctr">
              <a:buNone/>
            </a:pPr>
            <a:r>
              <a:rPr lang="es-ES_tradnl" sz="2000" dirty="0" smtClean="0">
                <a:solidFill>
                  <a:srgbClr val="008000"/>
                </a:solidFill>
                <a:latin typeface="Core Sans A 65 Bold"/>
                <a:cs typeface="Core Sans A 65 Bold"/>
              </a:rPr>
              <a:t>PROYECTO DE LEY</a:t>
            </a:r>
            <a:endParaRPr lang="es-ES_tradnl" sz="2000" dirty="0">
              <a:solidFill>
                <a:srgbClr val="008000"/>
              </a:solidFill>
              <a:latin typeface="Core Sans A 65 Bold"/>
              <a:cs typeface="Core Sans A 65 Bold"/>
            </a:endParaRPr>
          </a:p>
          <a:p>
            <a:pPr marL="0" indent="0">
              <a:buNone/>
            </a:pPr>
            <a:endParaRPr lang="es-ES_tradnl" sz="2000" dirty="0">
              <a:latin typeface="Core Sans A 45 Regular"/>
              <a:cs typeface="Core Sans A 45 Regular"/>
            </a:endParaRPr>
          </a:p>
          <a:p>
            <a:pPr marL="0" indent="0" algn="just">
              <a:buNone/>
            </a:pPr>
            <a:r>
              <a:rPr lang="es-ES_tradnl" sz="2000" dirty="0" smtClean="0">
                <a:latin typeface="Core Sans A 45 Regular"/>
                <a:cs typeface="Core Sans A 45 Regular"/>
              </a:rPr>
              <a:t>Ante el cruce del momento de opinión y la cercana coyuntura de elecciones, un prestigioso candidato presidencial adoptó este tema como uno de los pilares de su campaña, utilizando toda su influencia política para hacer llegar la iniciativa al Congreso como un Proyecto de Ley para que finalmente este tiempo que los jóvenes donaban, pudiese ser acreditado a sus beneficiarios</a:t>
            </a:r>
            <a:r>
              <a:rPr lang="es-ES_tradnl" sz="2000" dirty="0">
                <a:latin typeface="Core Sans A 45 Regular"/>
                <a:cs typeface="Core Sans A 45 Regular"/>
              </a:rPr>
              <a:t> </a:t>
            </a:r>
            <a:r>
              <a:rPr lang="es-ES_tradnl" sz="2000" dirty="0" smtClean="0">
                <a:latin typeface="Core Sans A 45 Regular"/>
                <a:cs typeface="Core Sans A 45 Regular"/>
              </a:rPr>
              <a:t>de forma real.</a:t>
            </a:r>
            <a:endParaRPr lang="es-ES_tradnl" sz="2000" dirty="0">
              <a:latin typeface="Core Sans A 45 Regular"/>
              <a:cs typeface="Core Sans A 45 Regular"/>
            </a:endParaRPr>
          </a:p>
        </p:txBody>
      </p:sp>
    </p:spTree>
    <p:extLst>
      <p:ext uri="{BB962C8B-B14F-4D97-AF65-F5344CB8AC3E}">
        <p14:creationId xmlns:p14="http://schemas.microsoft.com/office/powerpoint/2010/main" val="5280135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5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
            <a:ext cx="9144000" cy="5713200"/>
          </a:xfrm>
          <a:prstGeom prst="rect">
            <a:avLst/>
          </a:prstGeom>
        </p:spPr>
      </p:pic>
      <p:sp>
        <p:nvSpPr>
          <p:cNvPr id="2" name="Título 1"/>
          <p:cNvSpPr>
            <a:spLocks noGrp="1"/>
          </p:cNvSpPr>
          <p:nvPr>
            <p:ph type="title"/>
          </p:nvPr>
        </p:nvSpPr>
        <p:spPr/>
        <p:txBody>
          <a:bodyPr/>
          <a:lstStyle/>
          <a:p>
            <a:r>
              <a:rPr lang="es-ES" dirty="0" smtClean="0">
                <a:solidFill>
                  <a:srgbClr val="008000"/>
                </a:solidFill>
                <a:latin typeface="Core Sans A 65 Bold"/>
                <a:cs typeface="Core Sans A 65 Bold"/>
              </a:rPr>
              <a:t>Sostenimiento</a:t>
            </a:r>
            <a:endParaRPr lang="es-ES" dirty="0">
              <a:solidFill>
                <a:srgbClr val="008000"/>
              </a:solidFill>
              <a:latin typeface="Core Sans A 65 Bold"/>
              <a:cs typeface="Core Sans A 65 Bold"/>
            </a:endParaRPr>
          </a:p>
        </p:txBody>
      </p:sp>
      <p:sp>
        <p:nvSpPr>
          <p:cNvPr id="3" name="Marcador de contenido 2"/>
          <p:cNvSpPr>
            <a:spLocks noGrp="1"/>
          </p:cNvSpPr>
          <p:nvPr>
            <p:ph idx="1"/>
          </p:nvPr>
        </p:nvSpPr>
        <p:spPr>
          <a:xfrm>
            <a:off x="539552" y="1333501"/>
            <a:ext cx="7920880" cy="3771636"/>
          </a:xfrm>
        </p:spPr>
        <p:txBody>
          <a:bodyPr>
            <a:normAutofit/>
          </a:bodyPr>
          <a:lstStyle/>
          <a:p>
            <a:pPr marL="0" indent="0" algn="just">
              <a:buNone/>
            </a:pPr>
            <a:endParaRPr lang="es-ES_tradnl" sz="2000" dirty="0" smtClean="0">
              <a:latin typeface="Core Sans A 45 Regular"/>
              <a:cs typeface="Core Sans A 45 Regular"/>
            </a:endParaRPr>
          </a:p>
          <a:p>
            <a:pPr marL="0" indent="0" algn="just">
              <a:buNone/>
            </a:pPr>
            <a:r>
              <a:rPr lang="es-ES_tradnl" sz="2000" dirty="0" smtClean="0">
                <a:latin typeface="Core Sans A 45 Regular"/>
                <a:cs typeface="Core Sans A 45 Regular"/>
              </a:rPr>
              <a:t>En </a:t>
            </a:r>
            <a:r>
              <a:rPr lang="es-ES_tradnl" sz="2000" dirty="0">
                <a:latin typeface="Core Sans A 45 Regular"/>
                <a:cs typeface="Core Sans A 45 Regular"/>
              </a:rPr>
              <a:t>el </a:t>
            </a:r>
            <a:r>
              <a:rPr lang="es-ES_tradnl" sz="2000" dirty="0">
                <a:solidFill>
                  <a:srgbClr val="008000"/>
                </a:solidFill>
                <a:latin typeface="Core Sans A 45 Regular"/>
                <a:cs typeface="Core Sans A 45 Regular"/>
              </a:rPr>
              <a:t>mediano plazo </a:t>
            </a:r>
            <a:r>
              <a:rPr lang="es-ES_tradnl" sz="2000" dirty="0">
                <a:latin typeface="Core Sans A 45 Regular"/>
                <a:cs typeface="Core Sans A 45 Regular"/>
              </a:rPr>
              <a:t>vamos a promover en </a:t>
            </a:r>
            <a:r>
              <a:rPr lang="es-ES_tradnl" sz="2000" dirty="0" smtClean="0">
                <a:solidFill>
                  <a:srgbClr val="008000"/>
                </a:solidFill>
                <a:latin typeface="Core Sans A 45 Regular"/>
                <a:cs typeface="Core Sans A 45 Regular"/>
              </a:rPr>
              <a:t>jóvenes</a:t>
            </a:r>
            <a:r>
              <a:rPr lang="es-ES_tradnl" sz="2000" dirty="0" smtClean="0">
                <a:latin typeface="Core Sans A 45 Regular"/>
                <a:cs typeface="Core Sans A 45 Regular"/>
              </a:rPr>
              <a:t> el </a:t>
            </a:r>
            <a:r>
              <a:rPr lang="es-ES_tradnl" sz="2000" dirty="0">
                <a:latin typeface="Core Sans A 45 Regular"/>
                <a:cs typeface="Core Sans A 45 Regular"/>
              </a:rPr>
              <a:t>uso de la cuenta “Depósito de Semanas” para que se enamoren del banco y podamos convertirlos en clientes. </a:t>
            </a:r>
            <a:endParaRPr lang="es-ES_tradnl" sz="2000" dirty="0" smtClean="0">
              <a:latin typeface="Core Sans A 45 Regular"/>
              <a:cs typeface="Core Sans A 45 Regular"/>
            </a:endParaRPr>
          </a:p>
          <a:p>
            <a:pPr marL="0" indent="0" algn="just">
              <a:buNone/>
            </a:pPr>
            <a:endParaRPr lang="es-ES_tradnl" sz="2000" dirty="0">
              <a:latin typeface="Core Sans A 45 Regular"/>
              <a:cs typeface="Core Sans A 45 Regular"/>
            </a:endParaRPr>
          </a:p>
          <a:p>
            <a:pPr marL="0" indent="0" algn="just">
              <a:buNone/>
            </a:pPr>
            <a:r>
              <a:rPr lang="es-ES_tradnl" sz="2000" dirty="0" smtClean="0">
                <a:latin typeface="Core Sans A 45 Regular"/>
                <a:cs typeface="Core Sans A 45 Regular"/>
              </a:rPr>
              <a:t>En </a:t>
            </a:r>
            <a:r>
              <a:rPr lang="es-ES_tradnl" sz="2000" dirty="0">
                <a:latin typeface="Core Sans A 45 Regular"/>
                <a:cs typeface="Core Sans A 45 Regular"/>
              </a:rPr>
              <a:t>el </a:t>
            </a:r>
            <a:r>
              <a:rPr lang="es-ES_tradnl" sz="2000" dirty="0">
                <a:solidFill>
                  <a:srgbClr val="008000"/>
                </a:solidFill>
                <a:latin typeface="Core Sans A 45 Regular"/>
                <a:cs typeface="Core Sans A 45 Regular"/>
              </a:rPr>
              <a:t>largo plazo </a:t>
            </a:r>
            <a:r>
              <a:rPr lang="es-ES_tradnl" sz="2000" dirty="0" smtClean="0">
                <a:latin typeface="Core Sans A 45 Regular"/>
                <a:cs typeface="Core Sans A 45 Regular"/>
              </a:rPr>
              <a:t>los </a:t>
            </a:r>
            <a:r>
              <a:rPr lang="es-ES_tradnl" sz="2000" dirty="0">
                <a:latin typeface="Core Sans A 45 Regular"/>
                <a:cs typeface="Core Sans A 45 Regular"/>
              </a:rPr>
              <a:t>jóvenes serán </a:t>
            </a:r>
            <a:r>
              <a:rPr lang="es-ES_tradnl" sz="2000" dirty="0" smtClean="0">
                <a:latin typeface="Core Sans A 45 Regular"/>
                <a:cs typeface="Core Sans A 45 Regular"/>
              </a:rPr>
              <a:t>adultos </a:t>
            </a:r>
            <a:r>
              <a:rPr lang="es-ES_tradnl" sz="2000" dirty="0">
                <a:latin typeface="Core Sans A 45 Regular"/>
                <a:cs typeface="Core Sans A 45 Regular"/>
              </a:rPr>
              <a:t>y ellos serán los beneficiados por las semanas que sus </a:t>
            </a:r>
            <a:r>
              <a:rPr lang="es-ES_tradnl" sz="2000" dirty="0" smtClean="0">
                <a:latin typeface="Core Sans A 45 Regular"/>
                <a:cs typeface="Core Sans A 45 Regular"/>
              </a:rPr>
              <a:t>futuros </a:t>
            </a:r>
            <a:r>
              <a:rPr lang="es-ES_tradnl" sz="2000" dirty="0">
                <a:latin typeface="Core Sans A 45 Regular"/>
                <a:cs typeface="Core Sans A 45 Regular"/>
              </a:rPr>
              <a:t>nietos les depositen. Así convertiremos </a:t>
            </a:r>
            <a:r>
              <a:rPr lang="es-ES_tradnl" sz="2000" dirty="0" smtClean="0">
                <a:latin typeface="Core Sans A 45 Regular"/>
                <a:cs typeface="Core Sans A 45 Regular"/>
              </a:rPr>
              <a:t>el uso de la cuenta en una tradición familiar</a:t>
            </a:r>
            <a:r>
              <a:rPr lang="es-ES_tradnl" sz="2000" dirty="0">
                <a:latin typeface="Core Sans A 45 Regular"/>
                <a:cs typeface="Core Sans A 45 Regular"/>
              </a:rPr>
              <a:t> </a:t>
            </a:r>
            <a:r>
              <a:rPr lang="es-ES_tradnl" sz="2000" dirty="0" smtClean="0">
                <a:latin typeface="Core Sans A 45 Regular"/>
                <a:cs typeface="Core Sans A 45 Regular"/>
              </a:rPr>
              <a:t>y aseguraremos una nueva generación como cliente del Banco.</a:t>
            </a:r>
            <a:endParaRPr lang="es-ES_tradnl" sz="2000" dirty="0">
              <a:latin typeface="Core Sans A 45 Regular"/>
              <a:cs typeface="Core Sans A 45 Regular"/>
            </a:endParaRPr>
          </a:p>
        </p:txBody>
      </p:sp>
    </p:spTree>
    <p:extLst>
      <p:ext uri="{BB962C8B-B14F-4D97-AF65-F5344CB8AC3E}">
        <p14:creationId xmlns:p14="http://schemas.microsoft.com/office/powerpoint/2010/main" val="33428741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1337</TotalTime>
  <Words>417</Words>
  <Application>Microsoft Macintosh PowerPoint</Application>
  <PresentationFormat>Presentación en pantalla (16:10)</PresentationFormat>
  <Paragraphs>33</Paragraphs>
  <Slides>10</Slides>
  <Notes>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Tema de Office</vt:lpstr>
      <vt:lpstr>Presentación de PowerPoint</vt:lpstr>
      <vt:lpstr>Presentación de PowerPoint</vt:lpstr>
      <vt:lpstr>Presentación de PowerPoint</vt:lpstr>
      <vt:lpstr>Presentación de PowerPoint</vt:lpstr>
      <vt:lpstr>Idea</vt:lpstr>
      <vt:lpstr>Ejecución</vt:lpstr>
      <vt:lpstr>Ejecución</vt:lpstr>
      <vt:lpstr>Ejecución</vt:lpstr>
      <vt:lpstr>Sostenimiento</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Bohada</dc:creator>
  <cp:lastModifiedBy>Sergio Bohada</cp:lastModifiedBy>
  <cp:revision>89</cp:revision>
  <dcterms:created xsi:type="dcterms:W3CDTF">2017-05-07T01:05:17Z</dcterms:created>
  <dcterms:modified xsi:type="dcterms:W3CDTF">2017-05-08T02:00:24Z</dcterms:modified>
</cp:coreProperties>
</file>