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350" r:id="rId4"/>
    <p:sldId id="346" r:id="rId5"/>
    <p:sldId id="347" r:id="rId6"/>
    <p:sldId id="348" r:id="rId7"/>
    <p:sldId id="349" r:id="rId8"/>
    <p:sldId id="351" r:id="rId9"/>
    <p:sldId id="345" r:id="rId1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" initials="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AEE"/>
    <a:srgbClr val="245EA9"/>
    <a:srgbClr val="1C5EA9"/>
    <a:srgbClr val="007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-616" y="-10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commentAuthors" Target="commentAuthor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478B8-7C03-4FB1-AAE0-7ABDD47B83D1}" type="datetimeFigureOut">
              <a:rPr lang="es-CO" smtClean="0"/>
              <a:t>7/05/17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B40CF-5313-473F-821F-4085B0AD0DB9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6517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B40CF-5313-473F-821F-4085B0AD0DB9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3888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B40CF-5313-473F-821F-4085B0AD0DB9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3888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B40CF-5313-473F-821F-4085B0AD0DB9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3888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B40CF-5313-473F-821F-4085B0AD0DB9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3888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B40CF-5313-473F-821F-4085B0AD0DB9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3888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B40CF-5313-473F-821F-4085B0AD0DB9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3888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ti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ti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667"/>
            <a:ext cx="12189630" cy="685666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49439" y="279097"/>
            <a:ext cx="7903028" cy="709611"/>
          </a:xfrm>
        </p:spPr>
        <p:txBody>
          <a:bodyPr anchor="b">
            <a:normAutofit/>
          </a:bodyPr>
          <a:lstStyle>
            <a:lvl1pPr algn="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38653" y="1071034"/>
            <a:ext cx="7113814" cy="536856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Adelle" panose="0200050306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24403272"/>
      </p:ext>
    </p:extLst>
  </p:cSld>
  <p:clrMapOvr>
    <a:masterClrMapping/>
  </p:clrMapOvr>
  <p:transition xmlns:p14="http://schemas.microsoft.com/office/powerpoint/2010/main"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691480" y="1577888"/>
            <a:ext cx="4035880" cy="1458119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es-ES" dirty="0" smtClean="0"/>
              <a:t>Haga clic para modificar el estilo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94764" y="3174665"/>
            <a:ext cx="8067864" cy="34632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pic>
        <p:nvPicPr>
          <p:cNvPr id="8" name="Imagen 7" descr="Recurso 1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72" t="12963" r="7895" b="27884"/>
          <a:stretch/>
        </p:blipFill>
        <p:spPr>
          <a:xfrm flipV="1">
            <a:off x="0" y="0"/>
            <a:ext cx="3418362" cy="5808840"/>
          </a:xfrm>
          <a:prstGeom prst="rect">
            <a:avLst/>
          </a:prstGeom>
        </p:spPr>
      </p:pic>
      <p:pic>
        <p:nvPicPr>
          <p:cNvPr id="10" name="Imagen 9" descr="Logo BP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44" y="308958"/>
            <a:ext cx="2918668" cy="74356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7" t="42770" r="27385" b="9245"/>
          <a:stretch/>
        </p:blipFill>
        <p:spPr>
          <a:xfrm flipH="1">
            <a:off x="245356" y="1038982"/>
            <a:ext cx="2965593" cy="581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87088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421" y="3671260"/>
            <a:ext cx="4035880" cy="1325563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54525379"/>
      </p:ext>
    </p:extLst>
  </p:cSld>
  <p:clrMapOvr>
    <a:masterClrMapping/>
  </p:clrMapOvr>
  <p:transition xmlns:p14="http://schemas.microsoft.com/office/powerpoint/2010/main"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719482" y="2191090"/>
            <a:ext cx="7043145" cy="1819277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s-ES" dirty="0" smtClean="0"/>
              <a:t>Título de la</a:t>
            </a:r>
            <a:br>
              <a:rPr lang="es-ES" dirty="0" smtClean="0"/>
            </a:br>
            <a:r>
              <a:rPr lang="es-ES" dirty="0" smtClean="0"/>
              <a:t>diapositiva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719482" y="4037356"/>
            <a:ext cx="7043145" cy="82116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pic>
        <p:nvPicPr>
          <p:cNvPr id="12" name="Imagen 11" descr="Recurso 1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1" t="12963" r="7894" b="15559"/>
          <a:stretch/>
        </p:blipFill>
        <p:spPr>
          <a:xfrm>
            <a:off x="-183543" y="234810"/>
            <a:ext cx="4344715" cy="70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 descr="Logo BP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44" y="308958"/>
            <a:ext cx="2918668" cy="74356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7" t="42770" r="27385" b="9245"/>
          <a:stretch/>
        </p:blipFill>
        <p:spPr>
          <a:xfrm flipH="1">
            <a:off x="966989" y="231246"/>
            <a:ext cx="3377246" cy="662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32817"/>
      </p:ext>
    </p:extLst>
  </p:cSld>
  <p:clrMapOvr>
    <a:masterClrMapping/>
  </p:clrMapOvr>
  <p:transition xmlns:p14="http://schemas.microsoft.com/office/powerpoint/2010/main"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9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719482" y="2191090"/>
            <a:ext cx="7043145" cy="1819277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s-ES" dirty="0" smtClean="0"/>
              <a:t>Título de la</a:t>
            </a:r>
            <a:br>
              <a:rPr lang="es-ES" dirty="0" smtClean="0"/>
            </a:br>
            <a:r>
              <a:rPr lang="es-ES" dirty="0" smtClean="0"/>
              <a:t>diapositiva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719482" y="4037356"/>
            <a:ext cx="7043145" cy="82116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pic>
        <p:nvPicPr>
          <p:cNvPr id="12" name="Imagen 11" descr="Recurso 1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1" t="12963" r="7894" b="15559"/>
          <a:stretch/>
        </p:blipFill>
        <p:spPr>
          <a:xfrm>
            <a:off x="-183543" y="234810"/>
            <a:ext cx="4344715" cy="70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 descr="Logo BP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44" y="308958"/>
            <a:ext cx="2918668" cy="743565"/>
          </a:xfrm>
          <a:prstGeom prst="rect">
            <a:avLst/>
          </a:prstGeom>
        </p:spPr>
      </p:pic>
      <p:pic>
        <p:nvPicPr>
          <p:cNvPr id="8" name="Imagen 7" descr="bici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53" y="360759"/>
            <a:ext cx="3554433" cy="664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55886"/>
      </p:ext>
    </p:extLst>
  </p:cSld>
  <p:clrMapOvr>
    <a:masterClrMapping/>
  </p:clrMapOvr>
  <p:transition xmlns:p14="http://schemas.microsoft.com/office/powerpoint/2010/main"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pie de página 4"/>
          <p:cNvSpPr txBox="1">
            <a:spLocks/>
          </p:cNvSpPr>
          <p:nvPr userDrawn="1"/>
        </p:nvSpPr>
        <p:spPr>
          <a:xfrm>
            <a:off x="4438650" y="53276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delle" panose="02000503060000020004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17433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69" r:id="rId5"/>
  </p:sldLayoutIdLst>
  <p:transition xmlns:p14="http://schemas.microsoft.com/office/powerpoint/2010/main" spd="slow">
    <p:push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C5EA9"/>
          </a:solidFill>
          <a:latin typeface="Core Sans A 75 ExtraBold"/>
          <a:ea typeface="+mj-ea"/>
          <a:cs typeface="Core Sans A 75 ExtraBold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Core Sans A 55 Medium"/>
          <a:ea typeface="+mn-ea"/>
          <a:cs typeface="Core Sans A 55 Medium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Core Sans A 55 Medium"/>
          <a:ea typeface="+mn-ea"/>
          <a:cs typeface="Core Sans A 55 Medium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Core Sans A 55 Medium"/>
          <a:ea typeface="+mn-ea"/>
          <a:cs typeface="Core Sans A 55 Medium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Core Sans A 55 Medium"/>
          <a:ea typeface="+mn-ea"/>
          <a:cs typeface="Core Sans A 55 Medium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Core Sans A 55 Medium"/>
          <a:ea typeface="+mn-ea"/>
          <a:cs typeface="Core Sans A 55 Medium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Propuesta comunicaciones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smtClean="0"/>
              <a:t>Noviembre 2016</a:t>
            </a:r>
            <a:endParaRPr lang="es-CO" dirty="0"/>
          </a:p>
        </p:txBody>
      </p:sp>
      <p:sp>
        <p:nvSpPr>
          <p:cNvPr id="4" name="CuadroTexto 3"/>
          <p:cNvSpPr txBox="1"/>
          <p:nvPr/>
        </p:nvSpPr>
        <p:spPr>
          <a:xfrm>
            <a:off x="5865964" y="438767"/>
            <a:ext cx="40308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3200" dirty="0" smtClean="0">
                <a:solidFill>
                  <a:schemeClr val="bg2">
                    <a:lumMod val="75000"/>
                  </a:schemeClr>
                </a:solidFill>
                <a:latin typeface="Core Sans A 75 ExtraBold"/>
                <a:cs typeface="Core Sans A 75 ExtraBold"/>
              </a:rPr>
              <a:t>PROPUESTA DE PR </a:t>
            </a:r>
          </a:p>
          <a:p>
            <a:pPr algn="r"/>
            <a:r>
              <a:rPr lang="es-ES" sz="3200" dirty="0" smtClean="0">
                <a:solidFill>
                  <a:schemeClr val="bg2">
                    <a:lumMod val="75000"/>
                  </a:schemeClr>
                </a:solidFill>
                <a:latin typeface="Core Sans A 75 ExtraBold"/>
                <a:cs typeface="Core Sans A 75 ExtraBold"/>
              </a:rPr>
              <a:t>BANCO POPULAR</a:t>
            </a:r>
          </a:p>
          <a:p>
            <a:pPr algn="r"/>
            <a:r>
              <a:rPr lang="es-ES" sz="3200" dirty="0" smtClean="0">
                <a:solidFill>
                  <a:srgbClr val="245EA9"/>
                </a:solidFill>
                <a:latin typeface="Core Sans A 75 ExtraBold"/>
                <a:cs typeface="Core Sans A 75 ExtraBold"/>
              </a:rPr>
              <a:t>YOUNG LIONS </a:t>
            </a:r>
            <a:endParaRPr lang="es-ES" sz="3200" dirty="0">
              <a:solidFill>
                <a:srgbClr val="245EA9"/>
              </a:solidFill>
              <a:latin typeface="Core Sans A 75 ExtraBold"/>
              <a:cs typeface="Core Sans A 75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2061013866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SLID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7" b="1320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47919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SOCIAL MEDIA</a:t>
            </a:r>
            <a:endParaRPr lang="es-CO" dirty="0">
              <a:latin typeface="Core Sans A 35 Light"/>
              <a:cs typeface="Core Sans A 35 Light"/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611150" y="2959972"/>
            <a:ext cx="7070961" cy="3248917"/>
          </a:xfrm>
        </p:spPr>
        <p:txBody>
          <a:bodyPr>
            <a:normAutofit/>
          </a:bodyPr>
          <a:lstStyle/>
          <a:p>
            <a:pPr marL="1397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None/>
            </a:pPr>
            <a:r>
              <a:rPr lang="es-ES_tradnl" sz="1800" dirty="0" smtClean="0"/>
              <a:t>En </a:t>
            </a:r>
            <a:r>
              <a:rPr lang="es-ES_tradnl" sz="1800" dirty="0"/>
              <a:t>las redes de </a:t>
            </a:r>
            <a:r>
              <a:rPr lang="es-ES_tradnl" sz="1800" dirty="0" err="1"/>
              <a:t>Pirry</a:t>
            </a:r>
            <a:r>
              <a:rPr lang="es-ES_tradnl" sz="1800" dirty="0"/>
              <a:t> y las del Banco Popular </a:t>
            </a:r>
            <a:r>
              <a:rPr lang="es-ES_tradnl" sz="1800" dirty="0" smtClean="0"/>
              <a:t>dimos la </a:t>
            </a:r>
            <a:r>
              <a:rPr lang="es-ES_tradnl" sz="1800" dirty="0"/>
              <a:t>noticia de </a:t>
            </a:r>
            <a:r>
              <a:rPr lang="es-ES_tradnl" sz="1800" dirty="0" smtClean="0"/>
              <a:t>ser </a:t>
            </a:r>
            <a:r>
              <a:rPr lang="es-ES_tradnl" sz="1800" dirty="0" smtClean="0"/>
              <a:t>los </a:t>
            </a:r>
            <a:r>
              <a:rPr lang="es-ES_tradnl" sz="1800" dirty="0"/>
              <a:t>primeros en hacer un estudio para investigar el árbol genealógico de un </a:t>
            </a:r>
            <a:r>
              <a:rPr lang="es-ES_tradnl" sz="1800" dirty="0" smtClean="0"/>
              <a:t>representante icónico</a:t>
            </a:r>
            <a:r>
              <a:rPr lang="es-ES_tradnl" sz="1800" dirty="0" smtClean="0"/>
              <a:t> del país que además respire los valores de la marca</a:t>
            </a:r>
            <a:r>
              <a:rPr lang="es-ES_tradnl" sz="1800" dirty="0" smtClean="0"/>
              <a:t>.</a:t>
            </a:r>
            <a:endParaRPr lang="es-ES_tradnl" sz="1800" dirty="0"/>
          </a:p>
        </p:txBody>
      </p:sp>
    </p:spTree>
    <p:extLst>
      <p:ext uri="{BB962C8B-B14F-4D97-AF65-F5344CB8AC3E}">
        <p14:creationId xmlns:p14="http://schemas.microsoft.com/office/powerpoint/2010/main" val="2333932270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STAKEHOLDER</a:t>
            </a:r>
            <a:endParaRPr lang="es-CO" dirty="0">
              <a:latin typeface="Core Sans A 35 Light"/>
              <a:cs typeface="Core Sans A 35 Light"/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611151" y="2959972"/>
            <a:ext cx="7875294" cy="32489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1800" dirty="0" err="1" smtClean="0"/>
              <a:t>Pirry</a:t>
            </a:r>
            <a:r>
              <a:rPr lang="es-ES_tradnl" sz="1800" dirty="0" smtClean="0"/>
              <a:t> </a:t>
            </a:r>
            <a:r>
              <a:rPr lang="es-ES_tradnl" sz="1800" dirty="0"/>
              <a:t>se </a:t>
            </a:r>
            <a:r>
              <a:rPr lang="es-ES_tradnl" sz="1800" dirty="0" smtClean="0"/>
              <a:t>encarg</a:t>
            </a:r>
            <a:r>
              <a:rPr lang="es-ES_tradnl" sz="1800" dirty="0" smtClean="0"/>
              <a:t>ó</a:t>
            </a:r>
            <a:r>
              <a:rPr lang="es-ES_tradnl" sz="1800" dirty="0" smtClean="0"/>
              <a:t> </a:t>
            </a:r>
            <a:r>
              <a:rPr lang="es-ES_tradnl" sz="1800" dirty="0"/>
              <a:t>de hacer la convocatoria en emisoras como LA </a:t>
            </a:r>
            <a:r>
              <a:rPr lang="es-ES_tradnl" sz="1800" dirty="0" smtClean="0"/>
              <a:t>W</a:t>
            </a:r>
          </a:p>
          <a:p>
            <a:pPr marL="0" indent="0">
              <a:buNone/>
            </a:pPr>
            <a:r>
              <a:rPr lang="es-ES_tradnl" sz="1800" dirty="0"/>
              <a:t>y</a:t>
            </a:r>
            <a:r>
              <a:rPr lang="es-ES_tradnl" sz="1800" dirty="0" smtClean="0"/>
              <a:t> </a:t>
            </a:r>
            <a:r>
              <a:rPr lang="es-ES_tradnl" sz="1800" dirty="0"/>
              <a:t>BLUE RADIO.</a:t>
            </a:r>
          </a:p>
          <a:p>
            <a:endParaRPr lang="es-ES_tradnl" sz="1800" dirty="0"/>
          </a:p>
          <a:p>
            <a:pPr marL="0" indent="0">
              <a:buNone/>
            </a:pPr>
            <a:r>
              <a:rPr lang="es-ES_tradnl" sz="1800" dirty="0" smtClean="0"/>
              <a:t>Enviamos </a:t>
            </a:r>
            <a:r>
              <a:rPr lang="es-ES_tradnl" sz="1800" dirty="0" err="1"/>
              <a:t>Press</a:t>
            </a:r>
            <a:r>
              <a:rPr lang="es-ES_tradnl" sz="1800" dirty="0"/>
              <a:t> Kits a diferentes líderes de opinión para que </a:t>
            </a:r>
            <a:r>
              <a:rPr lang="es-ES_tradnl" sz="1800" dirty="0" smtClean="0"/>
              <a:t>averiguaran </a:t>
            </a:r>
            <a:r>
              <a:rPr lang="es-ES_tradnl" sz="1800" dirty="0"/>
              <a:t>si </a:t>
            </a:r>
            <a:r>
              <a:rPr lang="es-ES_tradnl" sz="1800" dirty="0" smtClean="0"/>
              <a:t>hac</a:t>
            </a:r>
            <a:r>
              <a:rPr lang="es-ES_tradnl" sz="1800" dirty="0" smtClean="0"/>
              <a:t>ía</a:t>
            </a:r>
            <a:r>
              <a:rPr lang="es-ES_tradnl" sz="1800" dirty="0" smtClean="0"/>
              <a:t>n </a:t>
            </a:r>
            <a:r>
              <a:rPr lang="es-ES_tradnl" sz="1800" dirty="0"/>
              <a:t>parte de la familia de </a:t>
            </a:r>
            <a:r>
              <a:rPr lang="es-ES_tradnl" sz="1800" dirty="0" err="1"/>
              <a:t>Pirry</a:t>
            </a:r>
            <a:r>
              <a:rPr lang="es-ES_tradnl" sz="1800" dirty="0"/>
              <a:t>:</a:t>
            </a:r>
          </a:p>
          <a:p>
            <a:endParaRPr lang="es-ES_tradnl" sz="1800" dirty="0"/>
          </a:p>
          <a:p>
            <a:r>
              <a:rPr lang="es-ES_tradnl" sz="1800" dirty="0"/>
              <a:t>Alberto Casas (Periodista La W).</a:t>
            </a:r>
          </a:p>
          <a:p>
            <a:r>
              <a:rPr lang="es-ES_tradnl" sz="1800" dirty="0"/>
              <a:t>Julio Sánchez Cristo (Periodista La W).</a:t>
            </a:r>
          </a:p>
          <a:p>
            <a:r>
              <a:rPr lang="es-ES_tradnl" sz="1800" dirty="0"/>
              <a:t>Daniel Samper (Columnista de la Revista Semana).</a:t>
            </a:r>
          </a:p>
        </p:txBody>
      </p:sp>
    </p:spTree>
    <p:extLst>
      <p:ext uri="{BB962C8B-B14F-4D97-AF65-F5344CB8AC3E}">
        <p14:creationId xmlns:p14="http://schemas.microsoft.com/office/powerpoint/2010/main" val="3960865231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EVENTO</a:t>
            </a:r>
            <a:endParaRPr lang="es-CO" dirty="0">
              <a:latin typeface="Core Sans A 35 Light"/>
              <a:cs typeface="Core Sans A 35 Light"/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611151" y="2959972"/>
            <a:ext cx="7875294" cy="32489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_tradnl" sz="1800" dirty="0" smtClean="0"/>
              <a:t>Hicimos </a:t>
            </a:r>
            <a:r>
              <a:rPr lang="es-ES_tradnl" sz="1800" dirty="0"/>
              <a:t>un Coctel para mostrar los resultados del estudio. A este evento </a:t>
            </a:r>
            <a:r>
              <a:rPr lang="es-ES_tradnl" sz="1800" dirty="0" smtClean="0"/>
              <a:t>asistieron </a:t>
            </a:r>
            <a:r>
              <a:rPr lang="es-ES_tradnl" sz="1800" dirty="0"/>
              <a:t>periodistas, escritores editoriales, </a:t>
            </a:r>
            <a:r>
              <a:rPr lang="es-ES_tradnl" sz="1800" dirty="0" err="1"/>
              <a:t>bloggeros</a:t>
            </a:r>
            <a:r>
              <a:rPr lang="es-ES_tradnl" sz="1800" dirty="0" smtClean="0"/>
              <a:t>, columnistas</a:t>
            </a:r>
            <a:r>
              <a:rPr lang="es-ES_tradnl" sz="1800" dirty="0"/>
              <a:t>, líderes de opinión y personas influyentes del mundo </a:t>
            </a:r>
            <a:r>
              <a:rPr lang="es-ES_tradnl" sz="1800" dirty="0" smtClean="0"/>
              <a:t>bancario. </a:t>
            </a:r>
            <a:endParaRPr lang="es-ES_tradnl" sz="1800" dirty="0"/>
          </a:p>
          <a:p>
            <a:pPr marL="0" indent="0">
              <a:buNone/>
            </a:pPr>
            <a:r>
              <a:rPr lang="es-ES_tradnl" sz="1800" dirty="0" smtClean="0"/>
              <a:t>Durante </a:t>
            </a:r>
            <a:r>
              <a:rPr lang="es-ES_tradnl" sz="1800" dirty="0"/>
              <a:t>el evento les </a:t>
            </a:r>
            <a:r>
              <a:rPr lang="es-ES_tradnl" sz="1800" dirty="0" smtClean="0"/>
              <a:t>contamos </a:t>
            </a:r>
            <a:r>
              <a:rPr lang="es-ES_tradnl" sz="1800" dirty="0"/>
              <a:t>que hicimos el mismo estudio genealógico con diferentes miembros del personal del banco y descubrimos que muchos de los clientes resultaron ser sus </a:t>
            </a:r>
            <a:r>
              <a:rPr lang="es-ES_tradnl" sz="1800" dirty="0" smtClean="0"/>
              <a:t>parientes y que e</a:t>
            </a:r>
            <a:r>
              <a:rPr lang="es-ES_tradnl" sz="1800" dirty="0" smtClean="0"/>
              <a:t>sta </a:t>
            </a:r>
            <a:r>
              <a:rPr lang="es-ES_tradnl" sz="1800" dirty="0" smtClean="0"/>
              <a:t>“</a:t>
            </a:r>
            <a:r>
              <a:rPr lang="es-ES_tradnl" sz="1800" dirty="0"/>
              <a:t>relación familiar” </a:t>
            </a:r>
            <a:r>
              <a:rPr lang="es-ES_tradnl" sz="1800" dirty="0" smtClean="0"/>
              <a:t>que se gener</a:t>
            </a:r>
            <a:r>
              <a:rPr lang="es-ES_tradnl" sz="1800" dirty="0" smtClean="0"/>
              <a:t>ó, </a:t>
            </a:r>
            <a:r>
              <a:rPr lang="es-ES_tradnl" sz="1800" dirty="0" smtClean="0"/>
              <a:t>cre</a:t>
            </a:r>
            <a:r>
              <a:rPr lang="es-ES_tradnl" sz="1800" dirty="0" smtClean="0"/>
              <a:t>ó</a:t>
            </a:r>
            <a:r>
              <a:rPr lang="es-ES_tradnl" sz="1800" dirty="0" smtClean="0"/>
              <a:t> vínculos </a:t>
            </a:r>
            <a:r>
              <a:rPr lang="es-ES_tradnl" sz="1800" dirty="0"/>
              <a:t>emocionales para poder brindar una nueva forma de atención a los clientes. </a:t>
            </a:r>
            <a:endParaRPr lang="es-ES_tradnl" sz="1800" dirty="0" smtClean="0"/>
          </a:p>
          <a:p>
            <a:pPr marL="0" indent="0">
              <a:buNone/>
            </a:pPr>
            <a:endParaRPr lang="es-ES_tradnl" sz="1800" dirty="0"/>
          </a:p>
          <a:p>
            <a:pPr marL="0" indent="0">
              <a:buNone/>
            </a:pPr>
            <a:r>
              <a:rPr lang="es-ES_tradnl" sz="1800" dirty="0" smtClean="0"/>
              <a:t>Esta fue la </a:t>
            </a:r>
            <a:r>
              <a:rPr lang="es-ES_tradnl" sz="1800" dirty="0"/>
              <a:t>noticia que </a:t>
            </a:r>
            <a:r>
              <a:rPr lang="es-ES_tradnl" sz="1800" dirty="0" smtClean="0"/>
              <a:t>gener</a:t>
            </a:r>
            <a:r>
              <a:rPr lang="es-ES_tradnl" sz="1800" dirty="0" smtClean="0"/>
              <a:t>ó</a:t>
            </a:r>
            <a:r>
              <a:rPr lang="es-ES_tradnl" sz="1800" dirty="0" smtClean="0"/>
              <a:t> </a:t>
            </a:r>
            <a:r>
              <a:rPr lang="es-ES_tradnl" sz="1800" dirty="0"/>
              <a:t>free </a:t>
            </a:r>
            <a:r>
              <a:rPr lang="es-ES_tradnl" sz="1800" dirty="0" err="1"/>
              <a:t>press</a:t>
            </a:r>
            <a:r>
              <a:rPr lang="es-ES_tradnl" sz="1800" dirty="0"/>
              <a:t> en los diferentes medios. </a:t>
            </a:r>
          </a:p>
        </p:txBody>
      </p:sp>
    </p:spTree>
    <p:extLst>
      <p:ext uri="{BB962C8B-B14F-4D97-AF65-F5344CB8AC3E}">
        <p14:creationId xmlns:p14="http://schemas.microsoft.com/office/powerpoint/2010/main" val="3918081828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691480" y="1577888"/>
            <a:ext cx="6225666" cy="1458119"/>
          </a:xfrm>
        </p:spPr>
        <p:txBody>
          <a:bodyPr/>
          <a:lstStyle/>
          <a:p>
            <a:r>
              <a:rPr lang="es-ES_tradnl" dirty="0"/>
              <a:t> </a:t>
            </a:r>
            <a:br>
              <a:rPr lang="es-ES_tradnl" dirty="0"/>
            </a:br>
            <a:r>
              <a:rPr lang="es-ES_tradnl" dirty="0"/>
              <a:t>BRAND OWNED CHANNEL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611151" y="2959972"/>
            <a:ext cx="7875294" cy="32489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1800" dirty="0"/>
              <a:t>Después </a:t>
            </a:r>
            <a:r>
              <a:rPr lang="es-ES_tradnl" sz="1800" dirty="0" smtClean="0"/>
              <a:t>utilizamos </a:t>
            </a:r>
            <a:r>
              <a:rPr lang="es-ES_tradnl" sz="1800" dirty="0" err="1" smtClean="0"/>
              <a:t>Youtube</a:t>
            </a:r>
            <a:r>
              <a:rPr lang="es-ES_tradnl" sz="1800" dirty="0" smtClean="0"/>
              <a:t> </a:t>
            </a:r>
            <a:r>
              <a:rPr lang="es-ES_tradnl" sz="1800" dirty="0"/>
              <a:t>como un canal del banco para mostrar situaciones cotidianas en las que los clientes jubilados y pensionados se sienten como en casa hablando con el personal del banco y cuál </a:t>
            </a:r>
            <a:r>
              <a:rPr lang="es-ES_tradnl" sz="1800" dirty="0" smtClean="0"/>
              <a:t>fue el </a:t>
            </a:r>
            <a:r>
              <a:rPr lang="es-ES_tradnl" sz="1800" dirty="0"/>
              <a:t>efecto positivo que esto </a:t>
            </a:r>
            <a:r>
              <a:rPr lang="es-ES_tradnl" sz="1800" dirty="0" smtClean="0"/>
              <a:t>tuvo </a:t>
            </a:r>
            <a:r>
              <a:rPr lang="es-ES_tradnl" sz="1800" dirty="0"/>
              <a:t>tanto para los trabajadores como para los clientes. </a:t>
            </a:r>
          </a:p>
        </p:txBody>
      </p:sp>
    </p:spTree>
    <p:extLst>
      <p:ext uri="{BB962C8B-B14F-4D97-AF65-F5344CB8AC3E}">
        <p14:creationId xmlns:p14="http://schemas.microsoft.com/office/powerpoint/2010/main" val="2506750854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691480" y="1577888"/>
            <a:ext cx="6921606" cy="1458119"/>
          </a:xfrm>
        </p:spPr>
        <p:txBody>
          <a:bodyPr/>
          <a:lstStyle/>
          <a:p>
            <a:r>
              <a:rPr lang="es-ES_tradnl" dirty="0"/>
              <a:t> </a:t>
            </a:r>
            <a:br>
              <a:rPr lang="es-ES_tradnl" dirty="0"/>
            </a:br>
            <a:r>
              <a:rPr lang="es-ES_tradnl" dirty="0"/>
              <a:t>RELACIÓN DE </a:t>
            </a:r>
            <a:r>
              <a:rPr lang="es-ES_tradnl" dirty="0" smtClean="0"/>
              <a:t>MEDIO</a:t>
            </a:r>
            <a:br>
              <a:rPr lang="es-ES_tradnl" dirty="0" smtClean="0"/>
            </a:br>
            <a:r>
              <a:rPr lang="es-ES_tradnl" dirty="0" smtClean="0"/>
              <a:t>CON </a:t>
            </a:r>
            <a:r>
              <a:rPr lang="es-ES_tradnl" dirty="0"/>
              <a:t>OTROS MEDIOS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628549" y="3377453"/>
            <a:ext cx="7875294" cy="32489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1800" dirty="0"/>
              <a:t>Al final </a:t>
            </a:r>
            <a:r>
              <a:rPr lang="es-ES_tradnl" sz="1800" dirty="0" err="1"/>
              <a:t>Pirry</a:t>
            </a:r>
            <a:r>
              <a:rPr lang="es-ES_tradnl" sz="1800" dirty="0"/>
              <a:t> se </a:t>
            </a:r>
            <a:r>
              <a:rPr lang="es-ES_tradnl" sz="1800" dirty="0" smtClean="0"/>
              <a:t>encarg</a:t>
            </a:r>
            <a:r>
              <a:rPr lang="es-ES_tradnl" sz="1800" dirty="0" smtClean="0"/>
              <a:t>ó </a:t>
            </a:r>
            <a:r>
              <a:rPr lang="es-ES_tradnl" sz="1800" dirty="0" smtClean="0"/>
              <a:t>de </a:t>
            </a:r>
            <a:r>
              <a:rPr lang="es-ES_tradnl" sz="1800" dirty="0"/>
              <a:t>hacer una </a:t>
            </a:r>
            <a:r>
              <a:rPr lang="es-ES_tradnl" sz="1800" dirty="0" smtClean="0"/>
              <a:t>crónica </a:t>
            </a:r>
            <a:r>
              <a:rPr lang="es-ES_tradnl" sz="1800" dirty="0"/>
              <a:t>especial mostrando en qué consistió todo el caso </a:t>
            </a:r>
            <a:r>
              <a:rPr lang="es-ES_tradnl" sz="1800" dirty="0" smtClean="0"/>
              <a:t>para demostrar </a:t>
            </a:r>
            <a:r>
              <a:rPr lang="es-ES_tradnl" sz="1800" dirty="0"/>
              <a:t>que cuando la gente siente que hace parte de la misma familia se siente más </a:t>
            </a:r>
            <a:r>
              <a:rPr lang="es-ES_tradnl" sz="1800" dirty="0" smtClean="0"/>
              <a:t>cómoda </a:t>
            </a:r>
            <a:r>
              <a:rPr lang="es-ES_tradnl" sz="1800" dirty="0"/>
              <a:t>y </a:t>
            </a:r>
            <a:r>
              <a:rPr lang="es-ES_tradnl" sz="1800" dirty="0" smtClean="0"/>
              <a:t>tranquila y que </a:t>
            </a:r>
            <a:r>
              <a:rPr lang="es-ES_tradnl" sz="1800" dirty="0"/>
              <a:t>fue así como se generó una nueva experiencia entre los trabajadores y los clientes dentro </a:t>
            </a:r>
            <a:r>
              <a:rPr lang="es-ES_tradnl" sz="1800" dirty="0" smtClean="0"/>
              <a:t>del banco</a:t>
            </a:r>
            <a:r>
              <a:rPr lang="es-ES_tradnl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3523101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YLPR-0003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23" y="0"/>
            <a:ext cx="9796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99569"/>
      </p:ext>
    </p:extLst>
  </p:cSld>
  <p:clrMapOvr>
    <a:masterClrMapping/>
  </p:clrMapOvr>
  <p:transition xmlns:p14="http://schemas.microsoft.com/office/powerpoint/2010/main"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GRACIAS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8909979"/>
      </p:ext>
    </p:extLst>
  </p:cSld>
  <p:clrMapOvr>
    <a:masterClrMapping/>
  </p:clrMapOvr>
  <p:transition xmlns:p14="http://schemas.microsoft.com/office/powerpoint/2010/main" spd="slow">
    <p:push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</TotalTime>
  <Words>333</Words>
  <Application>Microsoft Macintosh PowerPoint</Application>
  <PresentationFormat>Personalizado</PresentationFormat>
  <Paragraphs>32</Paragraphs>
  <Slides>9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Propuesta comunicaciones</vt:lpstr>
      <vt:lpstr>Presentación de PowerPoint</vt:lpstr>
      <vt:lpstr>SOCIAL MEDIA</vt:lpstr>
      <vt:lpstr>STAKEHOLDER</vt:lpstr>
      <vt:lpstr>EVENTO</vt:lpstr>
      <vt:lpstr>  BRAND OWNED CHANNEL</vt:lpstr>
      <vt:lpstr>  RELACIÓN DE MEDIO CON OTROS MEDIOS</vt:lpstr>
      <vt:lpstr>Presentación de PowerPoint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comunicaciones</dc:title>
  <dc:creator>Natalia Bermudez</dc:creator>
  <cp:lastModifiedBy>Natalia Bermúdez D.</cp:lastModifiedBy>
  <cp:revision>130</cp:revision>
  <dcterms:created xsi:type="dcterms:W3CDTF">2016-11-24T16:42:52Z</dcterms:created>
  <dcterms:modified xsi:type="dcterms:W3CDTF">2017-05-08T01:32:47Z</dcterms:modified>
</cp:coreProperties>
</file>