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2" r:id="rId8"/>
    <p:sldId id="264"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D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13176E17-E466-41DC-9BE1-A0C68BC389D7}" type="datetimeFigureOut">
              <a:rPr lang="es-CO" smtClean="0"/>
              <a:t>7/05/2017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127626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3176E17-E466-41DC-9BE1-A0C68BC389D7}" type="datetimeFigureOut">
              <a:rPr lang="es-CO" smtClean="0"/>
              <a:t>7/05/2017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301292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3176E17-E466-41DC-9BE1-A0C68BC389D7}" type="datetimeFigureOut">
              <a:rPr lang="es-CO" smtClean="0"/>
              <a:t>7/05/2017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332240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3176E17-E466-41DC-9BE1-A0C68BC389D7}" type="datetimeFigureOut">
              <a:rPr lang="es-CO" smtClean="0"/>
              <a:t>7/05/2017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158727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3176E17-E466-41DC-9BE1-A0C68BC389D7}" type="datetimeFigureOut">
              <a:rPr lang="es-CO" smtClean="0"/>
              <a:t>7/05/2017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102825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3176E17-E466-41DC-9BE1-A0C68BC389D7}" type="datetimeFigureOut">
              <a:rPr lang="es-CO" smtClean="0"/>
              <a:t>7/05/2017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409535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3176E17-E466-41DC-9BE1-A0C68BC389D7}" type="datetimeFigureOut">
              <a:rPr lang="es-CO" smtClean="0"/>
              <a:t>7/05/2017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383983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3176E17-E466-41DC-9BE1-A0C68BC389D7}" type="datetimeFigureOut">
              <a:rPr lang="es-CO" smtClean="0"/>
              <a:t>7/05/2017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13163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176E17-E466-41DC-9BE1-A0C68BC389D7}" type="datetimeFigureOut">
              <a:rPr lang="es-CO" smtClean="0"/>
              <a:t>7/05/2017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227560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176E17-E466-41DC-9BE1-A0C68BC389D7}" type="datetimeFigureOut">
              <a:rPr lang="es-CO" smtClean="0"/>
              <a:t>7/05/2017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310643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3176E17-E466-41DC-9BE1-A0C68BC389D7}" type="datetimeFigureOut">
              <a:rPr lang="es-CO" smtClean="0"/>
              <a:t>7/05/2017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81C0CC8-43BA-49BA-A164-D54D1A2E751A}" type="slidenum">
              <a:rPr lang="es-CO" smtClean="0"/>
              <a:t>‹Nº›</a:t>
            </a:fld>
            <a:endParaRPr lang="es-CO"/>
          </a:p>
        </p:txBody>
      </p:sp>
    </p:spTree>
    <p:extLst>
      <p:ext uri="{BB962C8B-B14F-4D97-AF65-F5344CB8AC3E}">
        <p14:creationId xmlns:p14="http://schemas.microsoft.com/office/powerpoint/2010/main" val="268048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76E17-E466-41DC-9BE1-A0C68BC389D7}" type="datetimeFigureOut">
              <a:rPr lang="es-CO" smtClean="0"/>
              <a:t>7/05/2017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C0CC8-43BA-49BA-A164-D54D1A2E751A}" type="slidenum">
              <a:rPr lang="es-CO" smtClean="0"/>
              <a:t>‹Nº›</a:t>
            </a:fld>
            <a:endParaRPr lang="es-CO"/>
          </a:p>
        </p:txBody>
      </p:sp>
    </p:spTree>
    <p:extLst>
      <p:ext uri="{BB962C8B-B14F-4D97-AF65-F5344CB8AC3E}">
        <p14:creationId xmlns:p14="http://schemas.microsoft.com/office/powerpoint/2010/main" val="418308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9755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ctrTitle"/>
          </p:nvPr>
        </p:nvSpPr>
        <p:spPr/>
        <p:txBody>
          <a:bodyPr/>
          <a:lstStyle/>
          <a:p>
            <a:r>
              <a:rPr lang="es-CO" dirty="0" smtClean="0">
                <a:solidFill>
                  <a:schemeClr val="bg1"/>
                </a:solidFill>
                <a:latin typeface="Core Sans A 15 Thin" panose="020B0403030302020204" pitchFamily="34" charset="0"/>
              </a:rPr>
              <a:t>USTED ES UNO DE NOSOTROS</a:t>
            </a:r>
            <a:endParaRPr lang="es-CO" dirty="0">
              <a:solidFill>
                <a:schemeClr val="bg1"/>
              </a:solidFill>
              <a:latin typeface="Core Sans A 15 Thin" panose="020B04030303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034" y="4406130"/>
            <a:ext cx="4144937" cy="1286150"/>
          </a:xfrm>
          <a:prstGeom prst="rect">
            <a:avLst/>
          </a:prstGeom>
        </p:spPr>
      </p:pic>
      <p:cxnSp>
        <p:nvCxnSpPr>
          <p:cNvPr id="7" name="Conector recto 6"/>
          <p:cNvCxnSpPr/>
          <p:nvPr/>
        </p:nvCxnSpPr>
        <p:spPr>
          <a:xfrm>
            <a:off x="2351314" y="3958046"/>
            <a:ext cx="7929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80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550817" y="324361"/>
            <a:ext cx="2571206" cy="1325563"/>
          </a:xfrm>
        </p:spPr>
        <p:txBody>
          <a:bodyPr/>
          <a:lstStyle/>
          <a:p>
            <a:r>
              <a:rPr lang="es-CO" dirty="0" smtClean="0">
                <a:solidFill>
                  <a:schemeClr val="bg1"/>
                </a:solidFill>
                <a:latin typeface="Core Sans A 15 Thin" panose="020B0403030302020204" pitchFamily="34" charset="0"/>
              </a:rPr>
              <a:t>Situación</a:t>
            </a:r>
            <a:endParaRPr lang="es-CO" dirty="0">
              <a:solidFill>
                <a:schemeClr val="bg1"/>
              </a:solidFill>
              <a:latin typeface="Core Sans A 15 Thin" panose="020B0403030302020204" pitchFamily="34" charset="0"/>
            </a:endParaRPr>
          </a:p>
        </p:txBody>
      </p:sp>
      <p:sp>
        <p:nvSpPr>
          <p:cNvPr id="3" name="Marcador de contenido 2"/>
          <p:cNvSpPr>
            <a:spLocks noGrp="1"/>
          </p:cNvSpPr>
          <p:nvPr>
            <p:ph idx="1"/>
          </p:nvPr>
        </p:nvSpPr>
        <p:spPr>
          <a:xfrm>
            <a:off x="728255" y="3616404"/>
            <a:ext cx="4271554" cy="3954296"/>
          </a:xfrm>
        </p:spPr>
        <p:txBody>
          <a:bodyPr>
            <a:normAutofit/>
          </a:bodyPr>
          <a:lstStyle/>
          <a:p>
            <a:pPr algn="just">
              <a:buFont typeface="Wingdings" panose="05000000000000000000" pitchFamily="2" charset="2"/>
              <a:buChar char="v"/>
            </a:pPr>
            <a:r>
              <a:rPr lang="es-CO" sz="2000" dirty="0" smtClean="0">
                <a:solidFill>
                  <a:schemeClr val="bg1"/>
                </a:solidFill>
                <a:latin typeface="Core Sans A 15 Thin" panose="020B0403030302020204" pitchFamily="34" charset="0"/>
              </a:rPr>
              <a:t>Tienen </a:t>
            </a:r>
            <a:r>
              <a:rPr lang="es-CO" sz="2000" dirty="0">
                <a:solidFill>
                  <a:schemeClr val="bg1"/>
                </a:solidFill>
                <a:latin typeface="Core Sans A 15 Thin" panose="020B0403030302020204" pitchFamily="34" charset="0"/>
              </a:rPr>
              <a:t>un desconocimiento de cuán importante es su trabajo, por esto, necesitan conocer el valor que le dan a la empresa</a:t>
            </a:r>
            <a:r>
              <a:rPr lang="es-CO" sz="2000" dirty="0" smtClean="0">
                <a:solidFill>
                  <a:schemeClr val="bg1"/>
                </a:solidFill>
                <a:latin typeface="Core Sans A 15 Thin" panose="020B0403030302020204" pitchFamily="34" charset="0"/>
              </a:rPr>
              <a:t>.</a:t>
            </a:r>
          </a:p>
          <a:p>
            <a:pPr marL="342900" indent="-342900" algn="just">
              <a:buFont typeface="Wingdings" panose="05000000000000000000" pitchFamily="2" charset="2"/>
              <a:buChar char="v"/>
            </a:pPr>
            <a:r>
              <a:rPr lang="es-CO" sz="2000" dirty="0" smtClean="0">
                <a:solidFill>
                  <a:schemeClr val="bg1"/>
                </a:solidFill>
                <a:latin typeface="Core Sans A 15 Thin" panose="020B0403030302020204" pitchFamily="34" charset="0"/>
              </a:rPr>
              <a:t>Su trabajo es duro y no entienden el valor de hacerlo.</a:t>
            </a:r>
          </a:p>
          <a:p>
            <a:pPr marL="342900" indent="-342900" algn="just">
              <a:buFont typeface="Wingdings" panose="05000000000000000000" pitchFamily="2" charset="2"/>
              <a:buChar char="v"/>
            </a:pPr>
            <a:r>
              <a:rPr lang="es-CO" sz="2000" dirty="0">
                <a:solidFill>
                  <a:schemeClr val="bg1"/>
                </a:solidFill>
                <a:latin typeface="Core Sans A 15 Thin" panose="020B0403030302020204" pitchFamily="34" charset="0"/>
              </a:rPr>
              <a:t>Q</a:t>
            </a:r>
            <a:r>
              <a:rPr lang="es-CO" sz="2000" dirty="0" smtClean="0">
                <a:solidFill>
                  <a:schemeClr val="bg1"/>
                </a:solidFill>
                <a:latin typeface="Core Sans A 15 Thin" panose="020B0403030302020204" pitchFamily="34" charset="0"/>
              </a:rPr>
              <a:t>uieren sentir reconocimiento por lo que hacen y reafirmar su valía.</a:t>
            </a:r>
          </a:p>
          <a:p>
            <a:pPr algn="just">
              <a:buFont typeface="Wingdings" panose="05000000000000000000" pitchFamily="2" charset="2"/>
              <a:buChar char="v"/>
            </a:pPr>
            <a:endParaRPr lang="es-CO" sz="2000" dirty="0" smtClean="0">
              <a:solidFill>
                <a:schemeClr val="bg1"/>
              </a:solidFill>
              <a:latin typeface="Core Sans A 15 Thin" panose="020B0403030302020204" pitchFamily="34" charset="0"/>
            </a:endParaRPr>
          </a:p>
          <a:p>
            <a:pPr marL="0" indent="0" algn="just">
              <a:buNone/>
            </a:pPr>
            <a:endParaRPr lang="es-CO" sz="2400" dirty="0">
              <a:solidFill>
                <a:schemeClr val="bg1"/>
              </a:solidFill>
              <a:latin typeface="Core Sans A 15 Thin" panose="020B0403030302020204" pitchFamily="34" charset="0"/>
            </a:endParaRPr>
          </a:p>
        </p:txBody>
      </p:sp>
      <p:sp>
        <p:nvSpPr>
          <p:cNvPr id="5" name="CuadroTexto 4"/>
          <p:cNvSpPr txBox="1"/>
          <p:nvPr/>
        </p:nvSpPr>
        <p:spPr>
          <a:xfrm>
            <a:off x="4900748" y="1760283"/>
            <a:ext cx="2821577" cy="769441"/>
          </a:xfrm>
          <a:prstGeom prst="rect">
            <a:avLst/>
          </a:prstGeom>
          <a:noFill/>
        </p:spPr>
        <p:txBody>
          <a:bodyPr wrap="square" rtlCol="0">
            <a:spAutoFit/>
          </a:bodyPr>
          <a:lstStyle/>
          <a:p>
            <a:r>
              <a:rPr lang="es-CO" sz="4400" dirty="0" err="1" smtClean="0">
                <a:solidFill>
                  <a:schemeClr val="bg1"/>
                </a:solidFill>
                <a:latin typeface="Core Sans A 15 Thin" panose="020B0403030302020204" pitchFamily="34" charset="0"/>
              </a:rPr>
              <a:t>Insights</a:t>
            </a:r>
            <a:endParaRPr lang="es-CO" sz="4400" dirty="0">
              <a:solidFill>
                <a:schemeClr val="bg1"/>
              </a:solidFill>
              <a:latin typeface="Core Sans A 15 Thin" panose="020B0403030302020204" pitchFamily="34" charset="0"/>
            </a:endParaRPr>
          </a:p>
        </p:txBody>
      </p:sp>
      <p:sp>
        <p:nvSpPr>
          <p:cNvPr id="8" name="CuadroTexto 7"/>
          <p:cNvSpPr txBox="1"/>
          <p:nvPr/>
        </p:nvSpPr>
        <p:spPr>
          <a:xfrm>
            <a:off x="7460253" y="2975520"/>
            <a:ext cx="3122023"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Pensionados </a:t>
            </a:r>
            <a:endParaRPr lang="es-CO" sz="2800" b="1" dirty="0">
              <a:solidFill>
                <a:schemeClr val="bg1"/>
              </a:solidFill>
              <a:latin typeface="Core Sans A 15 Thin" panose="020B0403030302020204" pitchFamily="34" charset="0"/>
            </a:endParaRPr>
          </a:p>
        </p:txBody>
      </p:sp>
      <p:sp>
        <p:nvSpPr>
          <p:cNvPr id="9" name="CuadroTexto 8"/>
          <p:cNvSpPr txBox="1"/>
          <p:nvPr/>
        </p:nvSpPr>
        <p:spPr>
          <a:xfrm>
            <a:off x="2001883" y="2914552"/>
            <a:ext cx="3252651" cy="523220"/>
          </a:xfrm>
          <a:prstGeom prst="rect">
            <a:avLst/>
          </a:prstGeom>
          <a:noFill/>
        </p:spPr>
        <p:txBody>
          <a:bodyPr wrap="square" rtlCol="0">
            <a:spAutoFit/>
          </a:bodyPr>
          <a:lstStyle/>
          <a:p>
            <a:r>
              <a:rPr lang="es-CO" sz="2800" b="1" dirty="0">
                <a:solidFill>
                  <a:schemeClr val="bg1"/>
                </a:solidFill>
                <a:latin typeface="Core Sans A 15 Thin" panose="020B0403030302020204" pitchFamily="34" charset="0"/>
              </a:rPr>
              <a:t>E</a:t>
            </a:r>
            <a:r>
              <a:rPr lang="es-CO" sz="2800" b="1" dirty="0" smtClean="0">
                <a:solidFill>
                  <a:schemeClr val="bg1"/>
                </a:solidFill>
                <a:latin typeface="Core Sans A 15 Thin" panose="020B0403030302020204" pitchFamily="34" charset="0"/>
              </a:rPr>
              <a:t>mpleados</a:t>
            </a:r>
            <a:endParaRPr lang="es-CO" sz="2800" b="1" dirty="0">
              <a:solidFill>
                <a:schemeClr val="bg1"/>
              </a:solidFill>
              <a:latin typeface="Core Sans A 15 Thin" panose="020B0403030302020204" pitchFamily="34" charset="0"/>
            </a:endParaRPr>
          </a:p>
        </p:txBody>
      </p:sp>
      <p:sp>
        <p:nvSpPr>
          <p:cNvPr id="10" name="CuadroTexto 9"/>
          <p:cNvSpPr txBox="1"/>
          <p:nvPr/>
        </p:nvSpPr>
        <p:spPr>
          <a:xfrm>
            <a:off x="6758397" y="3616404"/>
            <a:ext cx="4525736" cy="2862322"/>
          </a:xfrm>
          <a:prstGeom prst="rect">
            <a:avLst/>
          </a:prstGeom>
          <a:noFill/>
        </p:spPr>
        <p:txBody>
          <a:bodyPr wrap="square" rtlCol="0">
            <a:spAutoFit/>
          </a:bodyPr>
          <a:lstStyle/>
          <a:p>
            <a:pPr marL="342900" indent="-342900" algn="just">
              <a:buFont typeface="Wingdings" panose="05000000000000000000" pitchFamily="2" charset="2"/>
              <a:buChar char="v"/>
            </a:pPr>
            <a:r>
              <a:rPr lang="es-CO" sz="2000" dirty="0">
                <a:solidFill>
                  <a:schemeClr val="bg1"/>
                </a:solidFill>
                <a:latin typeface="Core Sans A 15 Thin" panose="020B0403030302020204" pitchFamily="34" charset="0"/>
              </a:rPr>
              <a:t>Buscan tranquilidad, son personas que ya han trabajado duro, por esto, prefieren que todo sea sencillo. Ya han luchado por llegar lejos, ahora sus metas se enfocan en disfrutar las cosas sencillas. Sus ambiciones son simples </a:t>
            </a:r>
            <a:r>
              <a:rPr lang="es-CO" sz="2000" dirty="0" smtClean="0">
                <a:solidFill>
                  <a:schemeClr val="bg1"/>
                </a:solidFill>
                <a:latin typeface="Core Sans A 15 Thin" panose="020B0403030302020204" pitchFamily="34" charset="0"/>
              </a:rPr>
              <a:t>y </a:t>
            </a:r>
            <a:r>
              <a:rPr lang="es-CO" sz="2000" dirty="0" smtClean="0">
                <a:solidFill>
                  <a:schemeClr val="bg1"/>
                </a:solidFill>
                <a:latin typeface="Core Sans A 15 Thin" panose="020B0403030302020204" pitchFamily="34" charset="0"/>
              </a:rPr>
              <a:t>tranquilas.</a:t>
            </a:r>
          </a:p>
          <a:p>
            <a:pPr marL="342900" indent="-342900">
              <a:buFont typeface="Wingdings" panose="05000000000000000000" pitchFamily="2" charset="2"/>
              <a:buChar char="v"/>
            </a:pPr>
            <a:endParaRPr lang="es-CO" sz="2000" dirty="0">
              <a:solidFill>
                <a:schemeClr val="bg1"/>
              </a:solidFill>
              <a:latin typeface="Core Sans A 15 Thin" panose="020B0403030302020204" pitchFamily="34" charset="0"/>
            </a:endParaRPr>
          </a:p>
        </p:txBody>
      </p:sp>
      <p:sp>
        <p:nvSpPr>
          <p:cNvPr id="12" name="CuadroTexto 11"/>
          <p:cNvSpPr txBox="1"/>
          <p:nvPr/>
        </p:nvSpPr>
        <p:spPr>
          <a:xfrm>
            <a:off x="3393623" y="476491"/>
            <a:ext cx="8083731" cy="1200329"/>
          </a:xfrm>
          <a:prstGeom prst="rect">
            <a:avLst/>
          </a:prstGeom>
          <a:noFill/>
        </p:spPr>
        <p:txBody>
          <a:bodyPr wrap="square" rtlCol="0">
            <a:spAutoFit/>
          </a:bodyPr>
          <a:lstStyle/>
          <a:p>
            <a:pPr lvl="0" algn="just"/>
            <a:r>
              <a:rPr lang="es-CO" dirty="0">
                <a:solidFill>
                  <a:schemeClr val="bg1"/>
                </a:solidFill>
                <a:latin typeface="Core Sans A 15 Thin" panose="020B0403030302020204" pitchFamily="34" charset="0"/>
              </a:rPr>
              <a:t>Los empleados del banco se sienten ajenos a los principios y la filosofía de la marca, causando que estos no se sientan uno con el banco, es por esto que pueden dejar de reflejar la compañía, escucha a los clientes.</a:t>
            </a:r>
          </a:p>
          <a:p>
            <a:endParaRPr lang="es-CO" dirty="0">
              <a:solidFill>
                <a:schemeClr val="bg1"/>
              </a:solidFill>
              <a:latin typeface="Core Sans A 15 Thin" panose="020B0403030302020204" pitchFamily="34" charset="0"/>
            </a:endParaRPr>
          </a:p>
        </p:txBody>
      </p:sp>
      <p:cxnSp>
        <p:nvCxnSpPr>
          <p:cNvPr id="18" name="Conector recto 17"/>
          <p:cNvCxnSpPr/>
          <p:nvPr/>
        </p:nvCxnSpPr>
        <p:spPr>
          <a:xfrm>
            <a:off x="728255" y="1802675"/>
            <a:ext cx="10553156" cy="13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flipV="1">
            <a:off x="718457" y="2704011"/>
            <a:ext cx="9798" cy="31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18457" y="2479688"/>
            <a:ext cx="10562954" cy="396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2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550817" y="324361"/>
            <a:ext cx="2571206" cy="1325563"/>
          </a:xfrm>
        </p:spPr>
        <p:txBody>
          <a:bodyPr/>
          <a:lstStyle/>
          <a:p>
            <a:r>
              <a:rPr lang="es-CO" dirty="0" smtClean="0">
                <a:solidFill>
                  <a:schemeClr val="bg1"/>
                </a:solidFill>
                <a:latin typeface="Core Sans A 15 Thin" panose="020B0403030302020204" pitchFamily="34" charset="0"/>
              </a:rPr>
              <a:t>Objetivos</a:t>
            </a:r>
            <a:endParaRPr lang="es-CO" dirty="0">
              <a:solidFill>
                <a:schemeClr val="bg1"/>
              </a:solidFill>
              <a:latin typeface="Core Sans A 15 Thin" panose="020B0403030302020204" pitchFamily="34" charset="0"/>
            </a:endParaRPr>
          </a:p>
        </p:txBody>
      </p:sp>
      <p:sp>
        <p:nvSpPr>
          <p:cNvPr id="8" name="CuadroTexto 7"/>
          <p:cNvSpPr txBox="1"/>
          <p:nvPr/>
        </p:nvSpPr>
        <p:spPr>
          <a:xfrm>
            <a:off x="7465421" y="2082709"/>
            <a:ext cx="3122023"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Específicos   </a:t>
            </a:r>
            <a:endParaRPr lang="es-CO" sz="2800" b="1" dirty="0">
              <a:solidFill>
                <a:schemeClr val="bg1"/>
              </a:solidFill>
              <a:latin typeface="Core Sans A 15 Thin" panose="020B0403030302020204" pitchFamily="34" charset="0"/>
            </a:endParaRPr>
          </a:p>
        </p:txBody>
      </p:sp>
      <p:sp>
        <p:nvSpPr>
          <p:cNvPr id="9" name="CuadroTexto 8"/>
          <p:cNvSpPr txBox="1"/>
          <p:nvPr/>
        </p:nvSpPr>
        <p:spPr>
          <a:xfrm>
            <a:off x="1836420" y="2082709"/>
            <a:ext cx="3252651"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General  </a:t>
            </a:r>
            <a:endParaRPr lang="es-CO" sz="2800" b="1" dirty="0">
              <a:solidFill>
                <a:schemeClr val="bg1"/>
              </a:solidFill>
              <a:latin typeface="Core Sans A 15 Thin" panose="020B0403030302020204" pitchFamily="34" charset="0"/>
            </a:endParaRPr>
          </a:p>
        </p:txBody>
      </p:sp>
      <p:sp>
        <p:nvSpPr>
          <p:cNvPr id="10" name="CuadroTexto 9"/>
          <p:cNvSpPr txBox="1"/>
          <p:nvPr/>
        </p:nvSpPr>
        <p:spPr>
          <a:xfrm>
            <a:off x="616674" y="2901544"/>
            <a:ext cx="4525736" cy="1323439"/>
          </a:xfrm>
          <a:prstGeom prst="rect">
            <a:avLst/>
          </a:prstGeom>
          <a:noFill/>
        </p:spPr>
        <p:txBody>
          <a:bodyPr wrap="square" rtlCol="0">
            <a:spAutoFit/>
          </a:bodyPr>
          <a:lstStyle/>
          <a:p>
            <a:pPr marL="342900" lvl="1" indent="-342900" algn="just">
              <a:buFont typeface="Wingdings" panose="05000000000000000000" pitchFamily="2" charset="2"/>
              <a:buChar char="v"/>
            </a:pPr>
            <a:r>
              <a:rPr lang="es-CO" sz="2000" dirty="0">
                <a:solidFill>
                  <a:schemeClr val="bg1"/>
                </a:solidFill>
                <a:latin typeface="Core Sans A 15 Thin" panose="020B0403030302020204" pitchFamily="34" charset="0"/>
              </a:rPr>
              <a:t>Fortalecer el relacionamiento del Banco popular en los pensionados jóvenes entre los 57 y 75 años.</a:t>
            </a:r>
          </a:p>
          <a:p>
            <a:endParaRPr lang="es-CO" sz="2000" dirty="0" smtClean="0"/>
          </a:p>
        </p:txBody>
      </p:sp>
      <p:sp>
        <p:nvSpPr>
          <p:cNvPr id="12" name="CuadroTexto 11"/>
          <p:cNvSpPr txBox="1"/>
          <p:nvPr/>
        </p:nvSpPr>
        <p:spPr>
          <a:xfrm>
            <a:off x="6439988" y="2901544"/>
            <a:ext cx="5068389" cy="2031325"/>
          </a:xfrm>
          <a:prstGeom prst="rect">
            <a:avLst/>
          </a:prstGeom>
          <a:noFill/>
        </p:spPr>
        <p:txBody>
          <a:bodyPr wrap="square" rtlCol="0">
            <a:spAutoFit/>
          </a:bodyPr>
          <a:lstStyle/>
          <a:p>
            <a:pPr marL="285750" lvl="0" indent="-285750" algn="just">
              <a:buFont typeface="Wingdings" panose="05000000000000000000" pitchFamily="2" charset="2"/>
              <a:buChar char="v"/>
            </a:pPr>
            <a:r>
              <a:rPr lang="es-CO" dirty="0">
                <a:solidFill>
                  <a:schemeClr val="bg1"/>
                </a:solidFill>
                <a:latin typeface="Core Sans A 15 Thin" panose="020B0403030302020204" pitchFamily="34" charset="0"/>
              </a:rPr>
              <a:t>Fortalecer el sentido de pertenencia en los empleados.</a:t>
            </a:r>
          </a:p>
          <a:p>
            <a:pPr marL="285750" lvl="0" indent="-285750" algn="just">
              <a:buFont typeface="Wingdings" panose="05000000000000000000" pitchFamily="2" charset="2"/>
              <a:buChar char="v"/>
            </a:pPr>
            <a:r>
              <a:rPr lang="es-CO" dirty="0">
                <a:solidFill>
                  <a:schemeClr val="bg1"/>
                </a:solidFill>
                <a:latin typeface="Core Sans A 15 Thin" panose="020B0403030302020204" pitchFamily="34" charset="0"/>
              </a:rPr>
              <a:t>Demostrar la importancia de cada trabajador para el cliente y para el banco.</a:t>
            </a:r>
          </a:p>
          <a:p>
            <a:pPr marL="285750" lvl="0" indent="-285750" algn="just">
              <a:buFont typeface="Wingdings" panose="05000000000000000000" pitchFamily="2" charset="2"/>
              <a:buChar char="v"/>
            </a:pPr>
            <a:r>
              <a:rPr lang="es-CO" dirty="0">
                <a:solidFill>
                  <a:schemeClr val="bg1"/>
                </a:solidFill>
                <a:latin typeface="Core Sans A 15 Thin" panose="020B0403030302020204" pitchFamily="34" charset="0"/>
              </a:rPr>
              <a:t>Conectar a los pensionados con la visión positiva de la empresa.</a:t>
            </a:r>
          </a:p>
          <a:p>
            <a:endParaRPr lang="es-CO" dirty="0">
              <a:solidFill>
                <a:schemeClr val="bg1"/>
              </a:solidFill>
              <a:latin typeface="Core Sans A 15 Thin" panose="020B0403030302020204" pitchFamily="34" charset="0"/>
            </a:endParaRPr>
          </a:p>
        </p:txBody>
      </p:sp>
      <p:cxnSp>
        <p:nvCxnSpPr>
          <p:cNvPr id="13" name="Conector recto 12"/>
          <p:cNvCxnSpPr/>
          <p:nvPr/>
        </p:nvCxnSpPr>
        <p:spPr>
          <a:xfrm>
            <a:off x="616674" y="1649924"/>
            <a:ext cx="106565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2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4286794" y="461531"/>
            <a:ext cx="4073434" cy="1325563"/>
          </a:xfrm>
        </p:spPr>
        <p:txBody>
          <a:bodyPr/>
          <a:lstStyle/>
          <a:p>
            <a:r>
              <a:rPr lang="es-CO" dirty="0" smtClean="0">
                <a:solidFill>
                  <a:schemeClr val="bg1"/>
                </a:solidFill>
                <a:latin typeface="Core Sans A 15 Thin" panose="020B0403030302020204" pitchFamily="34" charset="0"/>
              </a:rPr>
              <a:t>Idea Creativa</a:t>
            </a:r>
            <a:endParaRPr lang="es-CO" dirty="0">
              <a:solidFill>
                <a:schemeClr val="bg1"/>
              </a:solidFill>
              <a:latin typeface="Core Sans A 15 Thin" panose="020B0403030302020204" pitchFamily="34" charset="0"/>
            </a:endParaRPr>
          </a:p>
        </p:txBody>
      </p:sp>
      <p:sp>
        <p:nvSpPr>
          <p:cNvPr id="10" name="CuadroTexto 9"/>
          <p:cNvSpPr txBox="1"/>
          <p:nvPr/>
        </p:nvSpPr>
        <p:spPr>
          <a:xfrm>
            <a:off x="1669051" y="3623344"/>
            <a:ext cx="8853897" cy="1231106"/>
          </a:xfrm>
          <a:prstGeom prst="rect">
            <a:avLst/>
          </a:prstGeom>
          <a:noFill/>
        </p:spPr>
        <p:txBody>
          <a:bodyPr wrap="square" rtlCol="0">
            <a:spAutoFit/>
          </a:bodyPr>
          <a:lstStyle/>
          <a:p>
            <a:pPr algn="just"/>
            <a:r>
              <a:rPr lang="es-CO" dirty="0">
                <a:solidFill>
                  <a:schemeClr val="bg1"/>
                </a:solidFill>
                <a:latin typeface="Core Sans A 15 Thin" panose="020B0403030302020204" pitchFamily="34" charset="0"/>
              </a:rPr>
              <a:t>Mediante la campaña </a:t>
            </a:r>
            <a:r>
              <a:rPr lang="es-CO" b="1" dirty="0">
                <a:solidFill>
                  <a:schemeClr val="bg1"/>
                </a:solidFill>
                <a:latin typeface="Core Sans A 15 Thin" panose="020B0403030302020204" pitchFamily="34" charset="0"/>
              </a:rPr>
              <a:t>“USTED ES UNO DE NOSOTROS” </a:t>
            </a:r>
            <a:r>
              <a:rPr lang="es-CO" dirty="0">
                <a:solidFill>
                  <a:schemeClr val="bg1"/>
                </a:solidFill>
                <a:latin typeface="Core Sans A 15 Thin" panose="020B0403030302020204" pitchFamily="34" charset="0"/>
              </a:rPr>
              <a:t>se pretende involucrar tanto a empleados como a pensionados en la filosofía positiva, acercando más a cada </a:t>
            </a:r>
            <a:r>
              <a:rPr lang="es-CO" dirty="0" err="1">
                <a:solidFill>
                  <a:schemeClr val="bg1"/>
                </a:solidFill>
                <a:latin typeface="Core Sans A 15 Thin" panose="020B0403030302020204" pitchFamily="34" charset="0"/>
              </a:rPr>
              <a:t>cluster</a:t>
            </a:r>
            <a:r>
              <a:rPr lang="es-CO" dirty="0">
                <a:solidFill>
                  <a:schemeClr val="bg1"/>
                </a:solidFill>
                <a:latin typeface="Core Sans A 15 Thin" panose="020B0403030302020204" pitchFamily="34" charset="0"/>
              </a:rPr>
              <a:t> de manera emocional con el banco.</a:t>
            </a:r>
          </a:p>
          <a:p>
            <a:endParaRPr lang="es-CO" sz="2000" dirty="0" smtClean="0"/>
          </a:p>
        </p:txBody>
      </p:sp>
      <p:cxnSp>
        <p:nvCxnSpPr>
          <p:cNvPr id="5" name="Conector recto 4"/>
          <p:cNvCxnSpPr/>
          <p:nvPr/>
        </p:nvCxnSpPr>
        <p:spPr>
          <a:xfrm flipV="1">
            <a:off x="783771" y="1580606"/>
            <a:ext cx="10515600" cy="391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3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7432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550817" y="324361"/>
            <a:ext cx="2780212" cy="1325563"/>
          </a:xfrm>
        </p:spPr>
        <p:txBody>
          <a:bodyPr/>
          <a:lstStyle/>
          <a:p>
            <a:r>
              <a:rPr lang="es-CO" dirty="0" smtClean="0">
                <a:solidFill>
                  <a:schemeClr val="bg1"/>
                </a:solidFill>
                <a:latin typeface="Core Sans A 15 Thin" panose="020B0403030302020204" pitchFamily="34" charset="0"/>
              </a:rPr>
              <a:t>Estrategia</a:t>
            </a:r>
            <a:endParaRPr lang="es-CO" dirty="0">
              <a:solidFill>
                <a:schemeClr val="bg1"/>
              </a:solidFill>
              <a:latin typeface="Core Sans A 15 Thin" panose="020B0403030302020204" pitchFamily="34" charset="0"/>
            </a:endParaRPr>
          </a:p>
        </p:txBody>
      </p:sp>
      <p:sp>
        <p:nvSpPr>
          <p:cNvPr id="9" name="CuadroTexto 8"/>
          <p:cNvSpPr txBox="1"/>
          <p:nvPr/>
        </p:nvSpPr>
        <p:spPr>
          <a:xfrm>
            <a:off x="5004431" y="1758106"/>
            <a:ext cx="3252651"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Interna   </a:t>
            </a:r>
            <a:endParaRPr lang="es-CO" sz="2800" b="1" dirty="0">
              <a:solidFill>
                <a:schemeClr val="bg1"/>
              </a:solidFill>
              <a:latin typeface="Core Sans A 15 Thin" panose="020B0403030302020204" pitchFamily="34" charset="0"/>
            </a:endParaRPr>
          </a:p>
        </p:txBody>
      </p:sp>
      <p:sp>
        <p:nvSpPr>
          <p:cNvPr id="10" name="CuadroTexto 9"/>
          <p:cNvSpPr txBox="1"/>
          <p:nvPr/>
        </p:nvSpPr>
        <p:spPr>
          <a:xfrm>
            <a:off x="6361611" y="3020908"/>
            <a:ext cx="4911635" cy="3170099"/>
          </a:xfrm>
          <a:prstGeom prst="rect">
            <a:avLst/>
          </a:prstGeom>
          <a:noFill/>
        </p:spPr>
        <p:txBody>
          <a:bodyPr wrap="square" rtlCol="0">
            <a:spAutoFit/>
          </a:bodyPr>
          <a:lstStyle/>
          <a:p>
            <a:pPr marL="285750" lvl="0" indent="-285750" algn="just">
              <a:buFont typeface="Wingdings" panose="05000000000000000000" pitchFamily="2" charset="2"/>
              <a:buChar char="v"/>
            </a:pPr>
            <a:r>
              <a:rPr lang="es-CO" dirty="0">
                <a:solidFill>
                  <a:schemeClr val="bg1"/>
                </a:solidFill>
                <a:latin typeface="Core Sans A 15 Thin" panose="020B0403030302020204" pitchFamily="34" charset="0"/>
              </a:rPr>
              <a:t>“Aportes significativos a clientes”</a:t>
            </a:r>
          </a:p>
          <a:p>
            <a:pPr lvl="1" algn="just"/>
            <a:r>
              <a:rPr lang="es-CO" dirty="0">
                <a:solidFill>
                  <a:schemeClr val="bg1"/>
                </a:solidFill>
                <a:latin typeface="Core Sans A 15 Thin" panose="020B0403030302020204" pitchFamily="34" charset="0"/>
              </a:rPr>
              <a:t>Realizar una búsqueda de logros conmovedores que han tenido los clientes y los empleados involucrados en el proceso de éxito.  Enviarle a cada trabajador relacionado un mensaje personalizado de cómo su aporte en el proceso fue significativo y eso lo hace </a:t>
            </a:r>
            <a:r>
              <a:rPr lang="es-CO" b="1" dirty="0">
                <a:solidFill>
                  <a:schemeClr val="bg1"/>
                </a:solidFill>
                <a:latin typeface="Core Sans A 15 Thin" panose="020B0403030302020204" pitchFamily="34" charset="0"/>
              </a:rPr>
              <a:t>“uno de</a:t>
            </a:r>
            <a:r>
              <a:rPr lang="es-CO" dirty="0">
                <a:solidFill>
                  <a:schemeClr val="bg1"/>
                </a:solidFill>
                <a:latin typeface="Core Sans A 15 Thin" panose="020B0403030302020204" pitchFamily="34" charset="0"/>
              </a:rPr>
              <a:t> </a:t>
            </a:r>
            <a:r>
              <a:rPr lang="es-CO" b="1" dirty="0">
                <a:solidFill>
                  <a:schemeClr val="bg1"/>
                </a:solidFill>
                <a:latin typeface="Core Sans A 15 Thin" panose="020B0403030302020204" pitchFamily="34" charset="0"/>
              </a:rPr>
              <a:t>nosotros”.­­</a:t>
            </a:r>
            <a:r>
              <a:rPr lang="es-CO" b="1" dirty="0"/>
              <a:t/>
            </a:r>
            <a:br>
              <a:rPr lang="es-CO" b="1" dirty="0"/>
            </a:br>
            <a:endParaRPr lang="es-CO" dirty="0"/>
          </a:p>
          <a:p>
            <a:endParaRPr lang="es-CO" sz="2000" dirty="0" smtClean="0"/>
          </a:p>
        </p:txBody>
      </p:sp>
      <p:sp>
        <p:nvSpPr>
          <p:cNvPr id="12" name="CuadroTexto 11"/>
          <p:cNvSpPr txBox="1"/>
          <p:nvPr/>
        </p:nvSpPr>
        <p:spPr>
          <a:xfrm>
            <a:off x="719137" y="3020908"/>
            <a:ext cx="4492263" cy="2862322"/>
          </a:xfrm>
          <a:prstGeom prst="rect">
            <a:avLst/>
          </a:prstGeom>
          <a:noFill/>
        </p:spPr>
        <p:txBody>
          <a:bodyPr wrap="square" rtlCol="0">
            <a:spAutoFit/>
          </a:bodyPr>
          <a:lstStyle/>
          <a:p>
            <a:pPr marL="285750" lvl="0" indent="-285750" algn="just">
              <a:buFont typeface="Wingdings" panose="05000000000000000000" pitchFamily="2" charset="2"/>
              <a:buChar char="v"/>
            </a:pPr>
            <a:r>
              <a:rPr lang="es-CO" dirty="0">
                <a:solidFill>
                  <a:schemeClr val="bg1"/>
                </a:solidFill>
                <a:latin typeface="Core Sans A 15 Thin" panose="020B0403030302020204" pitchFamily="34" charset="0"/>
              </a:rPr>
              <a:t>“reconocimiento enriquecedor entre empleados”</a:t>
            </a:r>
          </a:p>
          <a:p>
            <a:pPr lvl="1" algn="just"/>
            <a:r>
              <a:rPr lang="es-CO" dirty="0">
                <a:solidFill>
                  <a:schemeClr val="bg1"/>
                </a:solidFill>
                <a:latin typeface="Core Sans A 15 Thin" panose="020B0403030302020204" pitchFamily="34" charset="0"/>
              </a:rPr>
              <a:t>Invitar a los empleados a que expresen los atributos de cada compañero de trabajo, reunir la información y enviarle a cada uno los comentarios y pensamientos de los empleados que lo hacen </a:t>
            </a:r>
            <a:r>
              <a:rPr lang="es-CO" b="1" dirty="0">
                <a:solidFill>
                  <a:schemeClr val="bg1"/>
                </a:solidFill>
                <a:latin typeface="Core Sans A 15 Thin" panose="020B0403030302020204" pitchFamily="34" charset="0"/>
              </a:rPr>
              <a:t>“uno de nosotros”</a:t>
            </a:r>
            <a:endParaRPr lang="es-CO" dirty="0">
              <a:solidFill>
                <a:schemeClr val="bg1"/>
              </a:solidFill>
              <a:latin typeface="Core Sans A 15 Thin" panose="020B0403030302020204" pitchFamily="34" charset="0"/>
            </a:endParaRPr>
          </a:p>
          <a:p>
            <a:endParaRPr lang="es-CO" dirty="0">
              <a:solidFill>
                <a:schemeClr val="bg1"/>
              </a:solidFill>
              <a:latin typeface="Core Sans A 15 Thin" panose="020B0403030302020204" pitchFamily="34" charset="0"/>
            </a:endParaRPr>
          </a:p>
        </p:txBody>
      </p:sp>
      <p:cxnSp>
        <p:nvCxnSpPr>
          <p:cNvPr id="13" name="Conector recto 12"/>
          <p:cNvCxnSpPr/>
          <p:nvPr/>
        </p:nvCxnSpPr>
        <p:spPr>
          <a:xfrm>
            <a:off x="616674" y="1649924"/>
            <a:ext cx="106565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3931920" y="2389507"/>
            <a:ext cx="3605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30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4848496" y="461531"/>
            <a:ext cx="4073434" cy="1325563"/>
          </a:xfrm>
        </p:spPr>
        <p:txBody>
          <a:bodyPr/>
          <a:lstStyle/>
          <a:p>
            <a:r>
              <a:rPr lang="es-CO" dirty="0" smtClean="0">
                <a:solidFill>
                  <a:schemeClr val="bg1"/>
                </a:solidFill>
                <a:latin typeface="Core Sans A 15 Thin" panose="020B0403030302020204" pitchFamily="34" charset="0"/>
              </a:rPr>
              <a:t>Ejecución  </a:t>
            </a:r>
            <a:endParaRPr lang="es-CO" dirty="0">
              <a:solidFill>
                <a:schemeClr val="bg1"/>
              </a:solidFill>
              <a:latin typeface="Core Sans A 15 Thin" panose="020B0403030302020204" pitchFamily="34" charset="0"/>
            </a:endParaRPr>
          </a:p>
        </p:txBody>
      </p:sp>
      <p:cxnSp>
        <p:nvCxnSpPr>
          <p:cNvPr id="5" name="Conector recto 4"/>
          <p:cNvCxnSpPr/>
          <p:nvPr/>
        </p:nvCxnSpPr>
        <p:spPr>
          <a:xfrm flipV="1">
            <a:off x="783771" y="1580606"/>
            <a:ext cx="10515600" cy="391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313408" y="2076561"/>
            <a:ext cx="3827417" cy="4801314"/>
          </a:xfrm>
          <a:prstGeom prst="rect">
            <a:avLst/>
          </a:prstGeom>
          <a:noFill/>
        </p:spPr>
        <p:txBody>
          <a:bodyPr wrap="square" rtlCol="0">
            <a:spAutoFit/>
          </a:bodyPr>
          <a:lstStyle/>
          <a:p>
            <a:pPr marL="342900" indent="-342900" algn="just">
              <a:buAutoNum type="arabicPeriod"/>
            </a:pPr>
            <a:r>
              <a:rPr lang="es-CO" dirty="0" smtClean="0">
                <a:solidFill>
                  <a:schemeClr val="bg1"/>
                </a:solidFill>
                <a:latin typeface="Core Sans A 15 Thin" panose="020B0403030302020204" pitchFamily="34" charset="0"/>
              </a:rPr>
              <a:t>Actividad de “</a:t>
            </a:r>
            <a:r>
              <a:rPr lang="es-CO" b="1" dirty="0" err="1" smtClean="0">
                <a:solidFill>
                  <a:schemeClr val="bg1"/>
                </a:solidFill>
                <a:latin typeface="Core Sans A 15 Thin" panose="020B0403030302020204" pitchFamily="34" charset="0"/>
              </a:rPr>
              <a:t>team</a:t>
            </a:r>
            <a:r>
              <a:rPr lang="es-CO" b="1" dirty="0" smtClean="0">
                <a:solidFill>
                  <a:schemeClr val="bg1"/>
                </a:solidFill>
                <a:latin typeface="Core Sans A 15 Thin" panose="020B0403030302020204" pitchFamily="34" charset="0"/>
              </a:rPr>
              <a:t> </a:t>
            </a:r>
            <a:r>
              <a:rPr lang="es-CO" b="1" dirty="0" err="1" smtClean="0">
                <a:solidFill>
                  <a:schemeClr val="bg1"/>
                </a:solidFill>
                <a:latin typeface="Core Sans A 15 Thin" panose="020B0403030302020204" pitchFamily="34" charset="0"/>
              </a:rPr>
              <a:t>building</a:t>
            </a:r>
            <a:r>
              <a:rPr lang="es-CO" dirty="0" smtClean="0">
                <a:solidFill>
                  <a:schemeClr val="bg1"/>
                </a:solidFill>
                <a:latin typeface="Core Sans A 15 Thin" panose="020B0403030302020204" pitchFamily="34" charset="0"/>
              </a:rPr>
              <a:t>”</a:t>
            </a:r>
          </a:p>
          <a:p>
            <a:pPr algn="just"/>
            <a:r>
              <a:rPr lang="es-CO" dirty="0" smtClean="0">
                <a:solidFill>
                  <a:schemeClr val="bg1"/>
                </a:solidFill>
                <a:latin typeface="Core Sans A 15 Thin" panose="020B0403030302020204" pitchFamily="34" charset="0"/>
              </a:rPr>
              <a:t>Durante la cual los empleados escriben las características </a:t>
            </a:r>
            <a:r>
              <a:rPr lang="es-CO" b="1" u="sng" dirty="0" smtClean="0">
                <a:solidFill>
                  <a:schemeClr val="bg1"/>
                </a:solidFill>
                <a:latin typeface="Core Sans A 15 Thin" panose="020B0403030302020204" pitchFamily="34" charset="0"/>
              </a:rPr>
              <a:t>positivas</a:t>
            </a:r>
            <a:r>
              <a:rPr lang="es-CO" dirty="0" smtClean="0">
                <a:solidFill>
                  <a:schemeClr val="bg1"/>
                </a:solidFill>
                <a:latin typeface="Core Sans A 15 Thin" panose="020B0403030302020204" pitchFamily="34" charset="0"/>
              </a:rPr>
              <a:t> de sus compañeros de trabajo. </a:t>
            </a:r>
          </a:p>
          <a:p>
            <a:pPr algn="just"/>
            <a:endParaRPr lang="es-CO" dirty="0" smtClean="0">
              <a:solidFill>
                <a:schemeClr val="bg1"/>
              </a:solidFill>
              <a:latin typeface="Core Sans A 15 Thin" panose="020B0403030302020204" pitchFamily="34" charset="0"/>
            </a:endParaRPr>
          </a:p>
          <a:p>
            <a:pPr algn="just"/>
            <a:r>
              <a:rPr lang="es-CO" b="1" dirty="0" smtClean="0">
                <a:solidFill>
                  <a:schemeClr val="bg1"/>
                </a:solidFill>
                <a:latin typeface="Core Sans A 15 Thin" panose="020B0403030302020204" pitchFamily="34" charset="0"/>
              </a:rPr>
              <a:t>2. </a:t>
            </a:r>
            <a:r>
              <a:rPr lang="es-CO" dirty="0" smtClean="0">
                <a:solidFill>
                  <a:schemeClr val="bg1"/>
                </a:solidFill>
                <a:latin typeface="Core Sans A 15 Thin" panose="020B0403030302020204" pitchFamily="34" charset="0"/>
              </a:rPr>
              <a:t>Reunir las descripciones de cada empleado con el fin de enviar </a:t>
            </a:r>
            <a:r>
              <a:rPr lang="es-CO" b="1" dirty="0" smtClean="0">
                <a:solidFill>
                  <a:schemeClr val="bg1"/>
                </a:solidFill>
                <a:latin typeface="Core Sans A 15 Thin" panose="020B0403030302020204" pitchFamily="34" charset="0"/>
              </a:rPr>
              <a:t>opiniones motivadoras </a:t>
            </a:r>
            <a:r>
              <a:rPr lang="es-CO" dirty="0" smtClean="0">
                <a:solidFill>
                  <a:schemeClr val="bg1"/>
                </a:solidFill>
                <a:latin typeface="Core Sans A 15 Thin" panose="020B0403030302020204" pitchFamily="34" charset="0"/>
              </a:rPr>
              <a:t>diarias de manera personificada por una semana al correo empresarial. </a:t>
            </a:r>
          </a:p>
          <a:p>
            <a:pPr algn="just"/>
            <a:endParaRPr lang="es-CO" dirty="0" smtClean="0">
              <a:solidFill>
                <a:schemeClr val="bg1"/>
              </a:solidFill>
              <a:latin typeface="Core Sans A 15 Thin" panose="020B0403030302020204" pitchFamily="34" charset="0"/>
            </a:endParaRPr>
          </a:p>
          <a:p>
            <a:pPr algn="just"/>
            <a:r>
              <a:rPr lang="es-CO" b="1" dirty="0" smtClean="0">
                <a:solidFill>
                  <a:schemeClr val="bg1"/>
                </a:solidFill>
                <a:latin typeface="Core Sans A 15 Thin" panose="020B0403030302020204" pitchFamily="34" charset="0"/>
              </a:rPr>
              <a:t>3. </a:t>
            </a:r>
            <a:r>
              <a:rPr lang="es-CO" dirty="0" smtClean="0">
                <a:solidFill>
                  <a:schemeClr val="bg1"/>
                </a:solidFill>
                <a:latin typeface="Core Sans A 15 Thin" panose="020B0403030302020204" pitchFamily="34" charset="0"/>
              </a:rPr>
              <a:t>Terminar cada correo con la frase: “</a:t>
            </a:r>
            <a:r>
              <a:rPr lang="es-CO" b="1" dirty="0" smtClean="0">
                <a:solidFill>
                  <a:schemeClr val="bg1"/>
                </a:solidFill>
                <a:latin typeface="Core Sans A 15 Thin" panose="020B0403030302020204" pitchFamily="34" charset="0"/>
              </a:rPr>
              <a:t>por esto, usted es uno de nosotros”. </a:t>
            </a:r>
            <a:endParaRPr lang="es-CO" dirty="0" smtClean="0">
              <a:solidFill>
                <a:schemeClr val="bg1"/>
              </a:solidFill>
              <a:latin typeface="Core Sans A 15 Thin" panose="020B0403030302020204" pitchFamily="34" charset="0"/>
            </a:endParaRPr>
          </a:p>
          <a:p>
            <a:endParaRPr lang="es-CO" dirty="0" smtClean="0">
              <a:solidFill>
                <a:schemeClr val="bg1"/>
              </a:solidFill>
              <a:latin typeface="Core Sans A 15 Thin" panose="020B0403030302020204" pitchFamily="34" charset="0"/>
            </a:endParaRPr>
          </a:p>
          <a:p>
            <a:endParaRPr lang="es-CO" dirty="0">
              <a:solidFill>
                <a:schemeClr val="bg1"/>
              </a:solidFill>
              <a:latin typeface="Core Sans A 15 Thin" panose="020B0403030302020204" pitchFamily="34" charset="0"/>
            </a:endParaRPr>
          </a:p>
        </p:txBody>
      </p:sp>
      <p:pic>
        <p:nvPicPr>
          <p:cNvPr id="102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0297" y="725306"/>
            <a:ext cx="798012" cy="7980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flipH="1">
            <a:off x="6251167" y="2619103"/>
            <a:ext cx="26126" cy="3239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080069" y="2088261"/>
            <a:ext cx="4101737" cy="2308324"/>
          </a:xfrm>
          <a:prstGeom prst="rect">
            <a:avLst/>
          </a:prstGeom>
          <a:noFill/>
        </p:spPr>
        <p:txBody>
          <a:bodyPr wrap="square" rtlCol="0">
            <a:spAutoFit/>
          </a:bodyPr>
          <a:lstStyle/>
          <a:p>
            <a:pPr marL="285750" indent="-285750" algn="just">
              <a:buFont typeface="Wingdings" panose="05000000000000000000" pitchFamily="2" charset="2"/>
              <a:buChar char="v"/>
            </a:pPr>
            <a:r>
              <a:rPr lang="es-CO" dirty="0" smtClean="0">
                <a:solidFill>
                  <a:schemeClr val="bg1"/>
                </a:solidFill>
                <a:latin typeface="Core Sans A 15 Thin" panose="020B0403030302020204" pitchFamily="34" charset="0"/>
              </a:rPr>
              <a:t>Después de recolectar los aportes de cada empleado hacia sus cliente, poner en el tablero de anuncios del área de descanso de cada filiar semanalmente un caso de éxito logrado gracias al acompañamiento de los trabajadores involucrados.</a:t>
            </a:r>
            <a:endParaRPr lang="es-CO" dirty="0">
              <a:solidFill>
                <a:schemeClr val="bg1"/>
              </a:solidFill>
              <a:latin typeface="Core Sans A 15 Thin" panose="020B0403030302020204" pitchFamily="34" charset="0"/>
            </a:endParaRPr>
          </a:p>
        </p:txBody>
      </p:sp>
      <p:sp>
        <p:nvSpPr>
          <p:cNvPr id="14" name="Marco 13"/>
          <p:cNvSpPr/>
          <p:nvPr/>
        </p:nvSpPr>
        <p:spPr>
          <a:xfrm>
            <a:off x="7720150" y="953588"/>
            <a:ext cx="561702" cy="361395"/>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129069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7432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5187311" y="880095"/>
            <a:ext cx="3252651"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Externa    </a:t>
            </a:r>
            <a:endParaRPr lang="es-CO" sz="2800" b="1" dirty="0">
              <a:solidFill>
                <a:schemeClr val="bg1"/>
              </a:solidFill>
              <a:latin typeface="Core Sans A 15 Thin" panose="020B0403030302020204" pitchFamily="34" charset="0"/>
            </a:endParaRPr>
          </a:p>
        </p:txBody>
      </p:sp>
      <p:sp>
        <p:nvSpPr>
          <p:cNvPr id="10" name="CuadroTexto 9"/>
          <p:cNvSpPr txBox="1"/>
          <p:nvPr/>
        </p:nvSpPr>
        <p:spPr>
          <a:xfrm>
            <a:off x="2428194" y="3154680"/>
            <a:ext cx="7335611" cy="1292662"/>
          </a:xfrm>
          <a:prstGeom prst="rect">
            <a:avLst/>
          </a:prstGeom>
          <a:noFill/>
        </p:spPr>
        <p:txBody>
          <a:bodyPr wrap="square" rtlCol="0">
            <a:spAutoFit/>
          </a:bodyPr>
          <a:lstStyle/>
          <a:p>
            <a:pPr lvl="0" algn="just"/>
            <a:r>
              <a:rPr lang="es-CO" sz="2000" dirty="0" smtClean="0">
                <a:solidFill>
                  <a:schemeClr val="bg1"/>
                </a:solidFill>
                <a:latin typeface="Core Sans A 15 Thin" panose="020B0403030302020204" pitchFamily="34" charset="0"/>
              </a:rPr>
              <a:t>“</a:t>
            </a:r>
            <a:r>
              <a:rPr lang="es-CO" sz="2000" dirty="0">
                <a:solidFill>
                  <a:schemeClr val="bg1"/>
                </a:solidFill>
                <a:latin typeface="Core Sans A 15 Thin" panose="020B0403030302020204" pitchFamily="34" charset="0"/>
              </a:rPr>
              <a:t>Expresar hábitos y </a:t>
            </a:r>
            <a:r>
              <a:rPr lang="es-CO" sz="2000" dirty="0" smtClean="0">
                <a:solidFill>
                  <a:schemeClr val="bg1"/>
                </a:solidFill>
                <a:latin typeface="Core Sans A 15 Thin" panose="020B0403030302020204" pitchFamily="34" charset="0"/>
              </a:rPr>
              <a:t>pensamientos que </a:t>
            </a:r>
            <a:r>
              <a:rPr lang="es-CO" sz="2000" dirty="0">
                <a:solidFill>
                  <a:schemeClr val="bg1"/>
                </a:solidFill>
                <a:latin typeface="Core Sans A 15 Thin" panose="020B0403030302020204" pitchFamily="34" charset="0"/>
              </a:rPr>
              <a:t>tienen los pensionados y el </a:t>
            </a:r>
            <a:r>
              <a:rPr lang="es-CO" sz="2000" dirty="0" smtClean="0">
                <a:solidFill>
                  <a:schemeClr val="bg1"/>
                </a:solidFill>
                <a:latin typeface="Core Sans A 15 Thin" panose="020B0403030302020204" pitchFamily="34" charset="0"/>
              </a:rPr>
              <a:t>banco en común, </a:t>
            </a:r>
            <a:r>
              <a:rPr lang="es-CO" sz="2000" dirty="0">
                <a:solidFill>
                  <a:schemeClr val="bg1"/>
                </a:solidFill>
                <a:latin typeface="Core Sans A 15 Thin" panose="020B0403030302020204" pitchFamily="34" charset="0"/>
              </a:rPr>
              <a:t>para conectar </a:t>
            </a:r>
            <a:r>
              <a:rPr lang="es-CO" sz="2000" dirty="0" smtClean="0">
                <a:solidFill>
                  <a:schemeClr val="bg1"/>
                </a:solidFill>
                <a:latin typeface="Core Sans A 15 Thin" panose="020B0403030302020204" pitchFamily="34" charset="0"/>
              </a:rPr>
              <a:t>de manera emotiva.¨</a:t>
            </a:r>
            <a:r>
              <a:rPr lang="es-CO" b="1" dirty="0"/>
              <a:t/>
            </a:r>
            <a:br>
              <a:rPr lang="es-CO" b="1" dirty="0"/>
            </a:br>
            <a:endParaRPr lang="es-CO" dirty="0"/>
          </a:p>
          <a:p>
            <a:endParaRPr lang="es-CO" sz="2000" dirty="0" smtClean="0"/>
          </a:p>
        </p:txBody>
      </p:sp>
      <p:cxnSp>
        <p:nvCxnSpPr>
          <p:cNvPr id="13" name="Conector recto 12"/>
          <p:cNvCxnSpPr/>
          <p:nvPr/>
        </p:nvCxnSpPr>
        <p:spPr>
          <a:xfrm>
            <a:off x="767714" y="722461"/>
            <a:ext cx="106565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4058194" y="1540421"/>
            <a:ext cx="3605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0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6322424" y="2141053"/>
            <a:ext cx="3827417" cy="646331"/>
          </a:xfrm>
          <a:prstGeom prst="rect">
            <a:avLst/>
          </a:prstGeom>
          <a:noFill/>
        </p:spPr>
        <p:txBody>
          <a:bodyPr wrap="square" rtlCol="0">
            <a:spAutoFit/>
          </a:bodyPr>
          <a:lstStyle/>
          <a:p>
            <a:endParaRPr lang="es-CO" b="1" dirty="0">
              <a:solidFill>
                <a:schemeClr val="bg1"/>
              </a:solidFill>
              <a:latin typeface="Core Sans A 15 Thin" panose="020B0403030302020204" pitchFamily="34" charset="0"/>
            </a:endParaRPr>
          </a:p>
          <a:p>
            <a:r>
              <a:rPr lang="es-CO" b="1" dirty="0" smtClean="0">
                <a:solidFill>
                  <a:schemeClr val="bg1"/>
                </a:solidFill>
                <a:latin typeface="Core Sans A 15 Thin" panose="020B0403030302020204" pitchFamily="34" charset="0"/>
              </a:rPr>
              <a:t> </a:t>
            </a:r>
            <a:endParaRPr lang="es-CO" b="1" dirty="0">
              <a:solidFill>
                <a:schemeClr val="bg1"/>
              </a:solidFill>
              <a:latin typeface="Core Sans A 15 Thin" panose="020B0403030302020204" pitchFamily="34" charset="0"/>
            </a:endParaRPr>
          </a:p>
        </p:txBody>
      </p:sp>
      <p:cxnSp>
        <p:nvCxnSpPr>
          <p:cNvPr id="7" name="Conector recto 6"/>
          <p:cNvCxnSpPr/>
          <p:nvPr/>
        </p:nvCxnSpPr>
        <p:spPr>
          <a:xfrm flipH="1">
            <a:off x="5619204" y="2141053"/>
            <a:ext cx="26126" cy="3239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26" y="356430"/>
            <a:ext cx="4764716" cy="7174594"/>
          </a:xfrm>
          <a:prstGeom prst="rect">
            <a:avLst/>
          </a:prstGeom>
        </p:spPr>
      </p:pic>
      <p:sp>
        <p:nvSpPr>
          <p:cNvPr id="10" name="CuadroTexto 9"/>
          <p:cNvSpPr txBox="1"/>
          <p:nvPr/>
        </p:nvSpPr>
        <p:spPr>
          <a:xfrm>
            <a:off x="6622869" y="822960"/>
            <a:ext cx="2991394" cy="523220"/>
          </a:xfrm>
          <a:prstGeom prst="rect">
            <a:avLst/>
          </a:prstGeom>
          <a:noFill/>
        </p:spPr>
        <p:txBody>
          <a:bodyPr wrap="square" rtlCol="0">
            <a:spAutoFit/>
          </a:bodyPr>
          <a:lstStyle/>
          <a:p>
            <a:r>
              <a:rPr lang="es-CO" sz="2800" b="1" dirty="0" smtClean="0">
                <a:solidFill>
                  <a:schemeClr val="bg1"/>
                </a:solidFill>
                <a:latin typeface="Core Sans A 15 Thin" panose="020B0403030302020204" pitchFamily="34" charset="0"/>
              </a:rPr>
              <a:t>Medios</a:t>
            </a:r>
            <a:r>
              <a:rPr lang="es-CO" sz="2800" dirty="0" smtClean="0">
                <a:latin typeface="Core Sans A 15 Thin" panose="020B0403030302020204" pitchFamily="34" charset="0"/>
              </a:rPr>
              <a:t> </a:t>
            </a:r>
            <a:endParaRPr lang="es-CO" sz="2800" dirty="0">
              <a:latin typeface="Core Sans A 15 Thin" panose="020B0403030302020204" pitchFamily="34" charset="0"/>
            </a:endParaRPr>
          </a:p>
        </p:txBody>
      </p:sp>
      <p:cxnSp>
        <p:nvCxnSpPr>
          <p:cNvPr id="12" name="Conector recto 11"/>
          <p:cNvCxnSpPr/>
          <p:nvPr/>
        </p:nvCxnSpPr>
        <p:spPr>
          <a:xfrm>
            <a:off x="6622869" y="1502229"/>
            <a:ext cx="3918857" cy="13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622869" y="3160682"/>
            <a:ext cx="3827417" cy="1200329"/>
          </a:xfrm>
          <a:prstGeom prst="rect">
            <a:avLst/>
          </a:prstGeom>
          <a:noFill/>
        </p:spPr>
        <p:txBody>
          <a:bodyPr wrap="square" rtlCol="0">
            <a:spAutoFit/>
          </a:bodyPr>
          <a:lstStyle/>
          <a:p>
            <a:pPr marL="285750" indent="-285750" algn="just">
              <a:buFont typeface="Wingdings" panose="05000000000000000000" pitchFamily="2" charset="2"/>
              <a:buChar char="v"/>
            </a:pPr>
            <a:r>
              <a:rPr lang="es-CO" b="1" dirty="0" err="1" smtClean="0">
                <a:solidFill>
                  <a:schemeClr val="bg1"/>
                </a:solidFill>
                <a:latin typeface="Core Sans A 15 Thin" panose="020B0403030302020204" pitchFamily="34" charset="0"/>
              </a:rPr>
              <a:t>Mupis</a:t>
            </a:r>
            <a:r>
              <a:rPr lang="es-CO" b="1" dirty="0" smtClean="0">
                <a:solidFill>
                  <a:schemeClr val="bg1"/>
                </a:solidFill>
                <a:latin typeface="Core Sans A 15 Thin" panose="020B0403030302020204" pitchFamily="34" charset="0"/>
              </a:rPr>
              <a:t>: </a:t>
            </a:r>
            <a:r>
              <a:rPr lang="es-CO" dirty="0" smtClean="0">
                <a:solidFill>
                  <a:schemeClr val="bg1"/>
                </a:solidFill>
                <a:latin typeface="Core Sans A 15 Thin" panose="020B0403030302020204" pitchFamily="34" charset="0"/>
              </a:rPr>
              <a:t>dentro de las oficinas y a nivel exterior.</a:t>
            </a:r>
          </a:p>
          <a:p>
            <a:pPr marL="285750" indent="-285750" algn="just">
              <a:buFont typeface="Wingdings" panose="05000000000000000000" pitchFamily="2" charset="2"/>
              <a:buChar char="v"/>
            </a:pPr>
            <a:r>
              <a:rPr lang="es-CO" b="1" dirty="0" smtClean="0">
                <a:solidFill>
                  <a:schemeClr val="bg1"/>
                </a:solidFill>
                <a:latin typeface="Core Sans A 15 Thin" panose="020B0403030302020204" pitchFamily="34" charset="0"/>
              </a:rPr>
              <a:t>Revistas: </a:t>
            </a:r>
            <a:r>
              <a:rPr lang="es-CO" dirty="0" smtClean="0">
                <a:solidFill>
                  <a:schemeClr val="bg1"/>
                </a:solidFill>
                <a:latin typeface="Core Sans A 15 Thin" panose="020B0403030302020204" pitchFamily="34" charset="0"/>
              </a:rPr>
              <a:t>Semana y Ahorro </a:t>
            </a:r>
          </a:p>
          <a:p>
            <a:endParaRPr lang="es-CO" dirty="0">
              <a:solidFill>
                <a:schemeClr val="bg1"/>
              </a:solidFill>
              <a:latin typeface="Core Sans A 15 Thin" panose="020B0403030302020204" pitchFamily="34" charset="0"/>
            </a:endParaRPr>
          </a:p>
        </p:txBody>
      </p:sp>
    </p:spTree>
    <p:extLst>
      <p:ext uri="{BB962C8B-B14F-4D97-AF65-F5344CB8AC3E}">
        <p14:creationId xmlns:p14="http://schemas.microsoft.com/office/powerpoint/2010/main" val="59637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484</Words>
  <Application>Microsoft Office PowerPoint</Application>
  <PresentationFormat>Panorámica</PresentationFormat>
  <Paragraphs>40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Core Sans A 15 Thin</vt:lpstr>
      <vt:lpstr>Wingdings</vt:lpstr>
      <vt:lpstr>Tema de Office</vt:lpstr>
      <vt:lpstr>USTED ES UNO DE NOSOTROS</vt:lpstr>
      <vt:lpstr>Situación</vt:lpstr>
      <vt:lpstr>Objetivos</vt:lpstr>
      <vt:lpstr>Idea Creativa</vt:lpstr>
      <vt:lpstr>Estrategia</vt:lpstr>
      <vt:lpstr>Ejecución  </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USTED ES UNO DE NOSOTROS</dc:title>
  <dc:creator>Usuario de Windows</dc:creator>
  <cp:lastModifiedBy>Usuario de Windows</cp:lastModifiedBy>
  <cp:revision>15</cp:revision>
  <dcterms:created xsi:type="dcterms:W3CDTF">2017-05-08T00:41:48Z</dcterms:created>
  <dcterms:modified xsi:type="dcterms:W3CDTF">2017-05-08T05:55:40Z</dcterms:modified>
</cp:coreProperties>
</file>