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8" r:id="rId2"/>
    <p:sldId id="267" r:id="rId3"/>
    <p:sldId id="259" r:id="rId4"/>
    <p:sldId id="261" r:id="rId5"/>
    <p:sldId id="271" r:id="rId6"/>
    <p:sldId id="270" r:id="rId7"/>
    <p:sldId id="262" r:id="rId8"/>
    <p:sldId id="263" r:id="rId9"/>
    <p:sldId id="265" r:id="rId10"/>
    <p:sldId id="268" r:id="rId11"/>
    <p:sldId id="266" r:id="rId12"/>
    <p:sldId id="257" r:id="rId13"/>
  </p:sldIdLst>
  <p:sldSz cx="8999538" cy="6300788"/>
  <p:notesSz cx="6858000" cy="9144000"/>
  <p:defaultTextStyle>
    <a:defPPr>
      <a:defRPr lang="es-ES_tradnl"/>
    </a:defPPr>
    <a:lvl1pPr marL="0" algn="l" defTabSz="734401" rtl="0" eaLnBrk="1" latinLnBrk="0" hangingPunct="1">
      <a:defRPr sz="1446" kern="1200">
        <a:solidFill>
          <a:schemeClr val="tx1"/>
        </a:solidFill>
        <a:latin typeface="+mn-lt"/>
        <a:ea typeface="+mn-ea"/>
        <a:cs typeface="+mn-cs"/>
      </a:defRPr>
    </a:lvl1pPr>
    <a:lvl2pPr marL="367200" algn="l" defTabSz="734401" rtl="0" eaLnBrk="1" latinLnBrk="0" hangingPunct="1">
      <a:defRPr sz="1446" kern="1200">
        <a:solidFill>
          <a:schemeClr val="tx1"/>
        </a:solidFill>
        <a:latin typeface="+mn-lt"/>
        <a:ea typeface="+mn-ea"/>
        <a:cs typeface="+mn-cs"/>
      </a:defRPr>
    </a:lvl2pPr>
    <a:lvl3pPr marL="734401" algn="l" defTabSz="734401" rtl="0" eaLnBrk="1" latinLnBrk="0" hangingPunct="1">
      <a:defRPr sz="1446" kern="1200">
        <a:solidFill>
          <a:schemeClr val="tx1"/>
        </a:solidFill>
        <a:latin typeface="+mn-lt"/>
        <a:ea typeface="+mn-ea"/>
        <a:cs typeface="+mn-cs"/>
      </a:defRPr>
    </a:lvl3pPr>
    <a:lvl4pPr marL="1101601" algn="l" defTabSz="734401" rtl="0" eaLnBrk="1" latinLnBrk="0" hangingPunct="1">
      <a:defRPr sz="1446" kern="1200">
        <a:solidFill>
          <a:schemeClr val="tx1"/>
        </a:solidFill>
        <a:latin typeface="+mn-lt"/>
        <a:ea typeface="+mn-ea"/>
        <a:cs typeface="+mn-cs"/>
      </a:defRPr>
    </a:lvl4pPr>
    <a:lvl5pPr marL="1468801" algn="l" defTabSz="734401" rtl="0" eaLnBrk="1" latinLnBrk="0" hangingPunct="1">
      <a:defRPr sz="1446" kern="1200">
        <a:solidFill>
          <a:schemeClr val="tx1"/>
        </a:solidFill>
        <a:latin typeface="+mn-lt"/>
        <a:ea typeface="+mn-ea"/>
        <a:cs typeface="+mn-cs"/>
      </a:defRPr>
    </a:lvl5pPr>
    <a:lvl6pPr marL="1836001" algn="l" defTabSz="734401" rtl="0" eaLnBrk="1" latinLnBrk="0" hangingPunct="1">
      <a:defRPr sz="1446" kern="1200">
        <a:solidFill>
          <a:schemeClr val="tx1"/>
        </a:solidFill>
        <a:latin typeface="+mn-lt"/>
        <a:ea typeface="+mn-ea"/>
        <a:cs typeface="+mn-cs"/>
      </a:defRPr>
    </a:lvl6pPr>
    <a:lvl7pPr marL="2203201" algn="l" defTabSz="734401" rtl="0" eaLnBrk="1" latinLnBrk="0" hangingPunct="1">
      <a:defRPr sz="1446" kern="1200">
        <a:solidFill>
          <a:schemeClr val="tx1"/>
        </a:solidFill>
        <a:latin typeface="+mn-lt"/>
        <a:ea typeface="+mn-ea"/>
        <a:cs typeface="+mn-cs"/>
      </a:defRPr>
    </a:lvl7pPr>
    <a:lvl8pPr marL="2570402" algn="l" defTabSz="734401" rtl="0" eaLnBrk="1" latinLnBrk="0" hangingPunct="1">
      <a:defRPr sz="1446" kern="1200">
        <a:solidFill>
          <a:schemeClr val="tx1"/>
        </a:solidFill>
        <a:latin typeface="+mn-lt"/>
        <a:ea typeface="+mn-ea"/>
        <a:cs typeface="+mn-cs"/>
      </a:defRPr>
    </a:lvl8pPr>
    <a:lvl9pPr marL="2937602" algn="l" defTabSz="734401" rtl="0" eaLnBrk="1" latinLnBrk="0" hangingPunct="1">
      <a:defRPr sz="14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C565"/>
    <a:srgbClr val="148B47"/>
    <a:srgbClr val="157562"/>
    <a:srgbClr val="237546"/>
    <a:srgbClr val="1E7512"/>
    <a:srgbClr val="007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0"/>
    <p:restoredTop sz="94603"/>
  </p:normalViewPr>
  <p:slideViewPr>
    <p:cSldViewPr snapToGrid="0" snapToObjects="1">
      <p:cViewPr>
        <p:scale>
          <a:sx n="107" d="100"/>
          <a:sy n="107" d="100"/>
        </p:scale>
        <p:origin x="67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031171"/>
            <a:ext cx="7649607" cy="2193608"/>
          </a:xfrm>
        </p:spPr>
        <p:txBody>
          <a:bodyPr anchor="b"/>
          <a:lstStyle>
            <a:lvl1pPr algn="ctr">
              <a:defRPr sz="5513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3309373"/>
            <a:ext cx="6749654" cy="1521231"/>
          </a:xfrm>
        </p:spPr>
        <p:txBody>
          <a:bodyPr/>
          <a:lstStyle>
            <a:lvl1pPr marL="0" indent="0" algn="ctr">
              <a:buNone/>
              <a:defRPr sz="2205"/>
            </a:lvl1pPr>
            <a:lvl2pPr marL="420075" indent="0" algn="ctr">
              <a:buNone/>
              <a:defRPr sz="1838"/>
            </a:lvl2pPr>
            <a:lvl3pPr marL="840151" indent="0" algn="ctr">
              <a:buNone/>
              <a:defRPr sz="1654"/>
            </a:lvl3pPr>
            <a:lvl4pPr marL="1260226" indent="0" algn="ctr">
              <a:buNone/>
              <a:defRPr sz="1470"/>
            </a:lvl4pPr>
            <a:lvl5pPr marL="1680301" indent="0" algn="ctr">
              <a:buNone/>
              <a:defRPr sz="1470"/>
            </a:lvl5pPr>
            <a:lvl6pPr marL="2100377" indent="0" algn="ctr">
              <a:buNone/>
              <a:defRPr sz="1470"/>
            </a:lvl6pPr>
            <a:lvl7pPr marL="2520452" indent="0" algn="ctr">
              <a:buNone/>
              <a:defRPr sz="1470"/>
            </a:lvl7pPr>
            <a:lvl8pPr marL="2940528" indent="0" algn="ctr">
              <a:buNone/>
              <a:defRPr sz="1470"/>
            </a:lvl8pPr>
            <a:lvl9pPr marL="3360603" indent="0" algn="ctr">
              <a:buNone/>
              <a:defRPr sz="147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125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24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335458"/>
            <a:ext cx="1940525" cy="5339627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335458"/>
            <a:ext cx="5709082" cy="533962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990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631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570823"/>
            <a:ext cx="7762102" cy="2620952"/>
          </a:xfrm>
        </p:spPr>
        <p:txBody>
          <a:bodyPr anchor="b"/>
          <a:lstStyle>
            <a:lvl1pPr>
              <a:defRPr sz="5513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4216571"/>
            <a:ext cx="7762102" cy="1378297"/>
          </a:xfrm>
        </p:spPr>
        <p:txBody>
          <a:bodyPr/>
          <a:lstStyle>
            <a:lvl1pPr marL="0" indent="0">
              <a:buNone/>
              <a:defRPr sz="2205">
                <a:solidFill>
                  <a:schemeClr val="tx1"/>
                </a:solidFill>
              </a:defRPr>
            </a:lvl1pPr>
            <a:lvl2pPr marL="420075" indent="0">
              <a:buNone/>
              <a:defRPr sz="1838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804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677293"/>
            <a:ext cx="3824804" cy="399779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677293"/>
            <a:ext cx="3824804" cy="399779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411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335460"/>
            <a:ext cx="7762102" cy="121786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544569"/>
            <a:ext cx="3807226" cy="756969"/>
          </a:xfrm>
        </p:spPr>
        <p:txBody>
          <a:bodyPr anchor="b"/>
          <a:lstStyle>
            <a:lvl1pPr marL="0" indent="0">
              <a:buNone/>
              <a:defRPr sz="2205" b="1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2301538"/>
            <a:ext cx="3807226" cy="338521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1544569"/>
            <a:ext cx="3825976" cy="756969"/>
          </a:xfrm>
        </p:spPr>
        <p:txBody>
          <a:bodyPr anchor="b"/>
          <a:lstStyle>
            <a:lvl1pPr marL="0" indent="0">
              <a:buNone/>
              <a:defRPr sz="2205" b="1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2301538"/>
            <a:ext cx="3825976" cy="338521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3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073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8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20052"/>
            <a:ext cx="2902585" cy="1470184"/>
          </a:xfrm>
        </p:spPr>
        <p:txBody>
          <a:bodyPr anchor="b"/>
          <a:lstStyle>
            <a:lvl1pPr>
              <a:defRPr sz="294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907198"/>
            <a:ext cx="4556016" cy="4477643"/>
          </a:xfrm>
        </p:spPr>
        <p:txBody>
          <a:bodyPr/>
          <a:lstStyle>
            <a:lvl1pPr>
              <a:defRPr sz="2940"/>
            </a:lvl1pPr>
            <a:lvl2pPr>
              <a:defRPr sz="2573"/>
            </a:lvl2pPr>
            <a:lvl3pPr>
              <a:defRPr sz="2205"/>
            </a:lvl3pPr>
            <a:lvl4pPr>
              <a:defRPr sz="1838"/>
            </a:lvl4pPr>
            <a:lvl5pPr>
              <a:defRPr sz="1838"/>
            </a:lvl5pPr>
            <a:lvl6pPr>
              <a:defRPr sz="1838"/>
            </a:lvl6pPr>
            <a:lvl7pPr>
              <a:defRPr sz="1838"/>
            </a:lvl7pPr>
            <a:lvl8pPr>
              <a:defRPr sz="1838"/>
            </a:lvl8pPr>
            <a:lvl9pPr>
              <a:defRPr sz="1838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890236"/>
            <a:ext cx="2902585" cy="3501897"/>
          </a:xfrm>
        </p:spPr>
        <p:txBody>
          <a:bodyPr/>
          <a:lstStyle>
            <a:lvl1pPr marL="0" indent="0">
              <a:buNone/>
              <a:defRPr sz="1470"/>
            </a:lvl1pPr>
            <a:lvl2pPr marL="420075" indent="0">
              <a:buNone/>
              <a:defRPr sz="1286"/>
            </a:lvl2pPr>
            <a:lvl3pPr marL="840151" indent="0">
              <a:buNone/>
              <a:defRPr sz="1103"/>
            </a:lvl3pPr>
            <a:lvl4pPr marL="1260226" indent="0">
              <a:buNone/>
              <a:defRPr sz="919"/>
            </a:lvl4pPr>
            <a:lvl5pPr marL="1680301" indent="0">
              <a:buNone/>
              <a:defRPr sz="919"/>
            </a:lvl5pPr>
            <a:lvl6pPr marL="2100377" indent="0">
              <a:buNone/>
              <a:defRPr sz="919"/>
            </a:lvl6pPr>
            <a:lvl7pPr marL="2520452" indent="0">
              <a:buNone/>
              <a:defRPr sz="919"/>
            </a:lvl7pPr>
            <a:lvl8pPr marL="2940528" indent="0">
              <a:buNone/>
              <a:defRPr sz="919"/>
            </a:lvl8pPr>
            <a:lvl9pPr marL="3360603" indent="0">
              <a:buNone/>
              <a:defRPr sz="919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165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20052"/>
            <a:ext cx="2902585" cy="1470184"/>
          </a:xfrm>
        </p:spPr>
        <p:txBody>
          <a:bodyPr anchor="b"/>
          <a:lstStyle>
            <a:lvl1pPr>
              <a:defRPr sz="294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907198"/>
            <a:ext cx="4556016" cy="4477643"/>
          </a:xfrm>
        </p:spPr>
        <p:txBody>
          <a:bodyPr anchor="t"/>
          <a:lstStyle>
            <a:lvl1pPr marL="0" indent="0">
              <a:buNone/>
              <a:defRPr sz="2940"/>
            </a:lvl1pPr>
            <a:lvl2pPr marL="420075" indent="0">
              <a:buNone/>
              <a:defRPr sz="2573"/>
            </a:lvl2pPr>
            <a:lvl3pPr marL="840151" indent="0">
              <a:buNone/>
              <a:defRPr sz="2205"/>
            </a:lvl3pPr>
            <a:lvl4pPr marL="1260226" indent="0">
              <a:buNone/>
              <a:defRPr sz="1838"/>
            </a:lvl4pPr>
            <a:lvl5pPr marL="1680301" indent="0">
              <a:buNone/>
              <a:defRPr sz="1838"/>
            </a:lvl5pPr>
            <a:lvl6pPr marL="2100377" indent="0">
              <a:buNone/>
              <a:defRPr sz="1838"/>
            </a:lvl6pPr>
            <a:lvl7pPr marL="2520452" indent="0">
              <a:buNone/>
              <a:defRPr sz="1838"/>
            </a:lvl7pPr>
            <a:lvl8pPr marL="2940528" indent="0">
              <a:buNone/>
              <a:defRPr sz="1838"/>
            </a:lvl8pPr>
            <a:lvl9pPr marL="3360603" indent="0">
              <a:buNone/>
              <a:defRPr sz="1838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890236"/>
            <a:ext cx="2902585" cy="3501897"/>
          </a:xfrm>
        </p:spPr>
        <p:txBody>
          <a:bodyPr/>
          <a:lstStyle>
            <a:lvl1pPr marL="0" indent="0">
              <a:buNone/>
              <a:defRPr sz="1470"/>
            </a:lvl1pPr>
            <a:lvl2pPr marL="420075" indent="0">
              <a:buNone/>
              <a:defRPr sz="1286"/>
            </a:lvl2pPr>
            <a:lvl3pPr marL="840151" indent="0">
              <a:buNone/>
              <a:defRPr sz="1103"/>
            </a:lvl3pPr>
            <a:lvl4pPr marL="1260226" indent="0">
              <a:buNone/>
              <a:defRPr sz="919"/>
            </a:lvl4pPr>
            <a:lvl5pPr marL="1680301" indent="0">
              <a:buNone/>
              <a:defRPr sz="919"/>
            </a:lvl5pPr>
            <a:lvl6pPr marL="2100377" indent="0">
              <a:buNone/>
              <a:defRPr sz="919"/>
            </a:lvl6pPr>
            <a:lvl7pPr marL="2520452" indent="0">
              <a:buNone/>
              <a:defRPr sz="919"/>
            </a:lvl7pPr>
            <a:lvl8pPr marL="2940528" indent="0">
              <a:buNone/>
              <a:defRPr sz="919"/>
            </a:lvl8pPr>
            <a:lvl9pPr marL="3360603" indent="0">
              <a:buNone/>
              <a:defRPr sz="919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97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335460"/>
            <a:ext cx="7762102" cy="1217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677293"/>
            <a:ext cx="7762102" cy="399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5839898"/>
            <a:ext cx="2024896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57792-3D16-E94B-AE2F-F81E535A636A}" type="datetimeFigureOut">
              <a:rPr lang="es-ES_tradnl" smtClean="0"/>
              <a:t>19/3/18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5839898"/>
            <a:ext cx="3037344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5839898"/>
            <a:ext cx="2024896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0EC71-B2C5-D94F-8E8C-750CDDEB081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47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0151" rtl="0" eaLnBrk="1" latinLnBrk="0" hangingPunct="1">
        <a:lnSpc>
          <a:spcPct val="90000"/>
        </a:lnSpc>
        <a:spcBef>
          <a:spcPct val="0"/>
        </a:spcBef>
        <a:buNone/>
        <a:defRPr sz="40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038" indent="-210038" algn="l" defTabSz="840151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573" kern="1200">
          <a:solidFill>
            <a:schemeClr val="tx1"/>
          </a:solidFill>
          <a:latin typeface="+mn-lt"/>
          <a:ea typeface="+mn-ea"/>
          <a:cs typeface="+mn-cs"/>
        </a:defRPr>
      </a:lvl1pPr>
      <a:lvl2pPr marL="630113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1050188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3pPr>
      <a:lvl4pPr marL="1470264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890339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310414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730490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3150565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570641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075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15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226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30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0377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0452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0528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0603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4787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2480" y="967919"/>
            <a:ext cx="6695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FREE PRESS Y ALIANZAS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2479" y="1957786"/>
            <a:ext cx="582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dirty="0" smtClean="0">
                <a:solidFill>
                  <a:schemeClr val="bg1"/>
                </a:solidFill>
              </a:rPr>
              <a:t>…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¡y hasta algunas marcas encontrarán en esta discusión una gran oportunidad!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" y="3093488"/>
            <a:ext cx="2775252" cy="13748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5" y="4543583"/>
            <a:ext cx="2905812" cy="12480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11" y="3088866"/>
            <a:ext cx="1953039" cy="1278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64" y="3789981"/>
            <a:ext cx="2152716" cy="20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2480" y="967919"/>
            <a:ext cx="6695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RESULTADOS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63600" y="20916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Ganan los jóvenes porque la publicidad empieza a romper las etiquetas con que los señalan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endParaRPr lang="es-ES_tradnl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Gana </a:t>
            </a:r>
            <a:r>
              <a:rPr lang="es-ES" sz="2000" dirty="0" err="1">
                <a:solidFill>
                  <a:schemeClr val="bg1"/>
                </a:solidFill>
              </a:rPr>
              <a:t>Redd´s</a:t>
            </a:r>
            <a:r>
              <a:rPr lang="es-ES" sz="2000" dirty="0">
                <a:solidFill>
                  <a:schemeClr val="bg1"/>
                </a:solidFill>
              </a:rPr>
              <a:t> porque se muestra como la marca que inició este cambio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endParaRPr lang="es-ES_tradnl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Ganan las demás marcas porque les creamos la oportunidad de conectar con los </a:t>
            </a:r>
            <a:r>
              <a:rPr lang="es-ES" sz="2000" dirty="0" err="1" smtClean="0">
                <a:solidFill>
                  <a:schemeClr val="bg1"/>
                </a:solidFill>
              </a:rPr>
              <a:t>millennials</a:t>
            </a:r>
            <a:r>
              <a:rPr lang="es-ES" sz="2000" dirty="0">
                <a:solidFill>
                  <a:schemeClr val="bg1"/>
                </a:solidFill>
              </a:rPr>
              <a:t> y de involucrarlos en nuevos productos y campañas.</a:t>
            </a:r>
            <a:endParaRPr lang="es-ES_trad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4787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68711" y="1399475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SITUACI</a:t>
            </a:r>
            <a:r>
              <a:rPr lang="es-ES" sz="4400" b="1" dirty="0" smtClean="0">
                <a:solidFill>
                  <a:schemeClr val="bg1"/>
                </a:solidFill>
              </a:rPr>
              <a:t>ÓN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8711" y="2459591"/>
            <a:ext cx="34680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Los jóvenes luchan todo el tiempo contra las etiquetas que la sociedad les </a:t>
            </a:r>
            <a:r>
              <a:rPr lang="es-ES" sz="2000" dirty="0" smtClean="0">
                <a:solidFill>
                  <a:schemeClr val="bg1"/>
                </a:solidFill>
              </a:rPr>
              <a:t>impone.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El </a:t>
            </a:r>
            <a:r>
              <a:rPr lang="es-ES" sz="2000" dirty="0">
                <a:solidFill>
                  <a:schemeClr val="bg1"/>
                </a:solidFill>
              </a:rPr>
              <a:t>problema es que muchas de esas etiquetas </a:t>
            </a:r>
            <a:r>
              <a:rPr lang="es-ES" sz="2000" dirty="0" smtClean="0">
                <a:solidFill>
                  <a:schemeClr val="bg1"/>
                </a:solidFill>
              </a:rPr>
              <a:t>las mantiene la publicidad sin darse cuenta.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96831" y="2568461"/>
            <a:ext cx="3813717" cy="53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“Piezas de banco o empresariales donde nunca se ven usuarios de pelo largo o camiseta”.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96831" y="3319025"/>
            <a:ext cx="3813717" cy="53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“Piezas de </a:t>
            </a:r>
            <a:r>
              <a:rPr lang="es-ES_tradnl" dirty="0" err="1" smtClean="0">
                <a:solidFill>
                  <a:schemeClr val="bg1"/>
                </a:solidFill>
              </a:rPr>
              <a:t>lencer</a:t>
            </a:r>
            <a:r>
              <a:rPr lang="es-ES" dirty="0" err="1" smtClean="0">
                <a:solidFill>
                  <a:schemeClr val="bg1"/>
                </a:solidFill>
              </a:rPr>
              <a:t>ía</a:t>
            </a:r>
            <a:r>
              <a:rPr lang="es-ES_tradnl" dirty="0" smtClean="0">
                <a:solidFill>
                  <a:schemeClr val="bg1"/>
                </a:solidFill>
              </a:rPr>
              <a:t> con mujeres de cuerpos esbeltos y sin tatuajes”.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96831" y="4069589"/>
            <a:ext cx="3813717" cy="53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“</a:t>
            </a:r>
            <a:r>
              <a:rPr lang="es-ES" dirty="0" smtClean="0">
                <a:solidFill>
                  <a:schemeClr val="bg1"/>
                </a:solidFill>
              </a:rPr>
              <a:t>Anuncios de finca raíz o de constructoras que hablan a familias tradicionales felices</a:t>
            </a:r>
            <a:r>
              <a:rPr lang="es-ES_tradnl" dirty="0" smtClean="0">
                <a:solidFill>
                  <a:schemeClr val="bg1"/>
                </a:solidFill>
              </a:rPr>
              <a:t>”.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2480" y="967919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IDEA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92480" y="2194560"/>
            <a:ext cx="6868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00"/>
                </a:solidFill>
              </a:rPr>
              <a:t>¡Pero </a:t>
            </a:r>
            <a:r>
              <a:rPr lang="es-ES" sz="2000" dirty="0">
                <a:solidFill>
                  <a:srgbClr val="FFFF00"/>
                </a:solidFill>
              </a:rPr>
              <a:t>la publicidad también puede generar cambios </a:t>
            </a:r>
            <a:r>
              <a:rPr lang="es-ES" sz="2000" dirty="0" smtClean="0">
                <a:solidFill>
                  <a:srgbClr val="FFFF00"/>
                </a:solidFill>
              </a:rPr>
              <a:t>positivos!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Por </a:t>
            </a:r>
            <a:r>
              <a:rPr lang="es-ES" sz="2000" dirty="0">
                <a:solidFill>
                  <a:schemeClr val="bg1"/>
                </a:solidFill>
              </a:rPr>
              <a:t>eso </a:t>
            </a:r>
            <a:r>
              <a:rPr lang="es-ES" sz="2000" dirty="0" err="1">
                <a:solidFill>
                  <a:schemeClr val="bg1"/>
                </a:solidFill>
              </a:rPr>
              <a:t>Redd´s</a:t>
            </a:r>
            <a:r>
              <a:rPr lang="es-ES" sz="2000" dirty="0">
                <a:solidFill>
                  <a:schemeClr val="bg1"/>
                </a:solidFill>
              </a:rPr>
              <a:t>, la marca que cambió el mundo de las cervezas, cambiará el mundo de la publicidad colombiana </a:t>
            </a:r>
            <a:r>
              <a:rPr lang="es-ES" sz="2000" dirty="0" smtClean="0">
                <a:solidFill>
                  <a:schemeClr val="bg1"/>
                </a:solidFill>
              </a:rPr>
              <a:t>para mostrar que entre menos etiquetas tenga la comunicación, más interesante será:</a:t>
            </a:r>
            <a:endParaRPr lang="es-ES_trad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4787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88448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2480" y="967919"/>
            <a:ext cx="628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EJECUCIÓN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2479" y="2080449"/>
            <a:ext cx="49861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Por medio de una acción guerrilla vamos a intervenir los </a:t>
            </a:r>
            <a:r>
              <a:rPr lang="es-ES" sz="2000" dirty="0" err="1">
                <a:solidFill>
                  <a:schemeClr val="bg1"/>
                </a:solidFill>
              </a:rPr>
              <a:t>eucoles</a:t>
            </a:r>
            <a:r>
              <a:rPr lang="es-ES" sz="2000" dirty="0">
                <a:solidFill>
                  <a:schemeClr val="bg1"/>
                </a:solidFill>
              </a:rPr>
              <a:t>, vallas y afiches de </a:t>
            </a:r>
            <a:r>
              <a:rPr lang="es-ES" sz="2000" dirty="0" smtClean="0">
                <a:solidFill>
                  <a:schemeClr val="bg1"/>
                </a:solidFill>
              </a:rPr>
              <a:t>las marcas colocando en ellos jóvenes sin etiquetas y haciendo evidente que </a:t>
            </a:r>
            <a:r>
              <a:rPr lang="es-ES" sz="2000" dirty="0">
                <a:solidFill>
                  <a:schemeClr val="bg1"/>
                </a:solidFill>
              </a:rPr>
              <a:t>sin ellos la publicidad siempre ha estado incompleta.</a:t>
            </a:r>
            <a:endParaRPr lang="es-ES_tradnl" sz="20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53" y="4054754"/>
            <a:ext cx="2717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2480" y="967919"/>
            <a:ext cx="544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REDES SOCIALES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8200" y="1820887"/>
            <a:ext cx="7307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Con ayuda de influenciadores registraremos estas intervenciones en redes </a:t>
            </a:r>
            <a:r>
              <a:rPr lang="es-ES" sz="2000" dirty="0" smtClean="0">
                <a:solidFill>
                  <a:schemeClr val="bg1"/>
                </a:solidFill>
              </a:rPr>
              <a:t>y </a:t>
            </a:r>
            <a:r>
              <a:rPr lang="es-ES" sz="2000" smtClean="0">
                <a:solidFill>
                  <a:schemeClr val="bg1"/>
                </a:solidFill>
              </a:rPr>
              <a:t>las compartiremos para </a:t>
            </a:r>
            <a:r>
              <a:rPr lang="es-ES" sz="2000" dirty="0">
                <a:solidFill>
                  <a:schemeClr val="bg1"/>
                </a:solidFill>
              </a:rPr>
              <a:t>iniciar una discusión nacional.</a:t>
            </a:r>
            <a:endParaRPr lang="es-ES_tradnl" sz="20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13" y="4176407"/>
            <a:ext cx="3422768" cy="7504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13" y="3030255"/>
            <a:ext cx="3422768" cy="7504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81" y="3550443"/>
            <a:ext cx="3422768" cy="7504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81" y="4696595"/>
            <a:ext cx="3422768" cy="10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2480" y="967919"/>
            <a:ext cx="6695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smtClean="0">
                <a:solidFill>
                  <a:schemeClr val="bg1"/>
                </a:solidFill>
              </a:rPr>
              <a:t>JÓVENES PROTAGONISTAS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63600" y="2091600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>
                <a:solidFill>
                  <a:schemeClr val="bg1"/>
                </a:solidFill>
              </a:rPr>
              <a:t>Organizaremos eventos donde nuestros consumidores podrán ser los modelos de una segunda tanda de intervenciones, dándoles así un papel protagónico en la publicidad que ven todos los días.</a:t>
            </a:r>
            <a:endParaRPr lang="es-ES_trad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2480" y="967919"/>
            <a:ext cx="6695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FREE PRESS Y ALIANZAS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2479" y="1957786"/>
            <a:ext cx="5820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Esta nueva discusión se convertirá en noticia, motivando a los jóvenes a expresarse</a:t>
            </a:r>
            <a:r>
              <a:rPr lang="mr-IN" sz="2000" dirty="0" smtClean="0">
                <a:solidFill>
                  <a:schemeClr val="bg1"/>
                </a:solidFill>
              </a:rPr>
              <a:t>…</a:t>
            </a:r>
            <a:endParaRPr lang="es-ES" sz="2000" dirty="0" smtClean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17" y="3417216"/>
            <a:ext cx="4089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240</Words>
  <Application>Microsoft Macintosh PowerPoint</Application>
  <PresentationFormat>Personalizado</PresentationFormat>
  <Paragraphs>27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Mangal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 Restrepo</dc:creator>
  <cp:lastModifiedBy>Jairo Restrepo</cp:lastModifiedBy>
  <cp:revision>12</cp:revision>
  <dcterms:created xsi:type="dcterms:W3CDTF">2018-03-19T08:28:44Z</dcterms:created>
  <dcterms:modified xsi:type="dcterms:W3CDTF">2018-03-19T20:32:00Z</dcterms:modified>
</cp:coreProperties>
</file>