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6" r:id="rId3"/>
    <p:sldId id="257" r:id="rId4"/>
    <p:sldId id="258" r:id="rId5"/>
    <p:sldId id="259" r:id="rId6"/>
    <p:sldId id="260" r:id="rId7"/>
    <p:sldId id="261" r:id="rId8"/>
    <p:sldId id="262" r:id="rId9"/>
    <p:sldId id="263" r:id="rId10"/>
    <p:sldId id="265" r:id="rId11"/>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5" d="100"/>
          <a:sy n="75" d="100"/>
        </p:scale>
        <p:origin x="-145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62B48443-9DB2-BD47-B645-1836503195C9}" type="datetimeFigureOut">
              <a:rPr lang="es-ES" smtClean="0"/>
              <a:t>19/03/18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B9F0D34-3478-9C41-AAB8-650B2A913578}" type="slidenum">
              <a:rPr lang="es-ES" smtClean="0"/>
              <a:t>‹Nr.›</a:t>
            </a:fld>
            <a:endParaRPr lang="es-ES"/>
          </a:p>
        </p:txBody>
      </p:sp>
    </p:spTree>
    <p:extLst>
      <p:ext uri="{BB962C8B-B14F-4D97-AF65-F5344CB8AC3E}">
        <p14:creationId xmlns:p14="http://schemas.microsoft.com/office/powerpoint/2010/main" val="185462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62B48443-9DB2-BD47-B645-1836503195C9}" type="datetimeFigureOut">
              <a:rPr lang="es-ES" smtClean="0"/>
              <a:t>19/03/18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B9F0D34-3478-9C41-AAB8-650B2A913578}" type="slidenum">
              <a:rPr lang="es-ES" smtClean="0"/>
              <a:t>‹Nr.›</a:t>
            </a:fld>
            <a:endParaRPr lang="es-ES"/>
          </a:p>
        </p:txBody>
      </p:sp>
    </p:spTree>
    <p:extLst>
      <p:ext uri="{BB962C8B-B14F-4D97-AF65-F5344CB8AC3E}">
        <p14:creationId xmlns:p14="http://schemas.microsoft.com/office/powerpoint/2010/main" val="2198887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62B48443-9DB2-BD47-B645-1836503195C9}" type="datetimeFigureOut">
              <a:rPr lang="es-ES" smtClean="0"/>
              <a:t>19/03/18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B9F0D34-3478-9C41-AAB8-650B2A913578}" type="slidenum">
              <a:rPr lang="es-ES" smtClean="0"/>
              <a:t>‹Nr.›</a:t>
            </a:fld>
            <a:endParaRPr lang="es-ES"/>
          </a:p>
        </p:txBody>
      </p:sp>
    </p:spTree>
    <p:extLst>
      <p:ext uri="{BB962C8B-B14F-4D97-AF65-F5344CB8AC3E}">
        <p14:creationId xmlns:p14="http://schemas.microsoft.com/office/powerpoint/2010/main" val="4075632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62B48443-9DB2-BD47-B645-1836503195C9}" type="datetimeFigureOut">
              <a:rPr lang="es-ES" smtClean="0"/>
              <a:t>19/03/18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B9F0D34-3478-9C41-AAB8-650B2A913578}" type="slidenum">
              <a:rPr lang="es-ES" smtClean="0"/>
              <a:t>‹Nr.›</a:t>
            </a:fld>
            <a:endParaRPr lang="es-ES"/>
          </a:p>
        </p:txBody>
      </p:sp>
    </p:spTree>
    <p:extLst>
      <p:ext uri="{BB962C8B-B14F-4D97-AF65-F5344CB8AC3E}">
        <p14:creationId xmlns:p14="http://schemas.microsoft.com/office/powerpoint/2010/main" val="3590919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62B48443-9DB2-BD47-B645-1836503195C9}" type="datetimeFigureOut">
              <a:rPr lang="es-ES" smtClean="0"/>
              <a:t>19/03/18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B9F0D34-3478-9C41-AAB8-650B2A913578}" type="slidenum">
              <a:rPr lang="es-ES" smtClean="0"/>
              <a:t>‹Nr.›</a:t>
            </a:fld>
            <a:endParaRPr lang="es-ES"/>
          </a:p>
        </p:txBody>
      </p:sp>
    </p:spTree>
    <p:extLst>
      <p:ext uri="{BB962C8B-B14F-4D97-AF65-F5344CB8AC3E}">
        <p14:creationId xmlns:p14="http://schemas.microsoft.com/office/powerpoint/2010/main" val="2644821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62B48443-9DB2-BD47-B645-1836503195C9}" type="datetimeFigureOut">
              <a:rPr lang="es-ES" smtClean="0"/>
              <a:t>19/03/18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B9F0D34-3478-9C41-AAB8-650B2A913578}" type="slidenum">
              <a:rPr lang="es-ES" smtClean="0"/>
              <a:t>‹Nr.›</a:t>
            </a:fld>
            <a:endParaRPr lang="es-ES"/>
          </a:p>
        </p:txBody>
      </p:sp>
    </p:spTree>
    <p:extLst>
      <p:ext uri="{BB962C8B-B14F-4D97-AF65-F5344CB8AC3E}">
        <p14:creationId xmlns:p14="http://schemas.microsoft.com/office/powerpoint/2010/main" val="3578775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62B48443-9DB2-BD47-B645-1836503195C9}" type="datetimeFigureOut">
              <a:rPr lang="es-ES" smtClean="0"/>
              <a:t>19/03/18</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BB9F0D34-3478-9C41-AAB8-650B2A913578}" type="slidenum">
              <a:rPr lang="es-ES" smtClean="0"/>
              <a:t>‹Nr.›</a:t>
            </a:fld>
            <a:endParaRPr lang="es-ES"/>
          </a:p>
        </p:txBody>
      </p:sp>
    </p:spTree>
    <p:extLst>
      <p:ext uri="{BB962C8B-B14F-4D97-AF65-F5344CB8AC3E}">
        <p14:creationId xmlns:p14="http://schemas.microsoft.com/office/powerpoint/2010/main" val="2200759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62B48443-9DB2-BD47-B645-1836503195C9}" type="datetimeFigureOut">
              <a:rPr lang="es-ES" smtClean="0"/>
              <a:t>19/03/18</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BB9F0D34-3478-9C41-AAB8-650B2A913578}" type="slidenum">
              <a:rPr lang="es-ES" smtClean="0"/>
              <a:t>‹Nr.›</a:t>
            </a:fld>
            <a:endParaRPr lang="es-ES"/>
          </a:p>
        </p:txBody>
      </p:sp>
    </p:spTree>
    <p:extLst>
      <p:ext uri="{BB962C8B-B14F-4D97-AF65-F5344CB8AC3E}">
        <p14:creationId xmlns:p14="http://schemas.microsoft.com/office/powerpoint/2010/main" val="3109834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2B48443-9DB2-BD47-B645-1836503195C9}" type="datetimeFigureOut">
              <a:rPr lang="es-ES" smtClean="0"/>
              <a:t>19/03/18</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BB9F0D34-3478-9C41-AAB8-650B2A913578}" type="slidenum">
              <a:rPr lang="es-ES" smtClean="0"/>
              <a:t>‹Nr.›</a:t>
            </a:fld>
            <a:endParaRPr lang="es-ES"/>
          </a:p>
        </p:txBody>
      </p:sp>
    </p:spTree>
    <p:extLst>
      <p:ext uri="{BB962C8B-B14F-4D97-AF65-F5344CB8AC3E}">
        <p14:creationId xmlns:p14="http://schemas.microsoft.com/office/powerpoint/2010/main" val="3142525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62B48443-9DB2-BD47-B645-1836503195C9}" type="datetimeFigureOut">
              <a:rPr lang="es-ES" smtClean="0"/>
              <a:t>19/03/18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B9F0D34-3478-9C41-AAB8-650B2A913578}" type="slidenum">
              <a:rPr lang="es-ES" smtClean="0"/>
              <a:t>‹Nr.›</a:t>
            </a:fld>
            <a:endParaRPr lang="es-ES"/>
          </a:p>
        </p:txBody>
      </p:sp>
    </p:spTree>
    <p:extLst>
      <p:ext uri="{BB962C8B-B14F-4D97-AF65-F5344CB8AC3E}">
        <p14:creationId xmlns:p14="http://schemas.microsoft.com/office/powerpoint/2010/main" val="2079999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62B48443-9DB2-BD47-B645-1836503195C9}" type="datetimeFigureOut">
              <a:rPr lang="es-ES" smtClean="0"/>
              <a:t>19/03/18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B9F0D34-3478-9C41-AAB8-650B2A913578}" type="slidenum">
              <a:rPr lang="es-ES" smtClean="0"/>
              <a:t>‹Nr.›</a:t>
            </a:fld>
            <a:endParaRPr lang="es-ES"/>
          </a:p>
        </p:txBody>
      </p:sp>
    </p:spTree>
    <p:extLst>
      <p:ext uri="{BB962C8B-B14F-4D97-AF65-F5344CB8AC3E}">
        <p14:creationId xmlns:p14="http://schemas.microsoft.com/office/powerpoint/2010/main" val="18739921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48443-9DB2-BD47-B645-1836503195C9}" type="datetimeFigureOut">
              <a:rPr lang="es-ES" smtClean="0"/>
              <a:t>19/03/18</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9F0D34-3478-9C41-AAB8-650B2A913578}" type="slidenum">
              <a:rPr lang="es-ES" smtClean="0"/>
              <a:t>‹Nr.›</a:t>
            </a:fld>
            <a:endParaRPr lang="es-ES"/>
          </a:p>
        </p:txBody>
      </p:sp>
    </p:spTree>
    <p:extLst>
      <p:ext uri="{BB962C8B-B14F-4D97-AF65-F5344CB8AC3E}">
        <p14:creationId xmlns:p14="http://schemas.microsoft.com/office/powerpoint/2010/main" val="3539955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redds-logo-lim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3228" y="5418667"/>
            <a:ext cx="1106107" cy="1121834"/>
          </a:xfrm>
          <a:prstGeom prst="rect">
            <a:avLst/>
          </a:prstGeom>
        </p:spPr>
      </p:pic>
      <p:sp>
        <p:nvSpPr>
          <p:cNvPr id="5" name="Rectángulo 4"/>
          <p:cNvSpPr/>
          <p:nvPr/>
        </p:nvSpPr>
        <p:spPr>
          <a:xfrm>
            <a:off x="2709305" y="5815170"/>
            <a:ext cx="5571073" cy="276999"/>
          </a:xfrm>
          <a:prstGeom prst="rect">
            <a:avLst/>
          </a:prstGeom>
        </p:spPr>
        <p:txBody>
          <a:bodyPr wrap="square">
            <a:spAutoFit/>
          </a:bodyPr>
          <a:lstStyle/>
          <a:p>
            <a:r>
              <a:rPr lang="es-MX" sz="1200" dirty="0">
                <a:solidFill>
                  <a:srgbClr val="008000"/>
                </a:solidFill>
                <a:latin typeface="+mj-lt"/>
                <a:cs typeface="Avenir Black"/>
              </a:rPr>
              <a:t>Porque un mundo donde todos podemos ser incluidos </a:t>
            </a:r>
            <a:r>
              <a:rPr lang="es-MX" sz="1200" b="1" dirty="0">
                <a:solidFill>
                  <a:srgbClr val="FF0000"/>
                </a:solidFill>
                <a:latin typeface="+mj-lt"/>
                <a:cs typeface="Avenir Black"/>
              </a:rPr>
              <a:t>es un mundo sin amarguras.</a:t>
            </a:r>
          </a:p>
        </p:txBody>
      </p:sp>
      <p:sp>
        <p:nvSpPr>
          <p:cNvPr id="6" name="CuadroTexto 5"/>
          <p:cNvSpPr txBox="1"/>
          <p:nvPr/>
        </p:nvSpPr>
        <p:spPr>
          <a:xfrm>
            <a:off x="575733" y="1168386"/>
            <a:ext cx="8111067" cy="646331"/>
          </a:xfrm>
          <a:prstGeom prst="rect">
            <a:avLst/>
          </a:prstGeom>
          <a:noFill/>
        </p:spPr>
        <p:txBody>
          <a:bodyPr wrap="square" rtlCol="0">
            <a:spAutoFit/>
          </a:bodyPr>
          <a:lstStyle/>
          <a:p>
            <a:endParaRPr lang="es-ES" dirty="0" smtClean="0"/>
          </a:p>
          <a:p>
            <a:endParaRPr lang="es-ES" dirty="0"/>
          </a:p>
        </p:txBody>
      </p:sp>
      <p:sp>
        <p:nvSpPr>
          <p:cNvPr id="7" name="CuadroTexto 6"/>
          <p:cNvSpPr txBox="1"/>
          <p:nvPr/>
        </p:nvSpPr>
        <p:spPr>
          <a:xfrm>
            <a:off x="0" y="3251200"/>
            <a:ext cx="9144000" cy="369332"/>
          </a:xfrm>
          <a:prstGeom prst="rect">
            <a:avLst/>
          </a:prstGeom>
          <a:noFill/>
        </p:spPr>
        <p:txBody>
          <a:bodyPr wrap="square" rtlCol="0">
            <a:spAutoFit/>
          </a:bodyPr>
          <a:lstStyle/>
          <a:p>
            <a:pPr algn="ctr"/>
            <a:r>
              <a:rPr lang="es-ES" b="1" dirty="0" smtClean="0"/>
              <a:t>¡BUENOS DÍAS O TARDES A TODOS!</a:t>
            </a:r>
            <a:endParaRPr lang="es-ES" b="1" dirty="0"/>
          </a:p>
        </p:txBody>
      </p:sp>
    </p:spTree>
    <p:extLst>
      <p:ext uri="{BB962C8B-B14F-4D97-AF65-F5344CB8AC3E}">
        <p14:creationId xmlns:p14="http://schemas.microsoft.com/office/powerpoint/2010/main" val="374656575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0" y="3251200"/>
            <a:ext cx="9144000" cy="369332"/>
          </a:xfrm>
          <a:prstGeom prst="rect">
            <a:avLst/>
          </a:prstGeom>
          <a:noFill/>
        </p:spPr>
        <p:txBody>
          <a:bodyPr wrap="square" rtlCol="0">
            <a:spAutoFit/>
          </a:bodyPr>
          <a:lstStyle/>
          <a:p>
            <a:pPr algn="ctr"/>
            <a:r>
              <a:rPr lang="es-ES" b="1" dirty="0" smtClean="0"/>
              <a:t>¡GRACIAS POR SU ATENCIÓN!</a:t>
            </a:r>
            <a:endParaRPr lang="es-ES" b="1" dirty="0"/>
          </a:p>
        </p:txBody>
      </p:sp>
      <p:pic>
        <p:nvPicPr>
          <p:cNvPr id="4" name="Imagen 3" descr="redds-logo-lim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3228" y="5418667"/>
            <a:ext cx="1106107" cy="1121834"/>
          </a:xfrm>
          <a:prstGeom prst="rect">
            <a:avLst/>
          </a:prstGeom>
        </p:spPr>
      </p:pic>
    </p:spTree>
    <p:extLst>
      <p:ext uri="{BB962C8B-B14F-4D97-AF65-F5344CB8AC3E}">
        <p14:creationId xmlns:p14="http://schemas.microsoft.com/office/powerpoint/2010/main" val="15292824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redds-logo-lim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3228" y="5418667"/>
            <a:ext cx="1106107" cy="1121834"/>
          </a:xfrm>
          <a:prstGeom prst="rect">
            <a:avLst/>
          </a:prstGeom>
        </p:spPr>
      </p:pic>
      <p:sp>
        <p:nvSpPr>
          <p:cNvPr id="5" name="Rectángulo 4"/>
          <p:cNvSpPr/>
          <p:nvPr/>
        </p:nvSpPr>
        <p:spPr>
          <a:xfrm>
            <a:off x="2709305" y="5815170"/>
            <a:ext cx="5571073" cy="276999"/>
          </a:xfrm>
          <a:prstGeom prst="rect">
            <a:avLst/>
          </a:prstGeom>
        </p:spPr>
        <p:txBody>
          <a:bodyPr wrap="square">
            <a:spAutoFit/>
          </a:bodyPr>
          <a:lstStyle/>
          <a:p>
            <a:r>
              <a:rPr lang="es-MX" sz="1200" dirty="0">
                <a:solidFill>
                  <a:srgbClr val="008000"/>
                </a:solidFill>
                <a:latin typeface="+mj-lt"/>
                <a:cs typeface="Avenir Black"/>
              </a:rPr>
              <a:t>Porque un mundo donde todos podemos ser incluidos </a:t>
            </a:r>
            <a:r>
              <a:rPr lang="es-MX" sz="1200" b="1" dirty="0">
                <a:solidFill>
                  <a:srgbClr val="FF0000"/>
                </a:solidFill>
                <a:latin typeface="+mj-lt"/>
                <a:cs typeface="Avenir Black"/>
              </a:rPr>
              <a:t>es un mundo sin amarguras.</a:t>
            </a:r>
          </a:p>
        </p:txBody>
      </p:sp>
      <p:sp>
        <p:nvSpPr>
          <p:cNvPr id="6" name="CuadroTexto 5"/>
          <p:cNvSpPr txBox="1"/>
          <p:nvPr/>
        </p:nvSpPr>
        <p:spPr>
          <a:xfrm>
            <a:off x="575733" y="1168386"/>
            <a:ext cx="8111067" cy="2123658"/>
          </a:xfrm>
          <a:prstGeom prst="rect">
            <a:avLst/>
          </a:prstGeom>
          <a:noFill/>
        </p:spPr>
        <p:txBody>
          <a:bodyPr wrap="square" rtlCol="0">
            <a:spAutoFit/>
          </a:bodyPr>
          <a:lstStyle/>
          <a:p>
            <a:r>
              <a:rPr lang="es-ES" b="1" dirty="0" smtClean="0"/>
              <a:t>Problema:</a:t>
            </a:r>
          </a:p>
          <a:p>
            <a:endParaRPr lang="es-ES" dirty="0"/>
          </a:p>
          <a:p>
            <a:r>
              <a:rPr lang="es-MX" sz="1200" dirty="0"/>
              <a:t>Nos dimos cuenta que en las entradas de todos los bares de Colombia existe un gran problema de </a:t>
            </a:r>
            <a:r>
              <a:rPr lang="es-MX" sz="1200" dirty="0" smtClean="0"/>
              <a:t>discriminación, todo </a:t>
            </a:r>
            <a:r>
              <a:rPr lang="es-MX" sz="1200" dirty="0"/>
              <a:t>esto por la mala implementación de una ley llamada “Derecho de admisión</a:t>
            </a:r>
            <a:r>
              <a:rPr lang="es-MX" sz="1200" dirty="0" smtClean="0"/>
              <a:t>”.</a:t>
            </a:r>
          </a:p>
          <a:p>
            <a:endParaRPr lang="es-MX" sz="1200" dirty="0"/>
          </a:p>
          <a:p>
            <a:r>
              <a:rPr lang="es-MX" sz="1200" dirty="0" smtClean="0"/>
              <a:t>Un </a:t>
            </a:r>
            <a:r>
              <a:rPr lang="es-MX" sz="1200" dirty="0"/>
              <a:t>derecho que está siendo utilizado por los dueños de los bares para discriminar a las personas; siendo los millennials  los principales afectados, ya que esta generación tiene una manera más abierta de ver y vivir el mundo.</a:t>
            </a:r>
          </a:p>
          <a:p>
            <a:endParaRPr lang="es-ES" dirty="0" smtClean="0"/>
          </a:p>
          <a:p>
            <a:endParaRPr lang="es-ES" dirty="0"/>
          </a:p>
        </p:txBody>
      </p:sp>
    </p:spTree>
    <p:extLst>
      <p:ext uri="{BB962C8B-B14F-4D97-AF65-F5344CB8AC3E}">
        <p14:creationId xmlns:p14="http://schemas.microsoft.com/office/powerpoint/2010/main" val="177707481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redds-logo-lim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3228" y="5418667"/>
            <a:ext cx="1106107" cy="1121834"/>
          </a:xfrm>
          <a:prstGeom prst="rect">
            <a:avLst/>
          </a:prstGeom>
        </p:spPr>
      </p:pic>
      <p:sp>
        <p:nvSpPr>
          <p:cNvPr id="4" name="Rectángulo 3"/>
          <p:cNvSpPr/>
          <p:nvPr/>
        </p:nvSpPr>
        <p:spPr>
          <a:xfrm>
            <a:off x="2709305" y="5815170"/>
            <a:ext cx="5571073" cy="276999"/>
          </a:xfrm>
          <a:prstGeom prst="rect">
            <a:avLst/>
          </a:prstGeom>
        </p:spPr>
        <p:txBody>
          <a:bodyPr wrap="square">
            <a:spAutoFit/>
          </a:bodyPr>
          <a:lstStyle/>
          <a:p>
            <a:r>
              <a:rPr lang="es-MX" sz="1200" dirty="0">
                <a:solidFill>
                  <a:srgbClr val="008000"/>
                </a:solidFill>
                <a:latin typeface="+mj-lt"/>
                <a:cs typeface="Avenir Black"/>
              </a:rPr>
              <a:t>Porque un mundo donde todos podemos ser incluidos </a:t>
            </a:r>
            <a:r>
              <a:rPr lang="es-MX" sz="1200" b="1" dirty="0">
                <a:solidFill>
                  <a:srgbClr val="FF0000"/>
                </a:solidFill>
                <a:latin typeface="+mj-lt"/>
                <a:cs typeface="Avenir Black"/>
              </a:rPr>
              <a:t>es un mundo sin amarguras.</a:t>
            </a:r>
          </a:p>
        </p:txBody>
      </p:sp>
      <p:sp>
        <p:nvSpPr>
          <p:cNvPr id="5" name="CuadroTexto 4"/>
          <p:cNvSpPr txBox="1"/>
          <p:nvPr/>
        </p:nvSpPr>
        <p:spPr>
          <a:xfrm>
            <a:off x="575733" y="1168386"/>
            <a:ext cx="8111067" cy="1200329"/>
          </a:xfrm>
          <a:prstGeom prst="rect">
            <a:avLst/>
          </a:prstGeom>
          <a:noFill/>
        </p:spPr>
        <p:txBody>
          <a:bodyPr wrap="square" rtlCol="0">
            <a:spAutoFit/>
          </a:bodyPr>
          <a:lstStyle/>
          <a:p>
            <a:r>
              <a:rPr lang="es-ES" b="1" dirty="0" smtClean="0"/>
              <a:t>Investigación:</a:t>
            </a:r>
          </a:p>
          <a:p>
            <a:endParaRPr lang="es-ES" dirty="0"/>
          </a:p>
          <a:p>
            <a:endParaRPr lang="es-ES" dirty="0" smtClean="0"/>
          </a:p>
          <a:p>
            <a:endParaRPr lang="es-ES" dirty="0"/>
          </a:p>
        </p:txBody>
      </p:sp>
      <p:pic>
        <p:nvPicPr>
          <p:cNvPr id="6" name="Imagen 5" descr="Captura de pantalla 2018-03-19 a la(s) 06.30.0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733" y="1812442"/>
            <a:ext cx="5113867" cy="2745339"/>
          </a:xfrm>
          <a:prstGeom prst="rect">
            <a:avLst/>
          </a:prstGeom>
        </p:spPr>
      </p:pic>
      <p:sp>
        <p:nvSpPr>
          <p:cNvPr id="7" name="CuadroTexto 6"/>
          <p:cNvSpPr txBox="1"/>
          <p:nvPr/>
        </p:nvSpPr>
        <p:spPr>
          <a:xfrm>
            <a:off x="965201" y="4639736"/>
            <a:ext cx="6954161" cy="646331"/>
          </a:xfrm>
          <a:prstGeom prst="rect">
            <a:avLst/>
          </a:prstGeom>
          <a:noFill/>
        </p:spPr>
        <p:txBody>
          <a:bodyPr wrap="square" rtlCol="0">
            <a:spAutoFit/>
          </a:bodyPr>
          <a:lstStyle/>
          <a:p>
            <a:r>
              <a:rPr lang="es-MX" sz="1200" b="1" dirty="0" smtClean="0"/>
              <a:t>“Por eso necesitamos </a:t>
            </a:r>
            <a:r>
              <a:rPr lang="es-MX" sz="1200" b="1" dirty="0"/>
              <a:t>que nos escuchen, necesitamos </a:t>
            </a:r>
            <a:r>
              <a:rPr lang="es-MX" sz="1200" b="1" dirty="0" smtClean="0"/>
              <a:t>que las personas que trabajan en la corte constitucional  </a:t>
            </a:r>
            <a:r>
              <a:rPr lang="es-MX" sz="1200" b="1" dirty="0"/>
              <a:t>día tras días mientras estan en su trabajo recuerden que este derecho está siendo pisoteado y siendo excluyente con su </a:t>
            </a:r>
            <a:r>
              <a:rPr lang="es-MX" sz="1200" b="1" dirty="0" smtClean="0"/>
              <a:t>país”</a:t>
            </a:r>
            <a:endParaRPr lang="es-ES" b="1" dirty="0"/>
          </a:p>
        </p:txBody>
      </p:sp>
    </p:spTree>
    <p:extLst>
      <p:ext uri="{BB962C8B-B14F-4D97-AF65-F5344CB8AC3E}">
        <p14:creationId xmlns:p14="http://schemas.microsoft.com/office/powerpoint/2010/main" val="152928245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redds-logo-lim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3228" y="5418667"/>
            <a:ext cx="1106107" cy="1121834"/>
          </a:xfrm>
          <a:prstGeom prst="rect">
            <a:avLst/>
          </a:prstGeom>
        </p:spPr>
      </p:pic>
      <p:sp>
        <p:nvSpPr>
          <p:cNvPr id="4" name="Rectángulo 3"/>
          <p:cNvSpPr/>
          <p:nvPr/>
        </p:nvSpPr>
        <p:spPr>
          <a:xfrm>
            <a:off x="2709305" y="5815170"/>
            <a:ext cx="5571073" cy="276999"/>
          </a:xfrm>
          <a:prstGeom prst="rect">
            <a:avLst/>
          </a:prstGeom>
        </p:spPr>
        <p:txBody>
          <a:bodyPr wrap="square">
            <a:spAutoFit/>
          </a:bodyPr>
          <a:lstStyle/>
          <a:p>
            <a:r>
              <a:rPr lang="es-MX" sz="1200" dirty="0">
                <a:solidFill>
                  <a:srgbClr val="008000"/>
                </a:solidFill>
                <a:latin typeface="+mj-lt"/>
                <a:cs typeface="Avenir Black"/>
              </a:rPr>
              <a:t>Porque un mundo donde todos podemos ser incluidos </a:t>
            </a:r>
            <a:r>
              <a:rPr lang="es-MX" sz="1200" b="1" dirty="0">
                <a:solidFill>
                  <a:srgbClr val="FF0000"/>
                </a:solidFill>
                <a:latin typeface="+mj-lt"/>
                <a:cs typeface="Avenir Black"/>
              </a:rPr>
              <a:t>es un mundo sin amarguras.</a:t>
            </a:r>
          </a:p>
        </p:txBody>
      </p:sp>
      <p:sp>
        <p:nvSpPr>
          <p:cNvPr id="5" name="CuadroTexto 4"/>
          <p:cNvSpPr txBox="1"/>
          <p:nvPr/>
        </p:nvSpPr>
        <p:spPr>
          <a:xfrm>
            <a:off x="575733" y="1168386"/>
            <a:ext cx="8111067" cy="3385542"/>
          </a:xfrm>
          <a:prstGeom prst="rect">
            <a:avLst/>
          </a:prstGeom>
          <a:noFill/>
        </p:spPr>
        <p:txBody>
          <a:bodyPr wrap="square" rtlCol="0">
            <a:spAutoFit/>
          </a:bodyPr>
          <a:lstStyle/>
          <a:p>
            <a:r>
              <a:rPr lang="es-ES" b="1" dirty="0" smtClean="0"/>
              <a:t>Idea:</a:t>
            </a:r>
          </a:p>
          <a:p>
            <a:endParaRPr lang="es-ES" dirty="0"/>
          </a:p>
          <a:p>
            <a:r>
              <a:rPr lang="es-MX" sz="1200" dirty="0"/>
              <a:t>C</a:t>
            </a:r>
            <a:r>
              <a:rPr lang="es-MX" sz="1200" dirty="0" smtClean="0"/>
              <a:t>reamos</a:t>
            </a:r>
            <a:r>
              <a:rPr lang="es-MX" sz="1200" dirty="0"/>
              <a:t>:</a:t>
            </a:r>
          </a:p>
          <a:p>
            <a:r>
              <a:rPr lang="es-MX" sz="1200" b="1" dirty="0" smtClean="0"/>
              <a:t>“UNA </a:t>
            </a:r>
            <a:r>
              <a:rPr lang="es-MX" sz="1200" b="1" dirty="0"/>
              <a:t>VALLA POR LA </a:t>
            </a:r>
            <a:r>
              <a:rPr lang="es-MX" sz="1200" b="1" dirty="0" smtClean="0"/>
              <a:t>ADMISIÓN”  </a:t>
            </a:r>
            <a:endParaRPr lang="es-MX" sz="1200" b="1" dirty="0"/>
          </a:p>
          <a:p>
            <a:r>
              <a:rPr lang="es-MX" sz="1200" dirty="0"/>
              <a:t> </a:t>
            </a:r>
          </a:p>
          <a:p>
            <a:r>
              <a:rPr lang="es-MX" sz="1200" dirty="0"/>
              <a:t>Una valla instalada en frente de la Corte Constitucional de </a:t>
            </a:r>
            <a:r>
              <a:rPr lang="es-MX" sz="1200" dirty="0" smtClean="0"/>
              <a:t>Bogotá.</a:t>
            </a:r>
            <a:endParaRPr lang="es-MX" sz="1200" dirty="0"/>
          </a:p>
          <a:p>
            <a:r>
              <a:rPr lang="es-MX" sz="1200" dirty="0"/>
              <a:t> </a:t>
            </a:r>
          </a:p>
          <a:p>
            <a:r>
              <a:rPr lang="es-MX" sz="1200" dirty="0"/>
              <a:t>C</a:t>
            </a:r>
            <a:r>
              <a:rPr lang="es-MX" sz="1200" dirty="0" smtClean="0"/>
              <a:t>on </a:t>
            </a:r>
            <a:r>
              <a:rPr lang="es-MX" sz="1200" dirty="0"/>
              <a:t>el único propósito de recordar por medio de mensajes a cada una de las personas que trabajan en ese lugar, sobre un problema de discriminación que están dejando empolvar cada día </a:t>
            </a:r>
            <a:r>
              <a:rPr lang="es-MX" sz="1200" dirty="0" smtClean="0"/>
              <a:t>más.</a:t>
            </a:r>
            <a:endParaRPr lang="es-MX" sz="1200" dirty="0"/>
          </a:p>
          <a:p>
            <a:r>
              <a:rPr lang="es-MX" sz="1200" dirty="0"/>
              <a:t> </a:t>
            </a:r>
          </a:p>
          <a:p>
            <a:r>
              <a:rPr lang="es-MX" sz="1200" dirty="0"/>
              <a:t>Esta valla solo puede funcionar con la ayuda de </a:t>
            </a:r>
            <a:r>
              <a:rPr lang="es-MX" sz="1200"/>
              <a:t>las </a:t>
            </a:r>
            <a:r>
              <a:rPr lang="es-MX" sz="1200" smtClean="0"/>
              <a:t>personas.</a:t>
            </a:r>
            <a:endParaRPr lang="es-MX" sz="1200" dirty="0"/>
          </a:p>
          <a:p>
            <a:r>
              <a:rPr lang="es-MX" sz="1200" dirty="0"/>
              <a:t> </a:t>
            </a:r>
          </a:p>
          <a:p>
            <a:r>
              <a:rPr lang="es-MX" sz="1200" dirty="0"/>
              <a:t>por eso creamos alianzas con los diferentes supermercados del país para lograr implementar en nuestras cervezas códigos de barras especiales, que cuando son pasados por el lector de una caja registradora automáticamanete en evían en tiempo real mensajes; Mensajes que motivan a estas personas a luchar por los derechos de nuestra </a:t>
            </a:r>
            <a:r>
              <a:rPr lang="es-MX" sz="1200" dirty="0" smtClean="0"/>
              <a:t>patria. </a:t>
            </a:r>
            <a:endParaRPr lang="es-MX" sz="1200" dirty="0"/>
          </a:p>
          <a:p>
            <a:endParaRPr lang="es-MX" sz="1200" dirty="0"/>
          </a:p>
          <a:p>
            <a:endParaRPr lang="es-ES" sz="1000" dirty="0"/>
          </a:p>
        </p:txBody>
      </p:sp>
    </p:spTree>
    <p:extLst>
      <p:ext uri="{BB962C8B-B14F-4D97-AF65-F5344CB8AC3E}">
        <p14:creationId xmlns:p14="http://schemas.microsoft.com/office/powerpoint/2010/main" val="15292824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redds-logo-lim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3228" y="5418667"/>
            <a:ext cx="1106107" cy="1121834"/>
          </a:xfrm>
          <a:prstGeom prst="rect">
            <a:avLst/>
          </a:prstGeom>
        </p:spPr>
      </p:pic>
      <p:sp>
        <p:nvSpPr>
          <p:cNvPr id="4" name="Rectángulo 3"/>
          <p:cNvSpPr/>
          <p:nvPr/>
        </p:nvSpPr>
        <p:spPr>
          <a:xfrm>
            <a:off x="2709305" y="5815170"/>
            <a:ext cx="5571073" cy="276999"/>
          </a:xfrm>
          <a:prstGeom prst="rect">
            <a:avLst/>
          </a:prstGeom>
        </p:spPr>
        <p:txBody>
          <a:bodyPr wrap="square">
            <a:spAutoFit/>
          </a:bodyPr>
          <a:lstStyle/>
          <a:p>
            <a:r>
              <a:rPr lang="es-MX" sz="1200" dirty="0">
                <a:solidFill>
                  <a:srgbClr val="008000"/>
                </a:solidFill>
                <a:latin typeface="+mj-lt"/>
                <a:cs typeface="Avenir Black"/>
              </a:rPr>
              <a:t>Porque un mundo donde todos podemos ser incluidos </a:t>
            </a:r>
            <a:r>
              <a:rPr lang="es-MX" sz="1200" b="1" dirty="0">
                <a:solidFill>
                  <a:srgbClr val="FF0000"/>
                </a:solidFill>
                <a:latin typeface="+mj-lt"/>
                <a:cs typeface="Avenir Black"/>
              </a:rPr>
              <a:t>es un mundo sin amarguras.</a:t>
            </a:r>
          </a:p>
        </p:txBody>
      </p:sp>
      <p:sp>
        <p:nvSpPr>
          <p:cNvPr id="5" name="CuadroTexto 4"/>
          <p:cNvSpPr txBox="1"/>
          <p:nvPr/>
        </p:nvSpPr>
        <p:spPr>
          <a:xfrm>
            <a:off x="575733" y="1168386"/>
            <a:ext cx="8111067" cy="3693318"/>
          </a:xfrm>
          <a:prstGeom prst="rect">
            <a:avLst/>
          </a:prstGeom>
          <a:noFill/>
        </p:spPr>
        <p:txBody>
          <a:bodyPr wrap="square" rtlCol="0">
            <a:spAutoFit/>
          </a:bodyPr>
          <a:lstStyle/>
          <a:p>
            <a:r>
              <a:rPr lang="es-ES" b="1" dirty="0" smtClean="0"/>
              <a:t>El PR que logramos con una simple valla:</a:t>
            </a:r>
          </a:p>
          <a:p>
            <a:endParaRPr lang="es-ES" dirty="0" smtClean="0"/>
          </a:p>
          <a:p>
            <a:endParaRPr lang="es-ES" dirty="0"/>
          </a:p>
          <a:p>
            <a:pPr marL="171450" indent="-171450">
              <a:buFont typeface="Wingdings" charset="2"/>
              <a:buChar char="ü"/>
            </a:pPr>
            <a:r>
              <a:rPr lang="es-MX" sz="1200" dirty="0"/>
              <a:t>Con una sola valla logramos tener más alcance del que se logra con las grandes marchas y manifestaciones.</a:t>
            </a:r>
          </a:p>
          <a:p>
            <a:r>
              <a:rPr lang="es-MX" sz="1200" dirty="0"/>
              <a:t> </a:t>
            </a:r>
            <a:endParaRPr lang="es-MX" sz="1200" dirty="0" smtClean="0"/>
          </a:p>
          <a:p>
            <a:endParaRPr lang="es-MX" sz="1200" dirty="0"/>
          </a:p>
          <a:p>
            <a:pPr marL="171450" indent="-171450">
              <a:buFont typeface="Wingdings" charset="2"/>
              <a:buChar char="ü"/>
            </a:pPr>
            <a:r>
              <a:rPr lang="es-MX" sz="1200" dirty="0"/>
              <a:t>Todos los canales de noticias del país fueron hasta el lugar para hacer transmisiones en </a:t>
            </a:r>
            <a:r>
              <a:rPr lang="es-MX" sz="1200" dirty="0" smtClean="0"/>
              <a:t>vivo.</a:t>
            </a:r>
            <a:endParaRPr lang="es-MX" sz="1200" dirty="0"/>
          </a:p>
          <a:p>
            <a:r>
              <a:rPr lang="es-MX" sz="1200" dirty="0"/>
              <a:t> </a:t>
            </a:r>
            <a:endParaRPr lang="es-MX" sz="1200" dirty="0" smtClean="0"/>
          </a:p>
          <a:p>
            <a:endParaRPr lang="es-MX" sz="1200" dirty="0"/>
          </a:p>
          <a:p>
            <a:pPr marL="171450" indent="-171450">
              <a:buFont typeface="Wingdings" charset="2"/>
              <a:buChar char="ü"/>
            </a:pPr>
            <a:r>
              <a:rPr lang="es-MX" sz="1200" dirty="0"/>
              <a:t>Por nuestra valla diferentes emisoras tuvieron como tema de conversación “El derecho de admisión”.</a:t>
            </a:r>
          </a:p>
          <a:p>
            <a:r>
              <a:rPr lang="es-MX" sz="1200" dirty="0"/>
              <a:t> </a:t>
            </a:r>
            <a:endParaRPr lang="es-MX" sz="1200" dirty="0" smtClean="0"/>
          </a:p>
          <a:p>
            <a:endParaRPr lang="es-MX" sz="1200" dirty="0"/>
          </a:p>
          <a:p>
            <a:pPr marL="171450" indent="-171450">
              <a:buFont typeface="Wingdings" charset="2"/>
              <a:buChar char="ü"/>
            </a:pPr>
            <a:r>
              <a:rPr lang="es-MX" sz="1200" dirty="0"/>
              <a:t>Estuvimos en las páginas principales de diferentes periódicos.</a:t>
            </a:r>
          </a:p>
          <a:p>
            <a:r>
              <a:rPr lang="es-MX" sz="1200" dirty="0"/>
              <a:t> </a:t>
            </a:r>
          </a:p>
          <a:p>
            <a:endParaRPr lang="es-MX" sz="1200" dirty="0"/>
          </a:p>
          <a:p>
            <a:endParaRPr lang="es-ES" dirty="0" smtClean="0"/>
          </a:p>
          <a:p>
            <a:endParaRPr lang="es-ES" dirty="0"/>
          </a:p>
        </p:txBody>
      </p:sp>
    </p:spTree>
    <p:extLst>
      <p:ext uri="{BB962C8B-B14F-4D97-AF65-F5344CB8AC3E}">
        <p14:creationId xmlns:p14="http://schemas.microsoft.com/office/powerpoint/2010/main" val="152928245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redds-logo-lim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3228" y="5418667"/>
            <a:ext cx="1106107" cy="1121834"/>
          </a:xfrm>
          <a:prstGeom prst="rect">
            <a:avLst/>
          </a:prstGeom>
        </p:spPr>
      </p:pic>
      <p:sp>
        <p:nvSpPr>
          <p:cNvPr id="4" name="Rectángulo 3"/>
          <p:cNvSpPr/>
          <p:nvPr/>
        </p:nvSpPr>
        <p:spPr>
          <a:xfrm>
            <a:off x="2709305" y="5815170"/>
            <a:ext cx="5571073" cy="276999"/>
          </a:xfrm>
          <a:prstGeom prst="rect">
            <a:avLst/>
          </a:prstGeom>
        </p:spPr>
        <p:txBody>
          <a:bodyPr wrap="square">
            <a:spAutoFit/>
          </a:bodyPr>
          <a:lstStyle/>
          <a:p>
            <a:r>
              <a:rPr lang="es-MX" sz="1200" dirty="0">
                <a:solidFill>
                  <a:srgbClr val="008000"/>
                </a:solidFill>
                <a:latin typeface="+mj-lt"/>
                <a:cs typeface="Avenir Black"/>
              </a:rPr>
              <a:t>Porque un mundo donde todos podemos ser incluidos </a:t>
            </a:r>
            <a:r>
              <a:rPr lang="es-MX" sz="1200" b="1" dirty="0">
                <a:solidFill>
                  <a:srgbClr val="FF0000"/>
                </a:solidFill>
                <a:latin typeface="+mj-lt"/>
                <a:cs typeface="Avenir Black"/>
              </a:rPr>
              <a:t>es un mundo sin amarguras.</a:t>
            </a:r>
          </a:p>
        </p:txBody>
      </p:sp>
      <p:sp>
        <p:nvSpPr>
          <p:cNvPr id="5" name="CuadroTexto 4"/>
          <p:cNvSpPr txBox="1"/>
          <p:nvPr/>
        </p:nvSpPr>
        <p:spPr>
          <a:xfrm>
            <a:off x="575733" y="1168386"/>
            <a:ext cx="8111067" cy="3877984"/>
          </a:xfrm>
          <a:prstGeom prst="rect">
            <a:avLst/>
          </a:prstGeom>
          <a:noFill/>
        </p:spPr>
        <p:txBody>
          <a:bodyPr wrap="square" rtlCol="0">
            <a:spAutoFit/>
          </a:bodyPr>
          <a:lstStyle/>
          <a:p>
            <a:endParaRPr lang="es-ES" dirty="0"/>
          </a:p>
          <a:p>
            <a:r>
              <a:rPr lang="es-MX" sz="1200" dirty="0"/>
              <a:t> </a:t>
            </a:r>
          </a:p>
          <a:p>
            <a:pPr marL="171450" indent="-171450">
              <a:buFont typeface="Wingdings" charset="2"/>
              <a:buChar char="ü"/>
            </a:pPr>
            <a:r>
              <a:rPr lang="es-MX" sz="1200" dirty="0"/>
              <a:t>Personas influyentes que apoyan la inclusión como Claudia López  y Brigitte opinaron en su Tweeter</a:t>
            </a:r>
            <a:r>
              <a:rPr lang="es-MX" sz="1200" dirty="0" smtClean="0"/>
              <a:t>.</a:t>
            </a:r>
          </a:p>
          <a:p>
            <a:endParaRPr lang="es-MX" sz="1200" dirty="0" smtClean="0"/>
          </a:p>
          <a:p>
            <a:endParaRPr lang="es-MX" sz="1200" dirty="0" smtClean="0"/>
          </a:p>
          <a:p>
            <a:pPr marL="171450" indent="-171450">
              <a:buFont typeface="Wingdings" charset="2"/>
              <a:buChar char="ü"/>
            </a:pPr>
            <a:r>
              <a:rPr lang="es-MX" sz="1200" dirty="0" smtClean="0"/>
              <a:t>Los </a:t>
            </a:r>
            <a:r>
              <a:rPr lang="es-MX" sz="1200" dirty="0"/>
              <a:t>jóvenes compartieron en sus redes todos los mensajes que ayudaron a promover la valla con el </a:t>
            </a:r>
            <a:r>
              <a:rPr lang="es-MX" sz="1200" b="1" dirty="0"/>
              <a:t>#</a:t>
            </a:r>
            <a:r>
              <a:rPr lang="es-MX" sz="1200" b="1" dirty="0" smtClean="0"/>
              <a:t>UnDerechoSinAmarguras</a:t>
            </a:r>
          </a:p>
          <a:p>
            <a:pPr marL="171450" indent="-171450">
              <a:buFont typeface="Wingdings" charset="2"/>
              <a:buChar char="ü"/>
            </a:pPr>
            <a:endParaRPr lang="es-MX" sz="1200" dirty="0" smtClean="0"/>
          </a:p>
          <a:p>
            <a:pPr marL="171450" indent="-171450">
              <a:buFont typeface="Wingdings" charset="2"/>
              <a:buChar char="ü"/>
            </a:pPr>
            <a:endParaRPr lang="es-MX" sz="1200" dirty="0"/>
          </a:p>
          <a:p>
            <a:pPr marL="171450" indent="-171450">
              <a:buFont typeface="Wingdings" charset="2"/>
              <a:buChar char="ü"/>
            </a:pPr>
            <a:r>
              <a:rPr lang="es-MX" sz="1200" dirty="0"/>
              <a:t>Youtubers millennials que apoyan la inclusión hablaron de nuestra causa desde sus redes.</a:t>
            </a:r>
          </a:p>
          <a:p>
            <a:endParaRPr lang="es-MX" sz="1200" dirty="0" smtClean="0"/>
          </a:p>
          <a:p>
            <a:r>
              <a:rPr lang="es-MX" sz="1200" dirty="0"/>
              <a:t> </a:t>
            </a:r>
          </a:p>
          <a:p>
            <a:pPr marL="171450" indent="-171450">
              <a:buFont typeface="Wingdings" charset="2"/>
              <a:buChar char="ü"/>
            </a:pPr>
            <a:r>
              <a:rPr lang="es-MX" sz="1200" dirty="0"/>
              <a:t>Más de $400´000.000 en medios ganados (Earned media).</a:t>
            </a:r>
          </a:p>
          <a:p>
            <a:endParaRPr lang="es-MX" sz="1200" dirty="0" smtClean="0"/>
          </a:p>
          <a:p>
            <a:r>
              <a:rPr lang="es-MX" sz="1200" dirty="0"/>
              <a:t> </a:t>
            </a:r>
          </a:p>
          <a:p>
            <a:pPr marL="171450" indent="-171450">
              <a:buFont typeface="Wingdings" charset="2"/>
              <a:buChar char="ü"/>
            </a:pPr>
            <a:r>
              <a:rPr lang="es-MX" sz="1200" dirty="0"/>
              <a:t>Incrementamos nuestras ventas un 60% en el tiempo que tuvimos la valla presente.</a:t>
            </a:r>
          </a:p>
          <a:p>
            <a:pPr marL="171450" indent="-171450">
              <a:buFont typeface="Wingdings" charset="2"/>
              <a:buChar char="ü"/>
            </a:pPr>
            <a:endParaRPr lang="es-MX" sz="1200" dirty="0"/>
          </a:p>
          <a:p>
            <a:endParaRPr lang="es-ES" dirty="0" smtClean="0"/>
          </a:p>
          <a:p>
            <a:endParaRPr lang="es-ES" dirty="0"/>
          </a:p>
        </p:txBody>
      </p:sp>
    </p:spTree>
    <p:extLst>
      <p:ext uri="{BB962C8B-B14F-4D97-AF65-F5344CB8AC3E}">
        <p14:creationId xmlns:p14="http://schemas.microsoft.com/office/powerpoint/2010/main" val="152928245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redds-logo-lim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3228" y="5418667"/>
            <a:ext cx="1106107" cy="1121834"/>
          </a:xfrm>
          <a:prstGeom prst="rect">
            <a:avLst/>
          </a:prstGeom>
        </p:spPr>
      </p:pic>
      <p:sp>
        <p:nvSpPr>
          <p:cNvPr id="5" name="CuadroTexto 4"/>
          <p:cNvSpPr txBox="1"/>
          <p:nvPr/>
        </p:nvSpPr>
        <p:spPr>
          <a:xfrm>
            <a:off x="575733" y="1168386"/>
            <a:ext cx="8111067" cy="3785651"/>
          </a:xfrm>
          <a:prstGeom prst="rect">
            <a:avLst/>
          </a:prstGeom>
          <a:noFill/>
        </p:spPr>
        <p:txBody>
          <a:bodyPr wrap="square" rtlCol="0">
            <a:spAutoFit/>
          </a:bodyPr>
          <a:lstStyle/>
          <a:p>
            <a:r>
              <a:rPr lang="es-ES" b="1" dirty="0" smtClean="0"/>
              <a:t>Pudimos </a:t>
            </a:r>
            <a:r>
              <a:rPr lang="es-ES" b="1" smtClean="0"/>
              <a:t>avanzar con nuestro </a:t>
            </a:r>
            <a:r>
              <a:rPr lang="es-ES" b="1" dirty="0" smtClean="0"/>
              <a:t>objetivo principal:</a:t>
            </a:r>
          </a:p>
          <a:p>
            <a:endParaRPr lang="es-ES" dirty="0"/>
          </a:p>
          <a:p>
            <a:endParaRPr lang="es-ES" dirty="0"/>
          </a:p>
          <a:p>
            <a:r>
              <a:rPr lang="es-MX" sz="1200" dirty="0" smtClean="0"/>
              <a:t>“Finalmente </a:t>
            </a:r>
            <a:r>
              <a:rPr lang="es-MX" sz="1200" dirty="0"/>
              <a:t>la Corte Constitucional comenzo a avanzar con un tema que estaba </a:t>
            </a:r>
            <a:r>
              <a:rPr lang="es-MX" sz="1200" dirty="0" smtClean="0"/>
              <a:t>archivado hace muchos años sin darle mucha importancia, para de esta manera lograr que en el tiempo más remoto posible pueda quedar claro un derecho que no se está aplicando como un derecho”.</a:t>
            </a:r>
          </a:p>
          <a:p>
            <a:endParaRPr lang="es-MX" sz="1200" dirty="0"/>
          </a:p>
          <a:p>
            <a:endParaRPr lang="es-MX" sz="1200" dirty="0" smtClean="0"/>
          </a:p>
          <a:p>
            <a:r>
              <a:rPr lang="es-MX" sz="1200" dirty="0"/>
              <a:t>Ahora podemos brindar por el comienzo de un derecho justo que admitirá la diversidad en todos los bares de Colombia.</a:t>
            </a:r>
          </a:p>
          <a:p>
            <a:r>
              <a:rPr lang="es-MX" sz="1200" dirty="0"/>
              <a:t> </a:t>
            </a:r>
          </a:p>
          <a:p>
            <a:endParaRPr lang="es-MX" sz="1200" dirty="0" smtClean="0"/>
          </a:p>
          <a:p>
            <a:endParaRPr lang="es-MX" sz="1200" dirty="0"/>
          </a:p>
          <a:p>
            <a:r>
              <a:rPr lang="es-MX" sz="1200" dirty="0"/>
              <a:t> </a:t>
            </a:r>
          </a:p>
          <a:p>
            <a:r>
              <a:rPr lang="es-MX" sz="1200" dirty="0"/>
              <a:t> </a:t>
            </a:r>
          </a:p>
          <a:p>
            <a:endParaRPr lang="es-ES" dirty="0" smtClean="0"/>
          </a:p>
          <a:p>
            <a:endParaRPr lang="es-ES" dirty="0" smtClean="0"/>
          </a:p>
          <a:p>
            <a:endParaRPr lang="es-ES" dirty="0"/>
          </a:p>
        </p:txBody>
      </p:sp>
      <p:sp>
        <p:nvSpPr>
          <p:cNvPr id="6" name="CuadroTexto 5"/>
          <p:cNvSpPr txBox="1"/>
          <p:nvPr/>
        </p:nvSpPr>
        <p:spPr>
          <a:xfrm>
            <a:off x="169338" y="3115750"/>
            <a:ext cx="8466666" cy="646331"/>
          </a:xfrm>
          <a:prstGeom prst="rect">
            <a:avLst/>
          </a:prstGeom>
          <a:noFill/>
        </p:spPr>
        <p:txBody>
          <a:bodyPr wrap="square" rtlCol="0">
            <a:spAutoFit/>
          </a:bodyPr>
          <a:lstStyle/>
          <a:p>
            <a:pPr algn="ctr"/>
            <a:r>
              <a:rPr lang="es-MX" dirty="0" smtClean="0">
                <a:solidFill>
                  <a:srgbClr val="008000"/>
                </a:solidFill>
              </a:rPr>
              <a:t>Porque un mundo donde todos podemos ser incluidos </a:t>
            </a:r>
            <a:r>
              <a:rPr lang="es-MX" b="1" dirty="0" smtClean="0">
                <a:solidFill>
                  <a:srgbClr val="FF0000"/>
                </a:solidFill>
              </a:rPr>
              <a:t>es un mundo sin amarguras</a:t>
            </a:r>
            <a:endParaRPr lang="es-MX" dirty="0" smtClean="0">
              <a:solidFill>
                <a:srgbClr val="FF0000"/>
              </a:solidFill>
            </a:endParaRPr>
          </a:p>
          <a:p>
            <a:endParaRPr lang="es-ES" dirty="0"/>
          </a:p>
        </p:txBody>
      </p:sp>
    </p:spTree>
    <p:extLst>
      <p:ext uri="{BB962C8B-B14F-4D97-AF65-F5344CB8AC3E}">
        <p14:creationId xmlns:p14="http://schemas.microsoft.com/office/powerpoint/2010/main" val="152928245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redds-logo-lim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3228" y="5418667"/>
            <a:ext cx="1106107" cy="1121834"/>
          </a:xfrm>
          <a:prstGeom prst="rect">
            <a:avLst/>
          </a:prstGeom>
        </p:spPr>
      </p:pic>
      <p:sp>
        <p:nvSpPr>
          <p:cNvPr id="4" name="Rectángulo 3"/>
          <p:cNvSpPr/>
          <p:nvPr/>
        </p:nvSpPr>
        <p:spPr>
          <a:xfrm>
            <a:off x="2709305" y="5815170"/>
            <a:ext cx="5571073" cy="276999"/>
          </a:xfrm>
          <a:prstGeom prst="rect">
            <a:avLst/>
          </a:prstGeom>
        </p:spPr>
        <p:txBody>
          <a:bodyPr wrap="square">
            <a:spAutoFit/>
          </a:bodyPr>
          <a:lstStyle/>
          <a:p>
            <a:r>
              <a:rPr lang="es-MX" sz="1200" dirty="0">
                <a:solidFill>
                  <a:srgbClr val="008000"/>
                </a:solidFill>
                <a:latin typeface="+mj-lt"/>
                <a:cs typeface="Avenir Black"/>
              </a:rPr>
              <a:t>Porque un mundo donde todos podemos ser incluidos </a:t>
            </a:r>
            <a:r>
              <a:rPr lang="es-MX" sz="1200" b="1" dirty="0">
                <a:solidFill>
                  <a:srgbClr val="FF0000"/>
                </a:solidFill>
                <a:latin typeface="+mj-lt"/>
                <a:cs typeface="Avenir Black"/>
              </a:rPr>
              <a:t>es un mundo sin amarguras.</a:t>
            </a:r>
          </a:p>
        </p:txBody>
      </p:sp>
      <p:sp>
        <p:nvSpPr>
          <p:cNvPr id="6" name="CuadroTexto 5"/>
          <p:cNvSpPr txBox="1"/>
          <p:nvPr/>
        </p:nvSpPr>
        <p:spPr>
          <a:xfrm>
            <a:off x="575733" y="1168386"/>
            <a:ext cx="8111067" cy="6617196"/>
          </a:xfrm>
          <a:prstGeom prst="rect">
            <a:avLst/>
          </a:prstGeom>
          <a:noFill/>
        </p:spPr>
        <p:txBody>
          <a:bodyPr wrap="square" rtlCol="0">
            <a:spAutoFit/>
          </a:bodyPr>
          <a:lstStyle/>
          <a:p>
            <a:r>
              <a:rPr lang="es-ES" b="1" dirty="0" smtClean="0"/>
              <a:t>Distribución del presupuesto para la campaña:</a:t>
            </a:r>
          </a:p>
          <a:p>
            <a:endParaRPr lang="es-ES" sz="1200" b="1" dirty="0"/>
          </a:p>
          <a:p>
            <a:endParaRPr lang="es-ES" sz="1200" b="1" dirty="0" smtClean="0"/>
          </a:p>
          <a:p>
            <a:endParaRPr lang="es-ES" sz="1200" b="1" dirty="0"/>
          </a:p>
          <a:p>
            <a:r>
              <a:rPr lang="es-ES" sz="1200" b="1" dirty="0" smtClean="0"/>
              <a:t>USD 100.000 =</a:t>
            </a:r>
          </a:p>
          <a:p>
            <a:endParaRPr lang="es-ES" sz="1200" b="1" dirty="0" smtClean="0"/>
          </a:p>
          <a:p>
            <a:r>
              <a:rPr lang="es-ES" sz="1200" dirty="0" smtClean="0"/>
              <a:t>Los únicos esfuerzos económicos que tuvimos que realizar fueron:</a:t>
            </a:r>
          </a:p>
          <a:p>
            <a:endParaRPr lang="es-ES" sz="1200" dirty="0"/>
          </a:p>
          <a:p>
            <a:r>
              <a:rPr lang="es-ES" sz="1200" b="1" dirty="0" smtClean="0"/>
              <a:t>1- </a:t>
            </a:r>
            <a:r>
              <a:rPr lang="es-ES" sz="1200" dirty="0" smtClean="0"/>
              <a:t>Ubicar una valla enfrente de la Corte Constitucional de Bogotá.</a:t>
            </a:r>
          </a:p>
          <a:p>
            <a:endParaRPr lang="es-ES" sz="1200" dirty="0"/>
          </a:p>
          <a:p>
            <a:r>
              <a:rPr lang="es-ES" sz="1200" b="1" dirty="0" smtClean="0"/>
              <a:t>2-</a:t>
            </a:r>
            <a:r>
              <a:rPr lang="es-ES" sz="1200" dirty="0" smtClean="0"/>
              <a:t> </a:t>
            </a:r>
            <a:r>
              <a:rPr lang="es-ES" sz="1200" dirty="0"/>
              <a:t>P</a:t>
            </a:r>
            <a:r>
              <a:rPr lang="es-ES" sz="1200" dirty="0" smtClean="0"/>
              <a:t>agar una programación en el código de barras para que cada vez que pasará por el lector de la caja registradora activara un mensaje para nuestra valla.</a:t>
            </a:r>
          </a:p>
          <a:p>
            <a:endParaRPr lang="es-ES" sz="1200" dirty="0"/>
          </a:p>
          <a:p>
            <a:r>
              <a:rPr lang="es-ES" sz="1400" dirty="0" smtClean="0"/>
              <a:t>En Conclusión usamos un poco </a:t>
            </a:r>
            <a:r>
              <a:rPr lang="es-ES" sz="1400" b="1" dirty="0" smtClean="0"/>
              <a:t>menos del 50% </a:t>
            </a:r>
            <a:r>
              <a:rPr lang="es-ES" sz="1400" dirty="0" smtClean="0"/>
              <a:t>del presupuesto y además logramos ahorrarnos una gran cantidad de inversión por el earned media que obtuvimos con la campaña.</a:t>
            </a:r>
          </a:p>
          <a:p>
            <a:endParaRPr lang="es-ES" dirty="0"/>
          </a:p>
          <a:p>
            <a:endParaRPr lang="es-ES" b="1" dirty="0"/>
          </a:p>
          <a:p>
            <a:endParaRPr lang="es-ES" sz="1200" dirty="0" smtClean="0"/>
          </a:p>
          <a:p>
            <a:endParaRPr lang="es-ES" b="1" dirty="0"/>
          </a:p>
          <a:p>
            <a:endParaRPr lang="es-ES" b="1" dirty="0" smtClean="0"/>
          </a:p>
          <a:p>
            <a:endParaRPr lang="es-ES" dirty="0"/>
          </a:p>
          <a:p>
            <a:endParaRPr lang="es-ES" dirty="0"/>
          </a:p>
          <a:p>
            <a:r>
              <a:rPr lang="es-MX" sz="1200" dirty="0"/>
              <a:t> </a:t>
            </a:r>
          </a:p>
          <a:p>
            <a:endParaRPr lang="es-MX" sz="1200" dirty="0" smtClean="0"/>
          </a:p>
          <a:p>
            <a:endParaRPr lang="es-MX" sz="1200" dirty="0"/>
          </a:p>
          <a:p>
            <a:r>
              <a:rPr lang="es-MX" sz="1200" dirty="0"/>
              <a:t> </a:t>
            </a:r>
          </a:p>
          <a:p>
            <a:r>
              <a:rPr lang="es-MX" sz="1200" dirty="0"/>
              <a:t> </a:t>
            </a:r>
          </a:p>
          <a:p>
            <a:endParaRPr lang="es-ES" dirty="0" smtClean="0"/>
          </a:p>
          <a:p>
            <a:endParaRPr lang="es-ES" dirty="0" smtClean="0"/>
          </a:p>
          <a:p>
            <a:endParaRPr lang="es-ES" dirty="0"/>
          </a:p>
        </p:txBody>
      </p:sp>
    </p:spTree>
    <p:extLst>
      <p:ext uri="{BB962C8B-B14F-4D97-AF65-F5344CB8AC3E}">
        <p14:creationId xmlns:p14="http://schemas.microsoft.com/office/powerpoint/2010/main" val="152928245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Board-redd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353"/>
            <a:ext cx="9144000" cy="6400490"/>
          </a:xfrm>
          <a:prstGeom prst="rect">
            <a:avLst/>
          </a:prstGeom>
        </p:spPr>
      </p:pic>
    </p:spTree>
    <p:extLst>
      <p:ext uri="{BB962C8B-B14F-4D97-AF65-F5344CB8AC3E}">
        <p14:creationId xmlns:p14="http://schemas.microsoft.com/office/powerpoint/2010/main" val="152928245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306</TotalTime>
  <Words>434</Words>
  <Application>Microsoft Macintosh PowerPoint</Application>
  <PresentationFormat>Presentación en pantalla (4:3)</PresentationFormat>
  <Paragraphs>100</Paragraphs>
  <Slides>10</Slides>
  <Notes>0</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Sr Lopez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Cristian Giraldo</dc:creator>
  <cp:lastModifiedBy>Cristian Giraldo</cp:lastModifiedBy>
  <cp:revision>16</cp:revision>
  <dcterms:created xsi:type="dcterms:W3CDTF">2018-03-19T11:12:31Z</dcterms:created>
  <dcterms:modified xsi:type="dcterms:W3CDTF">2018-03-19T18:17:36Z</dcterms:modified>
</cp:coreProperties>
</file>