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48" r:id="rId2"/>
  </p:sldMasterIdLst>
  <p:notesMasterIdLst>
    <p:notesMasterId r:id="rId14"/>
  </p:notesMasterIdLst>
  <p:sldIdLst>
    <p:sldId id="256" r:id="rId3"/>
    <p:sldId id="265" r:id="rId4"/>
    <p:sldId id="261" r:id="rId5"/>
    <p:sldId id="263" r:id="rId6"/>
    <p:sldId id="262" r:id="rId7"/>
    <p:sldId id="264" r:id="rId8"/>
    <p:sldId id="267" r:id="rId9"/>
    <p:sldId id="259" r:id="rId10"/>
    <p:sldId id="268" r:id="rId11"/>
    <p:sldId id="257" r:id="rId12"/>
    <p:sldId id="266" r:id="rId13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5436"/>
    <a:srgbClr val="6AA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11"/>
    <p:restoredTop sz="86993"/>
  </p:normalViewPr>
  <p:slideViewPr>
    <p:cSldViewPr snapToGrid="0" snapToObjects="1" showGuides="1">
      <p:cViewPr>
        <p:scale>
          <a:sx n="89" d="100"/>
          <a:sy n="89" d="100"/>
        </p:scale>
        <p:origin x="1280" y="9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9FE19-EC10-B94F-B741-6B801BDF4354}" type="datetimeFigureOut">
              <a:rPr lang="es-ES" smtClean="0"/>
              <a:t>19/3/18</a:t>
            </a:fld>
            <a:endParaRPr lang="es-ES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94E1B-495D-894D-A240-348951AECC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17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94E1B-495D-894D-A240-348951AECC81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5721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3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0F931C4-96A2-6248-AB8A-E280D0379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622" y="581960"/>
            <a:ext cx="7448764" cy="48573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024E919-B815-CC42-8405-4131620D6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706" y="4851722"/>
            <a:ext cx="2716027" cy="177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4D0B7E3-2689-E440-8FE2-C14398152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243" y="0"/>
            <a:ext cx="9799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87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E7D2B56-287D-CA44-996D-D49EAC2A7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67" y="-125086"/>
            <a:ext cx="3569933" cy="2327972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2F6A94B-F754-7F46-AC5A-E6E9838327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830667"/>
              </p:ext>
            </p:extLst>
          </p:nvPr>
        </p:nvGraphicFramePr>
        <p:xfrm>
          <a:off x="1000124" y="2305578"/>
          <a:ext cx="10544176" cy="40523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600826">
                  <a:extLst>
                    <a:ext uri="{9D8B030D-6E8A-4147-A177-3AD203B41FA5}">
                      <a16:colId xmlns:a16="http://schemas.microsoft.com/office/drawing/2014/main" val="927977178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914170751"/>
                    </a:ext>
                  </a:extLst>
                </a:gridCol>
              </a:tblGrid>
              <a:tr h="506545">
                <a:tc>
                  <a:txBody>
                    <a:bodyPr/>
                    <a:lstStyle/>
                    <a:p>
                      <a:r>
                        <a:rPr lang="es-ES" sz="2300" dirty="0"/>
                        <a:t>DESCRIPCIÓN</a:t>
                      </a:r>
                      <a:endParaRPr lang="es-ES" sz="2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15050" marR="115050" marT="57525" marB="57525"/>
                </a:tc>
                <a:tc>
                  <a:txBody>
                    <a:bodyPr/>
                    <a:lstStyle/>
                    <a:p>
                      <a:r>
                        <a:rPr lang="es-ES" sz="2300" dirty="0"/>
                        <a:t>PORCENTAJE DE INVERSIÓN</a:t>
                      </a:r>
                      <a:endParaRPr lang="es-ES" sz="2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15050" marR="115050" marT="57525" marB="57525"/>
                </a:tc>
                <a:extLst>
                  <a:ext uri="{0D108BD9-81ED-4DB2-BD59-A6C34878D82A}">
                    <a16:rowId xmlns:a16="http://schemas.microsoft.com/office/drawing/2014/main" val="2954863668"/>
                  </a:ext>
                </a:extLst>
              </a:tr>
              <a:tr h="506545">
                <a:tc>
                  <a:txBody>
                    <a:bodyPr/>
                    <a:lstStyle/>
                    <a:p>
                      <a:r>
                        <a:rPr lang="es-ES" sz="2300" dirty="0">
                          <a:solidFill>
                            <a:sysClr val="windowText" lastClr="000000"/>
                          </a:solidFill>
                        </a:rPr>
                        <a:t>ESPACIOS ALIADOS</a:t>
                      </a:r>
                    </a:p>
                  </a:txBody>
                  <a:tcPr marL="115050" marR="115050" marT="57525" marB="5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300" dirty="0">
                          <a:solidFill>
                            <a:sysClr val="windowText" lastClr="000000"/>
                          </a:solidFill>
                        </a:rPr>
                        <a:t>35%</a:t>
                      </a:r>
                    </a:p>
                  </a:txBody>
                  <a:tcPr marL="115050" marR="115050" marT="57525" marB="57525"/>
                </a:tc>
                <a:extLst>
                  <a:ext uri="{0D108BD9-81ED-4DB2-BD59-A6C34878D82A}">
                    <a16:rowId xmlns:a16="http://schemas.microsoft.com/office/drawing/2014/main" val="3026643127"/>
                  </a:ext>
                </a:extLst>
              </a:tr>
              <a:tr h="506545">
                <a:tc>
                  <a:txBody>
                    <a:bodyPr/>
                    <a:lstStyle/>
                    <a:p>
                      <a:r>
                        <a:rPr lang="es-ES" sz="2300" dirty="0">
                          <a:solidFill>
                            <a:sysClr val="windowText" lastClr="000000"/>
                          </a:solidFill>
                        </a:rPr>
                        <a:t>ANÁLISIS DE DATA</a:t>
                      </a:r>
                    </a:p>
                  </a:txBody>
                  <a:tcPr marL="115050" marR="115050" marT="57525" marB="5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300" dirty="0">
                          <a:solidFill>
                            <a:sysClr val="windowText" lastClr="000000"/>
                          </a:solidFill>
                        </a:rPr>
                        <a:t>5%</a:t>
                      </a:r>
                    </a:p>
                  </a:txBody>
                  <a:tcPr marL="115050" marR="115050" marT="57525" marB="57525"/>
                </a:tc>
                <a:extLst>
                  <a:ext uri="{0D108BD9-81ED-4DB2-BD59-A6C34878D82A}">
                    <a16:rowId xmlns:a16="http://schemas.microsoft.com/office/drawing/2014/main" val="1893869187"/>
                  </a:ext>
                </a:extLst>
              </a:tr>
              <a:tr h="506545">
                <a:tc>
                  <a:txBody>
                    <a:bodyPr/>
                    <a:lstStyle/>
                    <a:p>
                      <a:r>
                        <a:rPr lang="es-ES" sz="2300" dirty="0">
                          <a:solidFill>
                            <a:sysClr val="windowText" lastClr="000000"/>
                          </a:solidFill>
                        </a:rPr>
                        <a:t>IMPRESIÓN DE ETIQUETAS</a:t>
                      </a:r>
                    </a:p>
                  </a:txBody>
                  <a:tcPr marL="115050" marR="115050" marT="57525" marB="5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300" dirty="0">
                          <a:solidFill>
                            <a:sysClr val="windowText" lastClr="000000"/>
                          </a:solidFill>
                        </a:rPr>
                        <a:t>20%</a:t>
                      </a:r>
                    </a:p>
                  </a:txBody>
                  <a:tcPr marL="115050" marR="115050" marT="57525" marB="57525"/>
                </a:tc>
                <a:extLst>
                  <a:ext uri="{0D108BD9-81ED-4DB2-BD59-A6C34878D82A}">
                    <a16:rowId xmlns:a16="http://schemas.microsoft.com/office/drawing/2014/main" val="3229276421"/>
                  </a:ext>
                </a:extLst>
              </a:tr>
              <a:tr h="506545">
                <a:tc>
                  <a:txBody>
                    <a:bodyPr/>
                    <a:lstStyle/>
                    <a:p>
                      <a:r>
                        <a:rPr lang="es-ES" sz="2300" dirty="0">
                          <a:solidFill>
                            <a:sysClr val="windowText" lastClr="000000"/>
                          </a:solidFill>
                        </a:rPr>
                        <a:t>PAUTA DIGITAL</a:t>
                      </a:r>
                    </a:p>
                  </a:txBody>
                  <a:tcPr marL="115050" marR="115050" marT="57525" marB="5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300" dirty="0">
                          <a:solidFill>
                            <a:sysClr val="windowText" lastClr="000000"/>
                          </a:solidFill>
                        </a:rPr>
                        <a:t>20%</a:t>
                      </a:r>
                    </a:p>
                  </a:txBody>
                  <a:tcPr marL="115050" marR="115050" marT="57525" marB="57525"/>
                </a:tc>
                <a:extLst>
                  <a:ext uri="{0D108BD9-81ED-4DB2-BD59-A6C34878D82A}">
                    <a16:rowId xmlns:a16="http://schemas.microsoft.com/office/drawing/2014/main" val="4248981906"/>
                  </a:ext>
                </a:extLst>
              </a:tr>
              <a:tr h="506545">
                <a:tc>
                  <a:txBody>
                    <a:bodyPr/>
                    <a:lstStyle/>
                    <a:p>
                      <a:r>
                        <a:rPr lang="es-ES" sz="2300" dirty="0">
                          <a:solidFill>
                            <a:sysClr val="windowText" lastClr="000000"/>
                          </a:solidFill>
                        </a:rPr>
                        <a:t>INFLUENCIADORES</a:t>
                      </a:r>
                    </a:p>
                  </a:txBody>
                  <a:tcPr marL="115050" marR="115050" marT="57525" marB="5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300" dirty="0">
                          <a:solidFill>
                            <a:sysClr val="windowText" lastClr="000000"/>
                          </a:solidFill>
                        </a:rPr>
                        <a:t>10%</a:t>
                      </a:r>
                    </a:p>
                  </a:txBody>
                  <a:tcPr marL="115050" marR="115050" marT="57525" marB="57525"/>
                </a:tc>
                <a:extLst>
                  <a:ext uri="{0D108BD9-81ED-4DB2-BD59-A6C34878D82A}">
                    <a16:rowId xmlns:a16="http://schemas.microsoft.com/office/drawing/2014/main" val="3911118963"/>
                  </a:ext>
                </a:extLst>
              </a:tr>
              <a:tr h="506545">
                <a:tc>
                  <a:txBody>
                    <a:bodyPr/>
                    <a:lstStyle/>
                    <a:p>
                      <a:r>
                        <a:rPr lang="es-ES" sz="2300" dirty="0">
                          <a:solidFill>
                            <a:sysClr val="windowText" lastClr="000000"/>
                          </a:solidFill>
                        </a:rPr>
                        <a:t>SOSTENIMIENTO</a:t>
                      </a:r>
                    </a:p>
                  </a:txBody>
                  <a:tcPr marL="115050" marR="115050" marT="57525" marB="5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300" dirty="0">
                          <a:solidFill>
                            <a:sysClr val="windowText" lastClr="000000"/>
                          </a:solidFill>
                        </a:rPr>
                        <a:t>10%</a:t>
                      </a:r>
                    </a:p>
                  </a:txBody>
                  <a:tcPr marL="115050" marR="115050" marT="57525" marB="57525"/>
                </a:tc>
                <a:extLst>
                  <a:ext uri="{0D108BD9-81ED-4DB2-BD59-A6C34878D82A}">
                    <a16:rowId xmlns:a16="http://schemas.microsoft.com/office/drawing/2014/main" val="228899618"/>
                  </a:ext>
                </a:extLst>
              </a:tr>
              <a:tr h="506545">
                <a:tc>
                  <a:txBody>
                    <a:bodyPr/>
                    <a:lstStyle/>
                    <a:p>
                      <a:endParaRPr lang="es-ES" sz="2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15050" marR="115050" marT="57525" marB="57525"/>
                </a:tc>
                <a:tc>
                  <a:txBody>
                    <a:bodyPr/>
                    <a:lstStyle/>
                    <a:p>
                      <a:endParaRPr lang="es-ES" sz="2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15050" marR="115050" marT="57525" marB="57525"/>
                </a:tc>
                <a:extLst>
                  <a:ext uri="{0D108BD9-81ED-4DB2-BD59-A6C34878D82A}">
                    <a16:rowId xmlns:a16="http://schemas.microsoft.com/office/drawing/2014/main" val="2459735268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12F6EAD8-9CC5-3E4C-BD23-96390780C8D4}"/>
              </a:ext>
            </a:extLst>
          </p:cNvPr>
          <p:cNvSpPr txBox="1"/>
          <p:nvPr/>
        </p:nvSpPr>
        <p:spPr>
          <a:xfrm>
            <a:off x="1000125" y="1038900"/>
            <a:ext cx="34371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PRESUPUESTO: </a:t>
            </a:r>
            <a:r>
              <a:rPr lang="es-E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USD 100.000</a:t>
            </a:r>
            <a:br>
              <a:rPr lang="es-E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s-E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CLIENTE: </a:t>
            </a:r>
            <a:r>
              <a:rPr lang="es-E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REDD´S</a:t>
            </a:r>
            <a:br>
              <a:rPr lang="es-E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s-E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ACCIÓN: </a:t>
            </a:r>
            <a:r>
              <a:rPr lang="es-E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KICK THE HATE</a:t>
            </a:r>
          </a:p>
        </p:txBody>
      </p:sp>
    </p:spTree>
    <p:extLst>
      <p:ext uri="{BB962C8B-B14F-4D97-AF65-F5344CB8AC3E}">
        <p14:creationId xmlns:p14="http://schemas.microsoft.com/office/powerpoint/2010/main" val="3373605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278" y="0"/>
            <a:ext cx="2082463" cy="135798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CCA5B7B-8260-C348-A597-FD2BF9F1BAEE}"/>
              </a:ext>
            </a:extLst>
          </p:cNvPr>
          <p:cNvSpPr txBox="1"/>
          <p:nvPr/>
        </p:nvSpPr>
        <p:spPr>
          <a:xfrm>
            <a:off x="2137023" y="2432417"/>
            <a:ext cx="2866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Situación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A73F03D-3447-C641-9C61-18DA6F3E2DED}"/>
              </a:ext>
            </a:extLst>
          </p:cNvPr>
          <p:cNvSpPr txBox="1"/>
          <p:nvPr/>
        </p:nvSpPr>
        <p:spPr>
          <a:xfrm>
            <a:off x="2137024" y="3308279"/>
            <a:ext cx="868166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Después de mucho tiempo las etiquetas parecieran seguir definiendo lo que podemos hacer y a dónde podemos entrar. Aunque esto ha sido un problema aparentemente resuelto, los millennials son los principales testigos de que aún vive la discriminación.</a:t>
            </a:r>
          </a:p>
          <a:p>
            <a:endParaRPr lang="es-ES" sz="1700" dirty="0">
              <a:solidFill>
                <a:schemeClr val="bg1">
                  <a:lumMod val="50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s-ES" sz="17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Sin embargo, la historia nos ha enseñado que la única manera de cambiar esa situación es destruyendo las diferencias.</a:t>
            </a:r>
          </a:p>
        </p:txBody>
      </p:sp>
    </p:spTree>
    <p:extLst>
      <p:ext uri="{BB962C8B-B14F-4D97-AF65-F5344CB8AC3E}">
        <p14:creationId xmlns:p14="http://schemas.microsoft.com/office/powerpoint/2010/main" val="1794474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278" y="0"/>
            <a:ext cx="2082463" cy="135798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CCA5B7B-8260-C348-A597-FD2BF9F1BAEE}"/>
              </a:ext>
            </a:extLst>
          </p:cNvPr>
          <p:cNvSpPr txBox="1"/>
          <p:nvPr/>
        </p:nvSpPr>
        <p:spPr>
          <a:xfrm>
            <a:off x="2137023" y="2432417"/>
            <a:ext cx="2866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Objetivo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A73F03D-3447-C641-9C61-18DA6F3E2DED}"/>
              </a:ext>
            </a:extLst>
          </p:cNvPr>
          <p:cNvSpPr txBox="1"/>
          <p:nvPr/>
        </p:nvSpPr>
        <p:spPr>
          <a:xfrm>
            <a:off x="2137024" y="3308279"/>
            <a:ext cx="86816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Empoderar a los millennials para que ellos sean los precursores de una tendencia que invite a acabar con todos los prejuicios y etiquetas que sufre el mundo.</a:t>
            </a:r>
          </a:p>
        </p:txBody>
      </p:sp>
    </p:spTree>
    <p:extLst>
      <p:ext uri="{BB962C8B-B14F-4D97-AF65-F5344CB8AC3E}">
        <p14:creationId xmlns:p14="http://schemas.microsoft.com/office/powerpoint/2010/main" val="2182639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278" y="0"/>
            <a:ext cx="2082463" cy="135798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CCA5B7B-8260-C348-A597-FD2BF9F1BAEE}"/>
              </a:ext>
            </a:extLst>
          </p:cNvPr>
          <p:cNvSpPr txBox="1"/>
          <p:nvPr/>
        </p:nvSpPr>
        <p:spPr>
          <a:xfrm>
            <a:off x="2137023" y="2432417"/>
            <a:ext cx="2866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Estrategia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A73F03D-3447-C641-9C61-18DA6F3E2DED}"/>
              </a:ext>
            </a:extLst>
          </p:cNvPr>
          <p:cNvSpPr txBox="1"/>
          <p:nvPr/>
        </p:nvSpPr>
        <p:spPr>
          <a:xfrm>
            <a:off x="2137024" y="3308279"/>
            <a:ext cx="868166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Generamos polémica sobre el tema de los prejuicios en algunos lugares de la ciudad. Luego con el ruido de los medios, lanzamos la nueva acción de Redd´s, logrando crear una tendencia que invitó a destruir las etiquetas.</a:t>
            </a:r>
          </a:p>
        </p:txBody>
      </p:sp>
    </p:spTree>
    <p:extLst>
      <p:ext uri="{BB962C8B-B14F-4D97-AF65-F5344CB8AC3E}">
        <p14:creationId xmlns:p14="http://schemas.microsoft.com/office/powerpoint/2010/main" val="1855388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278" y="0"/>
            <a:ext cx="2082463" cy="135798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CCA5B7B-8260-C348-A597-FD2BF9F1BAEE}"/>
              </a:ext>
            </a:extLst>
          </p:cNvPr>
          <p:cNvSpPr txBox="1"/>
          <p:nvPr/>
        </p:nvSpPr>
        <p:spPr>
          <a:xfrm>
            <a:off x="2137023" y="2432417"/>
            <a:ext cx="4058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latin typeface="Helvetica" pitchFamily="2" charset="0"/>
              </a:rPr>
              <a:t>Idea creativa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A73F03D-3447-C641-9C61-18DA6F3E2DED}"/>
              </a:ext>
            </a:extLst>
          </p:cNvPr>
          <p:cNvSpPr txBox="1"/>
          <p:nvPr/>
        </p:nvSpPr>
        <p:spPr>
          <a:xfrm>
            <a:off x="2137024" y="3308279"/>
            <a:ext cx="868166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Redd´s </a:t>
            </a:r>
            <a:r>
              <a:rPr lang="es-ES" sz="170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trajo a la realidad los temas que más odian los millennials y les dio la oportunidad de que pudieran destruirlos como ellos quisieran y de una manera simbólica poder incentivar el cambio.</a:t>
            </a:r>
          </a:p>
        </p:txBody>
      </p:sp>
    </p:spTree>
    <p:extLst>
      <p:ext uri="{BB962C8B-B14F-4D97-AF65-F5344CB8AC3E}">
        <p14:creationId xmlns:p14="http://schemas.microsoft.com/office/powerpoint/2010/main" val="770426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278" y="0"/>
            <a:ext cx="2082463" cy="135798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CCA5B7B-8260-C348-A597-FD2BF9F1BAEE}"/>
              </a:ext>
            </a:extLst>
          </p:cNvPr>
          <p:cNvSpPr txBox="1"/>
          <p:nvPr/>
        </p:nvSpPr>
        <p:spPr>
          <a:xfrm>
            <a:off x="2137023" y="1499351"/>
            <a:ext cx="4058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Ejecución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A73F03D-3447-C641-9C61-18DA6F3E2DED}"/>
              </a:ext>
            </a:extLst>
          </p:cNvPr>
          <p:cNvSpPr txBox="1"/>
          <p:nvPr/>
        </p:nvSpPr>
        <p:spPr>
          <a:xfrm>
            <a:off x="2137024" y="3019031"/>
            <a:ext cx="868166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Ubicamos los principales bares y restaurantes de Bogotá y durante los días más concurridos, instalamos letreros que le negaban la entrada a personas que no cumplieran con unas características muy inusuales.</a:t>
            </a:r>
            <a:br>
              <a:rPr lang="es-ES" sz="17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es-ES" sz="17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s-ES" sz="17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Ejemplo: </a:t>
            </a:r>
            <a:br>
              <a:rPr lang="es-ES" sz="17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s-ES" sz="17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“Lugar solo para personas con tatuajes” -  “Espacio solo para personas LGBTI”</a:t>
            </a:r>
            <a:br>
              <a:rPr lang="es-ES" sz="17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es-ES" sz="17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s-ES" sz="17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Después de que muchas personas consideradas ”normales” se quejaran en redes sociales, llamaron la atención de algunos de los medios más importantes generando así un tema de polémica e indignación.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40646E-E5BA-E042-B27B-545FE85452F6}"/>
              </a:ext>
            </a:extLst>
          </p:cNvPr>
          <p:cNvSpPr txBox="1"/>
          <p:nvPr/>
        </p:nvSpPr>
        <p:spPr>
          <a:xfrm>
            <a:off x="2137023" y="2506389"/>
            <a:ext cx="312771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3600">
                <a:latin typeface="Rockwell" panose="02060603020205020403" pitchFamily="18" charset="77"/>
              </a:defRPr>
            </a:lvl1pPr>
          </a:lstStyle>
          <a:p>
            <a:r>
              <a:rPr lang="es-ES" sz="17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 polémica</a:t>
            </a:r>
          </a:p>
        </p:txBody>
      </p:sp>
    </p:spTree>
    <p:extLst>
      <p:ext uri="{BB962C8B-B14F-4D97-AF65-F5344CB8AC3E}">
        <p14:creationId xmlns:p14="http://schemas.microsoft.com/office/powerpoint/2010/main" val="2813888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278" y="0"/>
            <a:ext cx="2082463" cy="135798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CCA5B7B-8260-C348-A597-FD2BF9F1BAEE}"/>
              </a:ext>
            </a:extLst>
          </p:cNvPr>
          <p:cNvSpPr txBox="1"/>
          <p:nvPr/>
        </p:nvSpPr>
        <p:spPr>
          <a:xfrm>
            <a:off x="2137023" y="1499351"/>
            <a:ext cx="4058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Ejecución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A73F03D-3447-C641-9C61-18DA6F3E2DED}"/>
              </a:ext>
            </a:extLst>
          </p:cNvPr>
          <p:cNvSpPr txBox="1"/>
          <p:nvPr/>
        </p:nvSpPr>
        <p:spPr>
          <a:xfrm>
            <a:off x="2137024" y="3019031"/>
            <a:ext cx="8681664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Aprovechamos la situación generada y lanzamos </a:t>
            </a:r>
            <a:r>
              <a:rPr lang="es-ES" sz="17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KICK THE HATE</a:t>
            </a:r>
            <a:r>
              <a:rPr lang="es-ES" sz="17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la nueva acción de Redd´s donde basándonos en la data, logramos identificar los temas que actualmente son los más odiados por los millennials y los trajimos a la realidad.</a:t>
            </a:r>
            <a:br>
              <a:rPr lang="es-ES" sz="17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es-ES" sz="17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s-ES" sz="17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 cada six pack venían 6 stickers con las diferentes palabras que representaban lo más odiado. Así ellos podían pegarlas donde quisieran, destruirlas de cualquier manera y compartir el contenido en sus redes sociales.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40646E-E5BA-E042-B27B-545FE85452F6}"/>
              </a:ext>
            </a:extLst>
          </p:cNvPr>
          <p:cNvSpPr txBox="1"/>
          <p:nvPr/>
        </p:nvSpPr>
        <p:spPr>
          <a:xfrm>
            <a:off x="2137023" y="2506389"/>
            <a:ext cx="312771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3600">
                <a:latin typeface="Rockwell" panose="02060603020205020403" pitchFamily="18" charset="77"/>
              </a:defRPr>
            </a:lvl1pPr>
          </a:lstStyle>
          <a:p>
            <a:r>
              <a:rPr lang="es-ES" sz="17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Los millennials</a:t>
            </a:r>
          </a:p>
        </p:txBody>
      </p:sp>
    </p:spTree>
    <p:extLst>
      <p:ext uri="{BB962C8B-B14F-4D97-AF65-F5344CB8AC3E}">
        <p14:creationId xmlns:p14="http://schemas.microsoft.com/office/powerpoint/2010/main" val="1323407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789" y="-1050877"/>
            <a:ext cx="8346735" cy="544294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9FC8A8C-C0AA-704E-A390-931C7CCAB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278" y="0"/>
            <a:ext cx="2082463" cy="135798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3EE5CB2-A533-9945-B009-EA7583B7D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6926" y="3528609"/>
            <a:ext cx="3535175" cy="279579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1BE9EBF-1B86-BF4F-BC9E-6695EC7B8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679" y="3528609"/>
            <a:ext cx="3412597" cy="278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15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278" y="0"/>
            <a:ext cx="2082463" cy="135798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CCA5B7B-8260-C348-A597-FD2BF9F1BAEE}"/>
              </a:ext>
            </a:extLst>
          </p:cNvPr>
          <p:cNvSpPr txBox="1"/>
          <p:nvPr/>
        </p:nvSpPr>
        <p:spPr>
          <a:xfrm>
            <a:off x="2137024" y="2299088"/>
            <a:ext cx="4058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Sostenimiento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A73F03D-3447-C641-9C61-18DA6F3E2DED}"/>
              </a:ext>
            </a:extLst>
          </p:cNvPr>
          <p:cNvSpPr txBox="1"/>
          <p:nvPr/>
        </p:nvSpPr>
        <p:spPr>
          <a:xfrm>
            <a:off x="2137024" y="3100311"/>
            <a:ext cx="8681664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Luego de las dos semanas que duró la campaña, creamos el </a:t>
            </a:r>
            <a:r>
              <a:rPr lang="es-ES" sz="17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FESTIVAL KICK THE HATE</a:t>
            </a:r>
            <a:r>
              <a:rPr lang="es-ES" sz="17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para destruir todas las tendencias negativas que se recogieron durante todo el año.</a:t>
            </a:r>
          </a:p>
          <a:p>
            <a:endParaRPr lang="es-ES" sz="1700" dirty="0">
              <a:solidFill>
                <a:schemeClr val="bg1">
                  <a:lumMod val="50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s-ES" sz="17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Las mismas etiquetas que venían en las cervezas sirvieron para envolver todos los objetos a romper en el festival, donde cada persona podía entrar libremente a destruir lo que quisieran y luego refrescarse con una Redd´s.</a:t>
            </a:r>
          </a:p>
        </p:txBody>
      </p:sp>
    </p:spTree>
    <p:extLst>
      <p:ext uri="{BB962C8B-B14F-4D97-AF65-F5344CB8AC3E}">
        <p14:creationId xmlns:p14="http://schemas.microsoft.com/office/powerpoint/2010/main" val="177851654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348</Words>
  <Application>Microsoft Macintosh PowerPoint</Application>
  <PresentationFormat>Panorámica</PresentationFormat>
  <Paragraphs>36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Helvetica</vt:lpstr>
      <vt:lpstr>Helvetica Neue</vt:lpstr>
      <vt:lpstr>1_Tema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21</cp:revision>
  <dcterms:created xsi:type="dcterms:W3CDTF">2018-03-19T16:23:31Z</dcterms:created>
  <dcterms:modified xsi:type="dcterms:W3CDTF">2018-03-19T21:57:43Z</dcterms:modified>
</cp:coreProperties>
</file>