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8" r:id="rId5"/>
    <p:sldId id="258" r:id="rId6"/>
    <p:sldId id="261" r:id="rId7"/>
    <p:sldId id="262" r:id="rId8"/>
    <p:sldId id="263" r:id="rId9"/>
    <p:sldId id="264" r:id="rId10"/>
    <p:sldId id="267" r:id="rId11"/>
    <p:sldId id="266" r:id="rId12"/>
    <p:sldId id="269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74A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989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987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672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7282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759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335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2168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144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668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882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075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E3726-945D-4CA7-A7EA-BA0186D237F1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2A29-8597-40C2-9C03-E0FBA5F40DE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292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hyperlink" Target="http://www.unchanceredd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2838494" y="3059668"/>
            <a:ext cx="6515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 Más de 800.000 venezolanos han entrado al país en los últimos años en búsqueda de una estabilidad económica que su país no les brinda. Pero de igual forma, </a:t>
            </a:r>
          </a:p>
          <a:p>
            <a:pPr algn="ctr"/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en Colombia no la encuentran por falta de oportunidades.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7529" r="68787" b="71973"/>
          <a:stretch/>
        </p:blipFill>
        <p:spPr>
          <a:xfrm>
            <a:off x="4533330" y="1146655"/>
            <a:ext cx="3125339" cy="14057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97" y="5706530"/>
            <a:ext cx="860468" cy="9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3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-8403" y="0"/>
            <a:ext cx="12192000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663945"/>
              </p:ext>
            </p:extLst>
          </p:nvPr>
        </p:nvGraphicFramePr>
        <p:xfrm>
          <a:off x="0" y="5339646"/>
          <a:ext cx="6490265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925"/>
                <a:gridCol w="1296537"/>
                <a:gridCol w="3029803"/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400" dirty="0" smtClean="0"/>
                        <a:t>Javier</a:t>
                      </a:r>
                      <a:r>
                        <a:rPr lang="es-CO" sz="1400" baseline="0" dirty="0" smtClean="0"/>
                        <a:t> Hernández - Caracol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Noticia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TOTAL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$100.000.000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 smtClean="0"/>
                        <a:t>$50.000.000</a:t>
                      </a:r>
                    </a:p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$150.000.000</a:t>
                      </a:r>
                      <a:endParaRPr lang="es-CO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7871936" y="4678037"/>
            <a:ext cx="2929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ROI ESTIMADO</a:t>
            </a:r>
            <a:endParaRPr lang="es-CO" sz="3200" dirty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85682" y="1020073"/>
            <a:ext cx="4625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RAITING CARACOL 1ER PARTIDO DE COLOMBIA </a:t>
            </a:r>
          </a:p>
          <a:p>
            <a:r>
              <a:rPr lang="es-CO" sz="16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EN EL MUNDIAL.</a:t>
            </a:r>
            <a:endParaRPr lang="es-CO" dirty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r>
              <a:rPr lang="es-CO" sz="28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21,9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785682" y="2172690"/>
            <a:ext cx="5101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IMPRESIONES ESTIMADAS DE LA NOTICIA</a:t>
            </a:r>
            <a:endParaRPr lang="es-CO" sz="2800" dirty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r>
              <a:rPr lang="es-CO" sz="2800" dirty="0">
                <a:solidFill>
                  <a:schemeClr val="bg1"/>
                </a:solidFill>
                <a:latin typeface="Futura Lt BT" panose="020B0402020204020303" pitchFamily="34" charset="0"/>
              </a:rPr>
              <a:t>3</a:t>
            </a:r>
            <a:r>
              <a:rPr lang="es-CO" sz="28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0 MM</a:t>
            </a:r>
            <a:endParaRPr lang="es-CO" sz="1600" dirty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785682" y="3016425"/>
            <a:ext cx="5101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IMPRESIONES ESTIMADAS DE FREE PRESS</a:t>
            </a:r>
            <a:endParaRPr lang="es-CO" sz="2800" dirty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r>
              <a:rPr lang="es-CO" sz="28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40 MM</a:t>
            </a:r>
            <a:endParaRPr lang="es-CO" sz="1600" dirty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730713"/>
              </p:ext>
            </p:extLst>
          </p:nvPr>
        </p:nvGraphicFramePr>
        <p:xfrm>
          <a:off x="8422314" y="5443786"/>
          <a:ext cx="182825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253"/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400" dirty="0" smtClean="0"/>
                        <a:t>FREE</a:t>
                      </a:r>
                      <a:r>
                        <a:rPr lang="es-CO" sz="1400" baseline="0" dirty="0" smtClean="0"/>
                        <a:t> PRESS</a:t>
                      </a:r>
                      <a:endParaRPr lang="es-C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+$700.000.000</a:t>
                      </a:r>
                      <a:endParaRPr lang="es-CO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6" name="Conector recto 15"/>
          <p:cNvCxnSpPr/>
          <p:nvPr/>
        </p:nvCxnSpPr>
        <p:spPr>
          <a:xfrm>
            <a:off x="745588" y="2447778"/>
            <a:ext cx="4065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/>
          <p:cNvSpPr/>
          <p:nvPr/>
        </p:nvSpPr>
        <p:spPr>
          <a:xfrm>
            <a:off x="618978" y="2321168"/>
            <a:ext cx="253219" cy="2532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/>
          <p:cNvSpPr txBox="1"/>
          <p:nvPr/>
        </p:nvSpPr>
        <p:spPr>
          <a:xfrm>
            <a:off x="197327" y="2708648"/>
            <a:ext cx="1096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bg1"/>
                </a:solidFill>
              </a:rPr>
              <a:t>DETONANTE</a:t>
            </a:r>
          </a:p>
          <a:p>
            <a:pPr algn="ctr"/>
            <a:r>
              <a:rPr lang="es-CO" sz="1400" dirty="0" smtClean="0">
                <a:solidFill>
                  <a:schemeClr val="bg1"/>
                </a:solidFill>
              </a:rPr>
              <a:t>NOTICIA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15820" y="1918982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</a:rPr>
              <a:t>19 JUNIO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2146354" y="2321168"/>
            <a:ext cx="253219" cy="2532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/>
          <p:cNvSpPr txBox="1"/>
          <p:nvPr/>
        </p:nvSpPr>
        <p:spPr>
          <a:xfrm>
            <a:off x="1347116" y="2708647"/>
            <a:ext cx="1862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bg1"/>
                </a:solidFill>
              </a:rPr>
              <a:t>COMUNICADO</a:t>
            </a:r>
          </a:p>
          <a:p>
            <a:pPr algn="ctr"/>
            <a:r>
              <a:rPr lang="es-CO" sz="1400" dirty="0" smtClean="0">
                <a:solidFill>
                  <a:schemeClr val="bg1"/>
                </a:solidFill>
              </a:rPr>
              <a:t>DE JAVIER HERNÁNDEZ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4582594" y="2321168"/>
            <a:ext cx="253219" cy="2532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CuadroTexto 22"/>
          <p:cNvSpPr txBox="1"/>
          <p:nvPr/>
        </p:nvSpPr>
        <p:spPr>
          <a:xfrm>
            <a:off x="1843197" y="1902881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</a:rPr>
              <a:t>22 JUNIO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997079" y="2082858"/>
            <a:ext cx="931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 smtClean="0">
                <a:solidFill>
                  <a:srgbClr val="FF0000"/>
                </a:solidFill>
              </a:rPr>
              <a:t>Free </a:t>
            </a:r>
            <a:r>
              <a:rPr lang="es-CO" sz="1400" dirty="0" err="1" smtClean="0">
                <a:solidFill>
                  <a:srgbClr val="FF0000"/>
                </a:solidFill>
              </a:rPr>
              <a:t>press</a:t>
            </a:r>
            <a:endParaRPr lang="es-CO" sz="1400" dirty="0">
              <a:solidFill>
                <a:srgbClr val="FF0000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4279437" y="1902880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</a:rPr>
              <a:t>25 JUNIO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3958776" y="2700997"/>
            <a:ext cx="1500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bg1"/>
                </a:solidFill>
              </a:rPr>
              <a:t>RED DE TALENTOS</a:t>
            </a:r>
            <a:endParaRPr lang="es-CO" sz="1400" dirty="0">
              <a:solidFill>
                <a:schemeClr val="bg1"/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48159" r="50858" b="33930"/>
          <a:stretch/>
        </p:blipFill>
        <p:spPr>
          <a:xfrm>
            <a:off x="197327" y="3941407"/>
            <a:ext cx="5349922" cy="122829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70198" r="48795" b="10100"/>
          <a:stretch/>
        </p:blipFill>
        <p:spPr>
          <a:xfrm>
            <a:off x="497577" y="573763"/>
            <a:ext cx="4749421" cy="135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2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88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8403" y="0"/>
            <a:ext cx="12192000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6" t="51806" r="1783" b="21727"/>
          <a:stretch/>
        </p:blipFill>
        <p:spPr>
          <a:xfrm>
            <a:off x="3537970" y="2521424"/>
            <a:ext cx="5116060" cy="18151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97" y="5706530"/>
            <a:ext cx="860468" cy="9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6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2756606" y="3198168"/>
            <a:ext cx="6515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¿Cómo hacemos que todos vean este                                   </a:t>
            </a:r>
            <a:r>
              <a:rPr lang="es-CO" sz="2400" dirty="0" smtClean="0">
                <a:solidFill>
                  <a:srgbClr val="00C74A"/>
                </a:solidFill>
                <a:latin typeface="Futura Lt BT" panose="020B0402020204020303" pitchFamily="34" charset="0"/>
              </a:rPr>
              <a:t>?</a:t>
            </a:r>
            <a:endParaRPr lang="es-CO" sz="1400" dirty="0" smtClean="0">
              <a:solidFill>
                <a:srgbClr val="00C74A"/>
              </a:solidFill>
              <a:latin typeface="Futura Lt BT" panose="020B0402020204020303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3" t="13897" r="29945" b="67993"/>
          <a:stretch/>
        </p:blipFill>
        <p:spPr>
          <a:xfrm>
            <a:off x="6348480" y="3153274"/>
            <a:ext cx="2031242" cy="60604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97" y="5706530"/>
            <a:ext cx="860468" cy="9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0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97" y="5706530"/>
            <a:ext cx="860468" cy="9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2838494" y="3275112"/>
            <a:ext cx="651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</a:rPr>
              <a:t>Una iniciativa para fomentar la inclusión de los </a:t>
            </a:r>
            <a:r>
              <a:rPr lang="es-CO" dirty="0" smtClean="0">
                <a:solidFill>
                  <a:srgbClr val="FF0000"/>
                </a:solidFill>
              </a:rPr>
              <a:t>venezolanos </a:t>
            </a:r>
            <a:r>
              <a:rPr lang="es-CO" sz="1400" dirty="0" smtClean="0">
                <a:solidFill>
                  <a:schemeClr val="bg1"/>
                </a:solidFill>
              </a:rPr>
              <a:t>en </a:t>
            </a:r>
            <a:r>
              <a:rPr lang="es-CO" sz="1400" dirty="0">
                <a:solidFill>
                  <a:schemeClr val="bg1"/>
                </a:solidFill>
              </a:rPr>
              <a:t>Colombia</a:t>
            </a:r>
            <a:r>
              <a:rPr lang="es-CO" sz="1400" dirty="0" smtClean="0">
                <a:solidFill>
                  <a:schemeClr val="bg1"/>
                </a:solidFill>
              </a:rPr>
              <a:t>.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806407" y="2831392"/>
            <a:ext cx="6515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LOGO.</a:t>
            </a:r>
            <a:endParaRPr lang="es-CO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97" y="5706530"/>
            <a:ext cx="860468" cy="9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7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2838494" y="2921169"/>
            <a:ext cx="6515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 Aprovecharemos el Mundial de Fútbol para que uno de los íconos más populares de Colombia sea el </a:t>
            </a:r>
            <a:r>
              <a:rPr lang="es-CO" dirty="0" smtClean="0">
                <a:solidFill>
                  <a:srgbClr val="00B050"/>
                </a:solidFill>
                <a:latin typeface="Futura Lt BT" panose="020B0402020204020303" pitchFamily="34" charset="0"/>
              </a:rPr>
              <a:t>detonante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 de una iniciativa para que los Venezolanos puedan tener #</a:t>
            </a:r>
            <a:r>
              <a:rPr lang="es-CO" sz="1400" dirty="0" err="1" smtClean="0">
                <a:solidFill>
                  <a:schemeClr val="bg1"/>
                </a:solidFill>
                <a:latin typeface="Futura Lt BT" panose="020B0402020204020303" pitchFamily="34" charset="0"/>
              </a:rPr>
              <a:t>UnChance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 de establecerse acá en Colombia.</a:t>
            </a:r>
          </a:p>
          <a:p>
            <a:pPr algn="ctr"/>
            <a:endParaRPr lang="es-CO" sz="1400" dirty="0" smtClean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t="32604" r="68452" b="54461"/>
          <a:stretch/>
        </p:blipFill>
        <p:spPr>
          <a:xfrm>
            <a:off x="4963236" y="1678675"/>
            <a:ext cx="2265528" cy="88710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97" y="5706530"/>
            <a:ext cx="860468" cy="9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8403" y="0"/>
            <a:ext cx="12192000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>
            <a:off x="982638" y="791570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 smtClean="0">
                <a:latin typeface="Futura Lt BT" panose="020B0402020204020303" pitchFamily="34" charset="0"/>
              </a:rPr>
              <a:t>EJECUCIÓN</a:t>
            </a:r>
            <a:endParaRPr lang="es-CO" sz="3200" dirty="0">
              <a:latin typeface="Futura Lt BT" panose="020B04020202040203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59556" y="2467423"/>
            <a:ext cx="55955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Javier Hernández </a:t>
            </a:r>
            <a:r>
              <a:rPr lang="es-CO" sz="1400" dirty="0" err="1">
                <a:solidFill>
                  <a:schemeClr val="bg1"/>
                </a:solidFill>
                <a:latin typeface="Futura Lt BT" panose="020B0402020204020303" pitchFamily="34" charset="0"/>
              </a:rPr>
              <a:t>Bonett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 es alguien que a la luz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de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los colombianos </a:t>
            </a:r>
            <a:endParaRPr lang="es-CO" sz="1400" dirty="0" smtClean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ha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traído amargura a la selección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Colombia de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Fútbol. </a:t>
            </a:r>
            <a:endParaRPr lang="es-CO" sz="1400" dirty="0" smtClean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Por eso,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durante el primer partido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de Colombia todos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esperarán </a:t>
            </a:r>
            <a:endParaRPr lang="es-CO" sz="1400" dirty="0" smtClean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que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él lo comente,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pero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por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el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contrario,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el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partido lo comentará </a:t>
            </a:r>
            <a:endParaRPr lang="es-CO" sz="1400" dirty="0" smtClean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un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venezolano. </a:t>
            </a:r>
            <a:endParaRPr lang="es-CO" sz="1400" dirty="0" smtClean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endParaRPr lang="es-CO" sz="1400" dirty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Una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noticia saldrá a la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luz diciendo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que lo sacaron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por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los comentarios negativos hacia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él. De esta forma se generará contenido contextual </a:t>
            </a:r>
          </a:p>
          <a:p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a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propiándonos de la época mundialista.</a:t>
            </a:r>
            <a:endParaRPr lang="es-CO" sz="1400" dirty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6" t="32605" r="10630" b="48796"/>
          <a:stretch/>
        </p:blipFill>
        <p:spPr>
          <a:xfrm>
            <a:off x="559556" y="595942"/>
            <a:ext cx="4037428" cy="12755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9" t="18673" r="57033" b="51277"/>
          <a:stretch/>
        </p:blipFill>
        <p:spPr>
          <a:xfrm>
            <a:off x="7808097" y="1233712"/>
            <a:ext cx="2374712" cy="20608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97" y="5706530"/>
            <a:ext cx="860468" cy="96216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1" t="19304" r="31175" b="52961"/>
          <a:stretch/>
        </p:blipFill>
        <p:spPr>
          <a:xfrm>
            <a:off x="6450146" y="3142517"/>
            <a:ext cx="5090614" cy="19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5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8403" y="0"/>
            <a:ext cx="12192000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/>
          <p:cNvSpPr txBox="1"/>
          <p:nvPr/>
        </p:nvSpPr>
        <p:spPr>
          <a:xfrm>
            <a:off x="982638" y="791570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 smtClean="0">
                <a:latin typeface="Futura Lt BT" panose="020B0402020204020303" pitchFamily="34" charset="0"/>
              </a:rPr>
              <a:t>EJECUCIÓN</a:t>
            </a:r>
            <a:endParaRPr lang="es-CO" sz="3200" dirty="0">
              <a:latin typeface="Futura Lt BT" panose="020B0402020204020303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6" t="32605" r="10630" b="48796"/>
          <a:stretch/>
        </p:blipFill>
        <p:spPr>
          <a:xfrm>
            <a:off x="559556" y="595942"/>
            <a:ext cx="4037428" cy="127554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9268" y="3207224"/>
            <a:ext cx="2574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A los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pocos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días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sucederá esto.</a:t>
            </a:r>
            <a:endParaRPr lang="es-CO" sz="1400" dirty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  <p:pic>
        <p:nvPicPr>
          <p:cNvPr id="3" name="WhatsApp Video 2018-03-18 at 4.34.42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7462707" y="2178254"/>
            <a:ext cx="4636148" cy="26242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97" y="5706530"/>
            <a:ext cx="860468" cy="9621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1" t="50734" r="31175" b="22599"/>
          <a:stretch/>
        </p:blipFill>
        <p:spPr>
          <a:xfrm>
            <a:off x="3210750" y="2535943"/>
            <a:ext cx="5090614" cy="18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8403" y="0"/>
            <a:ext cx="12192000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982638" y="791570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 smtClean="0">
                <a:latin typeface="Futura Lt BT" panose="020B0402020204020303" pitchFamily="34" charset="0"/>
              </a:rPr>
              <a:t>EJECUCIÓN</a:t>
            </a:r>
            <a:endParaRPr lang="es-CO" sz="3200" dirty="0">
              <a:latin typeface="Futura Lt BT" panose="020B04020202040203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6" t="32605" r="10630" b="48796"/>
          <a:stretch/>
        </p:blipFill>
        <p:spPr>
          <a:xfrm>
            <a:off x="559556" y="595942"/>
            <a:ext cx="4037428" cy="127554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9269" y="3163459"/>
            <a:ext cx="5221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Y nuestros aliados no podían faltar. Diferentes marcas se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unirán </a:t>
            </a:r>
          </a:p>
          <a:p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a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 la iniciativa gracias al impacto de la campaña.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 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97" y="5706530"/>
            <a:ext cx="860468" cy="9621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t="8081" r="82830" b="71818"/>
          <a:stretch/>
        </p:blipFill>
        <p:spPr>
          <a:xfrm>
            <a:off x="5343669" y="1016945"/>
            <a:ext cx="2078873" cy="15669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4" t="9264" r="69757" b="74616"/>
          <a:stretch/>
        </p:blipFill>
        <p:spPr>
          <a:xfrm>
            <a:off x="7529997" y="238835"/>
            <a:ext cx="1830649" cy="12566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0" t="8918" r="53261" b="74136"/>
          <a:stretch/>
        </p:blipFill>
        <p:spPr>
          <a:xfrm>
            <a:off x="9301972" y="1192098"/>
            <a:ext cx="2204823" cy="132105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3" t="11778" r="38918" b="75298"/>
          <a:stretch/>
        </p:blipFill>
        <p:spPr>
          <a:xfrm>
            <a:off x="5566232" y="3498085"/>
            <a:ext cx="1830649" cy="100748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5" t="9552" r="24166" b="74328"/>
          <a:stretch/>
        </p:blipFill>
        <p:spPr>
          <a:xfrm>
            <a:off x="7554648" y="2430046"/>
            <a:ext cx="1830649" cy="12566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31717" r="72174" b="59526"/>
          <a:stretch/>
        </p:blipFill>
        <p:spPr>
          <a:xfrm>
            <a:off x="8912695" y="3851081"/>
            <a:ext cx="2983375" cy="61340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28672" r="49632" b="55208"/>
          <a:stretch/>
        </p:blipFill>
        <p:spPr>
          <a:xfrm>
            <a:off x="7342866" y="4924039"/>
            <a:ext cx="2204909" cy="96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8403" y="0"/>
            <a:ext cx="12192000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982638" y="791570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 smtClean="0">
                <a:latin typeface="Futura Lt BT" panose="020B0402020204020303" pitchFamily="34" charset="0"/>
              </a:rPr>
              <a:t>EJECUCIÓN</a:t>
            </a:r>
            <a:endParaRPr lang="es-CO" sz="3200" dirty="0">
              <a:latin typeface="Futura Lt BT" panose="020B04020202040203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6" t="32605" r="10630" b="48796"/>
          <a:stretch/>
        </p:blipFill>
        <p:spPr>
          <a:xfrm>
            <a:off x="559556" y="595942"/>
            <a:ext cx="4037428" cy="127554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9268" y="3163459"/>
            <a:ext cx="55493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Además estos panas tendrán la posibilidad de contar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sus especialidades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a través del #</a:t>
            </a:r>
            <a:r>
              <a:rPr lang="es-CO" sz="1400" dirty="0" err="1">
                <a:solidFill>
                  <a:schemeClr val="bg1"/>
                </a:solidFill>
                <a:latin typeface="Futura Lt BT" panose="020B0402020204020303" pitchFamily="34" charset="0"/>
              </a:rPr>
              <a:t>UnChance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, para nosotros </a:t>
            </a:r>
            <a:endParaRPr lang="es-CO" sz="1400" dirty="0" smtClean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crear </a:t>
            </a:r>
            <a:r>
              <a:rPr lang="es-CO" sz="1400" dirty="0">
                <a:solidFill>
                  <a:schemeClr val="bg1"/>
                </a:solidFill>
                <a:latin typeface="Futura Lt BT" panose="020B0402020204020303" pitchFamily="34" charset="0"/>
              </a:rPr>
              <a:t>una red de talentos que la </a:t>
            </a:r>
            <a:r>
              <a:rPr lang="es-CO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gente encontrará en </a:t>
            </a:r>
            <a:r>
              <a:rPr lang="es-CO" sz="1400" u="sng" dirty="0">
                <a:solidFill>
                  <a:schemeClr val="bg1"/>
                </a:solidFill>
                <a:latin typeface="Futura Lt BT" panose="020B0402020204020303" pitchFamily="34" charset="0"/>
                <a:hlinkClick r:id="rId4"/>
              </a:rPr>
              <a:t>www.unchanceredds.com</a:t>
            </a:r>
            <a:endParaRPr lang="es-CO" sz="1400" dirty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97" y="5706530"/>
            <a:ext cx="860468" cy="9621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4" t="24875" r="5635" b="39502"/>
          <a:stretch/>
        </p:blipFill>
        <p:spPr>
          <a:xfrm>
            <a:off x="5463508" y="2207525"/>
            <a:ext cx="4435523" cy="24429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4" t="61158" r="23298" b="4175"/>
          <a:stretch/>
        </p:blipFill>
        <p:spPr>
          <a:xfrm>
            <a:off x="7218299" y="4650474"/>
            <a:ext cx="3670395" cy="20139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8462" r="59963" b="2562"/>
          <a:stretch/>
        </p:blipFill>
        <p:spPr>
          <a:xfrm>
            <a:off x="7294712" y="0"/>
            <a:ext cx="3671773" cy="22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642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300</Words>
  <Application>Microsoft Office PowerPoint</Application>
  <PresentationFormat>Panorámica</PresentationFormat>
  <Paragraphs>48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Futura Lt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juan.rivera</dc:creator>
  <cp:lastModifiedBy>juan.rivera</cp:lastModifiedBy>
  <cp:revision>50</cp:revision>
  <dcterms:created xsi:type="dcterms:W3CDTF">2018-03-17T22:52:42Z</dcterms:created>
  <dcterms:modified xsi:type="dcterms:W3CDTF">2018-03-19T20:47:23Z</dcterms:modified>
</cp:coreProperties>
</file>