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6" r:id="rId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2A"/>
    <a:srgbClr val="F49200"/>
    <a:srgbClr val="EE0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7"/>
    <p:restoredTop sz="88325"/>
  </p:normalViewPr>
  <p:slideViewPr>
    <p:cSldViewPr snapToGrid="0" snapToObjects="1">
      <p:cViewPr>
        <p:scale>
          <a:sx n="159" d="100"/>
          <a:sy n="159" d="100"/>
        </p:scale>
        <p:origin x="-3616" y="-2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E26FF-EB72-0747-8FCC-BDDFBDAA6FAF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4A47E-7540-3643-BB76-E69288E1A07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09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975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108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742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4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444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960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919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932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568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603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745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3FB15-92FA-124D-9E73-FFA0B30A78D4}" type="datetimeFigureOut">
              <a:rPr lang="es-ES_tradnl" smtClean="0"/>
              <a:t>14/5/18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2D237-006E-6240-A498-CC61F019A1B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766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3" y="524884"/>
            <a:ext cx="3822605" cy="1559555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17021" y="3090449"/>
            <a:ext cx="862284" cy="862284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00B0F0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" dirty="0" smtClean="0">
                <a:latin typeface="Arial" charset="0"/>
                <a:ea typeface="Arial" charset="0"/>
                <a:cs typeface="Arial" charset="0"/>
              </a:rPr>
              <a:t>OSTEO</a:t>
            </a:r>
          </a:p>
          <a:p>
            <a:pPr algn="ctr"/>
            <a:r>
              <a:rPr lang="es-ES_tradnl" sz="800" dirty="0" smtClean="0">
                <a:latin typeface="Arial" charset="0"/>
                <a:ea typeface="Arial" charset="0"/>
                <a:cs typeface="Arial" charset="0"/>
              </a:rPr>
              <a:t>POROSIS</a:t>
            </a:r>
            <a:endParaRPr lang="es-ES_tradnl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127212" y="3241199"/>
            <a:ext cx="994943" cy="560785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" dirty="0" smtClean="0">
                <a:latin typeface="Arial" charset="0"/>
                <a:ea typeface="Arial" charset="0"/>
                <a:cs typeface="Arial" charset="0"/>
              </a:rPr>
              <a:t>INSIGHT</a:t>
            </a:r>
          </a:p>
          <a:p>
            <a:pPr algn="ctr"/>
            <a:r>
              <a:rPr lang="es-ES_tradnl" sz="500" dirty="0" smtClean="0">
                <a:latin typeface="Arial" charset="0"/>
                <a:ea typeface="Arial" charset="0"/>
                <a:cs typeface="Arial" charset="0"/>
              </a:rPr>
              <a:t>A nadie le gusta aceptar que esta viejo</a:t>
            </a:r>
            <a:endParaRPr lang="es-ES_tradnl" sz="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3370063" y="2875116"/>
            <a:ext cx="1292950" cy="1292950"/>
          </a:xfrm>
          <a:prstGeom prst="ellipse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00B0F0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 smtClean="0">
                <a:latin typeface="Arial" charset="0"/>
                <a:ea typeface="Arial" charset="0"/>
                <a:cs typeface="Arial" charset="0"/>
              </a:rPr>
              <a:t>EL RETRO</a:t>
            </a:r>
          </a:p>
          <a:p>
            <a:pPr algn="ctr"/>
            <a:r>
              <a:rPr lang="es-ES_tradnl" sz="1400" dirty="0" smtClean="0">
                <a:latin typeface="Arial" charset="0"/>
                <a:ea typeface="Arial" charset="0"/>
                <a:cs typeface="Arial" charset="0"/>
              </a:rPr>
              <a:t>TEST</a:t>
            </a:r>
            <a:endParaRPr lang="es-ES_trad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63013" y="2693869"/>
            <a:ext cx="814229" cy="408836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FF912A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" b="1" dirty="0" smtClean="0">
                <a:latin typeface="Arial" charset="0"/>
                <a:ea typeface="Arial" charset="0"/>
                <a:cs typeface="Arial" charset="0"/>
              </a:rPr>
              <a:t>Alerta</a:t>
            </a:r>
          </a:p>
          <a:p>
            <a:pPr algn="ctr"/>
            <a:r>
              <a:rPr lang="es-ES_tradnl" sz="500" dirty="0" err="1" smtClean="0">
                <a:latin typeface="Arial" charset="0"/>
                <a:ea typeface="Arial" charset="0"/>
                <a:cs typeface="Arial" charset="0"/>
              </a:rPr>
              <a:t>Humor+Datos</a:t>
            </a:r>
            <a:endParaRPr lang="es-ES_tradnl" sz="5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500" dirty="0" smtClean="0">
                <a:latin typeface="Arial" charset="0"/>
                <a:ea typeface="Arial" charset="0"/>
                <a:cs typeface="Arial" charset="0"/>
              </a:rPr>
              <a:t>Contundentes</a:t>
            </a:r>
            <a:endParaRPr lang="es-ES_tradnl" sz="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663013" y="3963649"/>
            <a:ext cx="814229" cy="408836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FF912A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" b="1" dirty="0" smtClean="0">
                <a:latin typeface="Arial" charset="0"/>
                <a:ea typeface="Arial" charset="0"/>
                <a:cs typeface="Arial" charset="0"/>
              </a:rPr>
              <a:t>Diagnóstico</a:t>
            </a:r>
          </a:p>
          <a:p>
            <a:pPr algn="ctr"/>
            <a:r>
              <a:rPr lang="es-ES_tradnl" sz="500" dirty="0" smtClean="0">
                <a:latin typeface="Arial" charset="0"/>
                <a:ea typeface="Arial" charset="0"/>
                <a:cs typeface="Arial" charset="0"/>
              </a:rPr>
              <a:t>Test Riesgo</a:t>
            </a:r>
            <a:endParaRPr lang="es-ES_tradnl" sz="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5725150" y="2771808"/>
            <a:ext cx="557750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RADIO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532954" y="2771808"/>
            <a:ext cx="557750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TV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7340758" y="2771808"/>
            <a:ext cx="557750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DIGITAL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148562" y="2771808"/>
            <a:ext cx="557750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SOCIAL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8956365" y="2771808"/>
            <a:ext cx="557750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smtClean="0">
                <a:latin typeface="Arial" charset="0"/>
                <a:ea typeface="Arial" charset="0"/>
                <a:cs typeface="Arial" charset="0"/>
              </a:rPr>
              <a:t>CINE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725150" y="4041588"/>
            <a:ext cx="3788965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LANDING/DIAGNÓSTICO FRAX EMBEBIDO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5725149" y="3253454"/>
            <a:ext cx="1365554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00B0F0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TVSYNC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6875976" y="4523234"/>
            <a:ext cx="1487314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00B0F0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CITA MÉDICA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Conector recto 18"/>
          <p:cNvCxnSpPr>
            <a:stCxn id="4" idx="3"/>
            <a:endCxn id="6" idx="1"/>
          </p:cNvCxnSpPr>
          <p:nvPr/>
        </p:nvCxnSpPr>
        <p:spPr>
          <a:xfrm>
            <a:off x="1879305" y="3521591"/>
            <a:ext cx="247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6" idx="3"/>
            <a:endCxn id="7" idx="2"/>
          </p:cNvCxnSpPr>
          <p:nvPr/>
        </p:nvCxnSpPr>
        <p:spPr>
          <a:xfrm>
            <a:off x="3122156" y="3521591"/>
            <a:ext cx="247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8" idx="2"/>
            <a:endCxn id="9" idx="0"/>
          </p:cNvCxnSpPr>
          <p:nvPr/>
        </p:nvCxnSpPr>
        <p:spPr>
          <a:xfrm>
            <a:off x="5070128" y="3102705"/>
            <a:ext cx="0" cy="8609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>
            <a:stCxn id="7" idx="6"/>
          </p:cNvCxnSpPr>
          <p:nvPr/>
        </p:nvCxnSpPr>
        <p:spPr>
          <a:xfrm>
            <a:off x="4663013" y="3521591"/>
            <a:ext cx="4071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stCxn id="8" idx="3"/>
            <a:endCxn id="10" idx="1"/>
          </p:cNvCxnSpPr>
          <p:nvPr/>
        </p:nvCxnSpPr>
        <p:spPr>
          <a:xfrm>
            <a:off x="5477242" y="2898287"/>
            <a:ext cx="247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stCxn id="10" idx="3"/>
            <a:endCxn id="11" idx="1"/>
          </p:cNvCxnSpPr>
          <p:nvPr/>
        </p:nvCxnSpPr>
        <p:spPr>
          <a:xfrm>
            <a:off x="6282899" y="2898287"/>
            <a:ext cx="250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>
            <a:stCxn id="11" idx="3"/>
            <a:endCxn id="12" idx="1"/>
          </p:cNvCxnSpPr>
          <p:nvPr/>
        </p:nvCxnSpPr>
        <p:spPr>
          <a:xfrm>
            <a:off x="7090703" y="2898287"/>
            <a:ext cx="250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>
            <a:stCxn id="12" idx="3"/>
            <a:endCxn id="13" idx="1"/>
          </p:cNvCxnSpPr>
          <p:nvPr/>
        </p:nvCxnSpPr>
        <p:spPr>
          <a:xfrm>
            <a:off x="7898507" y="2898287"/>
            <a:ext cx="250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>
            <a:stCxn id="13" idx="3"/>
            <a:endCxn id="14" idx="1"/>
          </p:cNvCxnSpPr>
          <p:nvPr/>
        </p:nvCxnSpPr>
        <p:spPr>
          <a:xfrm>
            <a:off x="8706311" y="2898287"/>
            <a:ext cx="250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>
            <a:stCxn id="10" idx="2"/>
          </p:cNvCxnSpPr>
          <p:nvPr/>
        </p:nvCxnSpPr>
        <p:spPr>
          <a:xfrm>
            <a:off x="6004025" y="3024766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6812461" y="3024766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>
            <a:off x="6407926" y="3801984"/>
            <a:ext cx="0" cy="1616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>
            <a:stCxn id="59" idx="2"/>
          </p:cNvCxnSpPr>
          <p:nvPr/>
        </p:nvCxnSpPr>
        <p:spPr>
          <a:xfrm>
            <a:off x="7619632" y="3576804"/>
            <a:ext cx="1" cy="3759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>
            <a:stCxn id="60" idx="2"/>
          </p:cNvCxnSpPr>
          <p:nvPr/>
        </p:nvCxnSpPr>
        <p:spPr>
          <a:xfrm>
            <a:off x="8426709" y="3576804"/>
            <a:ext cx="1" cy="3661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>
            <a:stCxn id="61" idx="2"/>
          </p:cNvCxnSpPr>
          <p:nvPr/>
        </p:nvCxnSpPr>
        <p:spPr>
          <a:xfrm>
            <a:off x="9235240" y="3576804"/>
            <a:ext cx="0" cy="3759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5477243" y="4168067"/>
            <a:ext cx="247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6211664" y="3651584"/>
            <a:ext cx="38824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LINK A</a:t>
            </a:r>
            <a:endParaRPr lang="es-ES_tradnl" sz="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6" name="Conector recto 55"/>
          <p:cNvCxnSpPr>
            <a:stCxn id="17" idx="2"/>
            <a:endCxn id="54" idx="0"/>
          </p:cNvCxnSpPr>
          <p:nvPr/>
        </p:nvCxnSpPr>
        <p:spPr>
          <a:xfrm flipH="1">
            <a:off x="6405788" y="3506412"/>
            <a:ext cx="2138" cy="145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58"/>
          <p:cNvSpPr/>
          <p:nvPr/>
        </p:nvSpPr>
        <p:spPr>
          <a:xfrm>
            <a:off x="7425508" y="3407527"/>
            <a:ext cx="38824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LINK A</a:t>
            </a:r>
            <a:endParaRPr lang="es-ES_tradnl" sz="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8232585" y="3407527"/>
            <a:ext cx="38824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LINK A</a:t>
            </a:r>
            <a:endParaRPr lang="es-ES_tradnl" sz="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9041116" y="3407527"/>
            <a:ext cx="38824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LINK A</a:t>
            </a:r>
            <a:endParaRPr lang="es-ES_tradnl" sz="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6" name="Conector recto 65"/>
          <p:cNvCxnSpPr>
            <a:stCxn id="12" idx="2"/>
            <a:endCxn id="59" idx="0"/>
          </p:cNvCxnSpPr>
          <p:nvPr/>
        </p:nvCxnSpPr>
        <p:spPr>
          <a:xfrm flipH="1">
            <a:off x="7619632" y="3024766"/>
            <a:ext cx="1" cy="382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 flipH="1">
            <a:off x="8428485" y="3024766"/>
            <a:ext cx="2" cy="382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 flipH="1">
            <a:off x="9235239" y="3024766"/>
            <a:ext cx="2" cy="382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>
            <a:stCxn id="16" idx="2"/>
            <a:endCxn id="18" idx="0"/>
          </p:cNvCxnSpPr>
          <p:nvPr/>
        </p:nvCxnSpPr>
        <p:spPr>
          <a:xfrm>
            <a:off x="7619633" y="4294546"/>
            <a:ext cx="0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/>
          <p:cNvCxnSpPr>
            <a:stCxn id="14" idx="3"/>
          </p:cNvCxnSpPr>
          <p:nvPr/>
        </p:nvCxnSpPr>
        <p:spPr>
          <a:xfrm>
            <a:off x="9514115" y="2898287"/>
            <a:ext cx="2539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9514115" y="4168066"/>
            <a:ext cx="2539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9768114" y="2898287"/>
            <a:ext cx="0" cy="12697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9768114" y="3520637"/>
            <a:ext cx="2539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ángulo redondeado 84"/>
          <p:cNvSpPr/>
          <p:nvPr/>
        </p:nvSpPr>
        <p:spPr>
          <a:xfrm>
            <a:off x="10022112" y="3090449"/>
            <a:ext cx="1151831" cy="862284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00B0F0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" dirty="0" smtClean="0">
                <a:latin typeface="Arial" charset="0"/>
                <a:ea typeface="Arial" charset="0"/>
                <a:cs typeface="Arial" charset="0"/>
              </a:rPr>
              <a:t>SENTIDO DE </a:t>
            </a:r>
            <a:r>
              <a:rPr lang="es-ES_tradnl" sz="800" dirty="0" smtClean="0">
                <a:solidFill>
                  <a:srgbClr val="EE0065"/>
                </a:solidFill>
                <a:latin typeface="Arial" charset="0"/>
                <a:ea typeface="Arial" charset="0"/>
                <a:cs typeface="Arial" charset="0"/>
              </a:rPr>
              <a:t>URGENCIA</a:t>
            </a:r>
          </a:p>
          <a:p>
            <a:pPr algn="ctr"/>
            <a:r>
              <a:rPr lang="es-ES_tradnl" sz="800" dirty="0" smtClean="0">
                <a:latin typeface="Arial" charset="0"/>
                <a:ea typeface="Arial" charset="0"/>
                <a:cs typeface="Arial" charset="0"/>
              </a:rPr>
              <a:t>PERTENENCIA</a:t>
            </a:r>
            <a:endParaRPr lang="es-ES_tradnl" sz="8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8" name="Conector recto 87"/>
          <p:cNvCxnSpPr/>
          <p:nvPr/>
        </p:nvCxnSpPr>
        <p:spPr>
          <a:xfrm>
            <a:off x="10294992" y="3520926"/>
            <a:ext cx="595792" cy="0"/>
          </a:xfrm>
          <a:prstGeom prst="line">
            <a:avLst/>
          </a:prstGeom>
          <a:ln w="15875">
            <a:solidFill>
              <a:srgbClr val="EE0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ángulo redondeado 92"/>
          <p:cNvSpPr/>
          <p:nvPr/>
        </p:nvSpPr>
        <p:spPr>
          <a:xfrm>
            <a:off x="5725150" y="2301067"/>
            <a:ext cx="3788965" cy="252958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EE0065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700" dirty="0" smtClean="0">
                <a:latin typeface="Arial" charset="0"/>
                <a:ea typeface="Arial" charset="0"/>
                <a:cs typeface="Arial" charset="0"/>
              </a:rPr>
              <a:t>IDEA POR CADA MEDIO</a:t>
            </a:r>
            <a:endParaRPr lang="es-ES_tradnl" sz="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4" name="Conector recto 93"/>
          <p:cNvCxnSpPr/>
          <p:nvPr/>
        </p:nvCxnSpPr>
        <p:spPr>
          <a:xfrm>
            <a:off x="6004025" y="2552820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94"/>
          <p:cNvCxnSpPr/>
          <p:nvPr/>
        </p:nvCxnSpPr>
        <p:spPr>
          <a:xfrm>
            <a:off x="6807991" y="2552820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/>
          <p:cNvCxnSpPr/>
          <p:nvPr/>
        </p:nvCxnSpPr>
        <p:spPr>
          <a:xfrm>
            <a:off x="7619537" y="2552820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/>
          <p:cNvCxnSpPr/>
          <p:nvPr/>
        </p:nvCxnSpPr>
        <p:spPr>
          <a:xfrm>
            <a:off x="8426709" y="2552820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/>
          <p:cNvCxnSpPr/>
          <p:nvPr/>
        </p:nvCxnSpPr>
        <p:spPr>
          <a:xfrm>
            <a:off x="9215685" y="2552820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ángulo redondeado 100"/>
          <p:cNvSpPr/>
          <p:nvPr/>
        </p:nvSpPr>
        <p:spPr>
          <a:xfrm>
            <a:off x="3541287" y="4400868"/>
            <a:ext cx="950502" cy="1005321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glow rad="50800">
              <a:srgbClr val="00B0F0">
                <a:alpha val="3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Creamos el primer test CROSSMEDIA del mundo que ayuda a calcular el riesgo de sufrir osteoporosis haciendo evidente la edad.</a:t>
            </a:r>
            <a:endParaRPr lang="es-E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" name="Conector recto 101"/>
          <p:cNvCxnSpPr/>
          <p:nvPr/>
        </p:nvCxnSpPr>
        <p:spPr>
          <a:xfrm>
            <a:off x="4016491" y="4172240"/>
            <a:ext cx="95" cy="228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463" y="4393485"/>
            <a:ext cx="2251222" cy="1020085"/>
          </a:xfrm>
          <a:prstGeom prst="rect">
            <a:avLst/>
          </a:prstGeom>
        </p:spPr>
      </p:pic>
      <p:cxnSp>
        <p:nvCxnSpPr>
          <p:cNvPr id="104" name="Conector recto 103"/>
          <p:cNvCxnSpPr/>
          <p:nvPr/>
        </p:nvCxnSpPr>
        <p:spPr>
          <a:xfrm>
            <a:off x="3293380" y="4903528"/>
            <a:ext cx="247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ángulo 104"/>
          <p:cNvSpPr/>
          <p:nvPr/>
        </p:nvSpPr>
        <p:spPr>
          <a:xfrm>
            <a:off x="998398" y="5198113"/>
            <a:ext cx="88892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700" b="1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DAME PLAY &gt;</a:t>
            </a:r>
            <a:endParaRPr lang="es-ES_tradnl" sz="7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370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2142</TotalTime>
  <Words>71</Words>
  <Application>Microsoft Macintosh PowerPoint</Application>
  <PresentationFormat>Panorámica</PresentationFormat>
  <Paragraphs>28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Wingdings</vt:lpstr>
      <vt:lpstr>Arial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CONTEXTO</dc:title>
  <dc:creator>Nathalie Torres Castro</dc:creator>
  <cp:lastModifiedBy>Nathalie Torres Castro</cp:lastModifiedBy>
  <cp:revision>90</cp:revision>
  <dcterms:created xsi:type="dcterms:W3CDTF">2018-05-12T18:28:16Z</dcterms:created>
  <dcterms:modified xsi:type="dcterms:W3CDTF">2018-05-15T01:47:53Z</dcterms:modified>
</cp:coreProperties>
</file>