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71" r:id="rId4"/>
    <p:sldId id="259" r:id="rId5"/>
    <p:sldId id="267" r:id="rId6"/>
    <p:sldId id="261" r:id="rId7"/>
    <p:sldId id="268" r:id="rId8"/>
    <p:sldId id="266" r:id="rId9"/>
    <p:sldId id="269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 de Microsoft Office" initials="UdMO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67AE"/>
    <a:srgbClr val="7C68E2"/>
    <a:srgbClr val="6CAD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69"/>
    <p:restoredTop sz="94774"/>
  </p:normalViewPr>
  <p:slideViewPr>
    <p:cSldViewPr snapToGrid="0" snapToObjects="1">
      <p:cViewPr varScale="1">
        <p:scale>
          <a:sx n="106" d="100"/>
          <a:sy n="106" d="100"/>
        </p:scale>
        <p:origin x="216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12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E8CEB-5675-4449-8698-95030BAD622E}" type="datetimeFigureOut">
              <a:rPr lang="en-US" smtClean="0"/>
              <a:t>5/14/18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76FAB-B141-9C4E-8BC5-32452C079B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63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76FAB-B141-9C4E-8BC5-32452C079B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17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76FAB-B141-9C4E-8BC5-32452C079B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07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76FAB-B141-9C4E-8BC5-32452C079B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09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76FAB-B141-9C4E-8BC5-32452C079B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0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76FAB-B141-9C4E-8BC5-32452C079B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00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5708-97DF-3340-A7EE-2B24E5DC8C7B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31357-49E6-294D-99E1-4435B40321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95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5708-97DF-3340-A7EE-2B24E5DC8C7B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31357-49E6-294D-99E1-4435B40321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95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5708-97DF-3340-A7EE-2B24E5DC8C7B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31357-49E6-294D-99E1-4435B40321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40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5708-97DF-3340-A7EE-2B24E5DC8C7B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31357-49E6-294D-99E1-4435B40321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48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5708-97DF-3340-A7EE-2B24E5DC8C7B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31357-49E6-294D-99E1-4435B40321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68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5708-97DF-3340-A7EE-2B24E5DC8C7B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31357-49E6-294D-99E1-4435B40321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75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5708-97DF-3340-A7EE-2B24E5DC8C7B}" type="datetimeFigureOut">
              <a:rPr lang="en-US" smtClean="0"/>
              <a:t>5/14/18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31357-49E6-294D-99E1-4435B40321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5708-97DF-3340-A7EE-2B24E5DC8C7B}" type="datetimeFigureOut">
              <a:rPr lang="en-US" smtClean="0"/>
              <a:t>5/14/18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31357-49E6-294D-99E1-4435B40321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8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5708-97DF-3340-A7EE-2B24E5DC8C7B}" type="datetimeFigureOut">
              <a:rPr lang="en-US" smtClean="0"/>
              <a:t>5/14/18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31357-49E6-294D-99E1-4435B40321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7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5708-97DF-3340-A7EE-2B24E5DC8C7B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31357-49E6-294D-99E1-4435B40321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36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5708-97DF-3340-A7EE-2B24E5DC8C7B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31357-49E6-294D-99E1-4435B40321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08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45708-97DF-3340-A7EE-2B24E5DC8C7B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31357-49E6-294D-99E1-4435B40321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0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f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13" Type="http://schemas.openxmlformats.org/officeDocument/2006/relationships/image" Target="../media/image19.tiff"/><Relationship Id="rId3" Type="http://schemas.openxmlformats.org/officeDocument/2006/relationships/image" Target="../media/image10.png"/><Relationship Id="rId7" Type="http://schemas.openxmlformats.org/officeDocument/2006/relationships/image" Target="../media/image13.tiff"/><Relationship Id="rId12" Type="http://schemas.openxmlformats.org/officeDocument/2006/relationships/image" Target="../media/image18.tiff"/><Relationship Id="rId17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11" Type="http://schemas.openxmlformats.org/officeDocument/2006/relationships/image" Target="../media/image17.tiff"/><Relationship Id="rId5" Type="http://schemas.openxmlformats.org/officeDocument/2006/relationships/image" Target="../media/image4.tiff"/><Relationship Id="rId15" Type="http://schemas.openxmlformats.org/officeDocument/2006/relationships/image" Target="../media/image21.png"/><Relationship Id="rId10" Type="http://schemas.openxmlformats.org/officeDocument/2006/relationships/image" Target="../media/image16.tiff"/><Relationship Id="rId4" Type="http://schemas.openxmlformats.org/officeDocument/2006/relationships/image" Target="../media/image11.png"/><Relationship Id="rId9" Type="http://schemas.openxmlformats.org/officeDocument/2006/relationships/image" Target="../media/image15.tiff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13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12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tiff"/><Relationship Id="rId5" Type="http://schemas.openxmlformats.org/officeDocument/2006/relationships/image" Target="../media/image33.png"/><Relationship Id="rId10" Type="http://schemas.openxmlformats.org/officeDocument/2006/relationships/image" Target="../media/image38.tiff"/><Relationship Id="rId4" Type="http://schemas.openxmlformats.org/officeDocument/2006/relationships/image" Target="../media/image10.png"/><Relationship Id="rId9" Type="http://schemas.openxmlformats.org/officeDocument/2006/relationships/image" Target="../media/image37.tiff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image" Target="../media/image10.png"/><Relationship Id="rId7" Type="http://schemas.openxmlformats.org/officeDocument/2006/relationships/image" Target="../media/image45.tiff"/><Relationship Id="rId12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tiff"/><Relationship Id="rId11" Type="http://schemas.openxmlformats.org/officeDocument/2006/relationships/image" Target="../media/image48.jpeg"/><Relationship Id="rId5" Type="http://schemas.openxmlformats.org/officeDocument/2006/relationships/image" Target="../media/image43.tiff"/><Relationship Id="rId10" Type="http://schemas.openxmlformats.org/officeDocument/2006/relationships/image" Target="../media/image47.jpeg"/><Relationship Id="rId4" Type="http://schemas.openxmlformats.org/officeDocument/2006/relationships/image" Target="../media/image42.tiff"/><Relationship Id="rId9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.tif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BAADF86-1814-5D43-95A8-488B6D24B516}"/>
              </a:ext>
            </a:extLst>
          </p:cNvPr>
          <p:cNvSpPr/>
          <p:nvPr/>
        </p:nvSpPr>
        <p:spPr>
          <a:xfrm>
            <a:off x="794084" y="441542"/>
            <a:ext cx="10623884" cy="5974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Video Case low">
            <a:hlinkClick r:id="" action="ppaction://media"/>
            <a:extLst>
              <a:ext uri="{FF2B5EF4-FFF2-40B4-BE49-F238E27FC236}">
                <a16:creationId xmlns:a16="http://schemas.microsoft.com/office/drawing/2014/main" id="{75111106-8EDC-C44A-B6A5-8C496B71B6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0" y="571499"/>
            <a:ext cx="1016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0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95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6946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4C52BF2-DD2E-FE4D-98FC-08F7705FFC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2997" y="6100997"/>
            <a:ext cx="2063276" cy="712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5982" y="301374"/>
            <a:ext cx="1786018" cy="1774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715" y="2246496"/>
            <a:ext cx="2803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BIG IDEA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7215" y="2801375"/>
            <a:ext cx="367694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Convertir </a:t>
            </a:r>
            <a:r>
              <a:rPr lang="es-ES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ese </a:t>
            </a:r>
            <a:r>
              <a:rPr lang="es-ES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sexto sentido femenino</a:t>
            </a:r>
            <a:r>
              <a:rPr lang="es-ES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, en un movimiento.</a:t>
            </a:r>
            <a:endParaRPr lang="en-US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84345" y="2255693"/>
            <a:ext cx="2988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CONCEPTO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1050" y="2760632"/>
            <a:ext cx="369375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El poder de las mujeres, </a:t>
            </a:r>
            <a:r>
              <a:rPr lang="en-US" b="1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salva</a:t>
            </a:r>
            <a:r>
              <a:rPr lang="en-US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mujeres</a:t>
            </a:r>
            <a:r>
              <a:rPr lang="en-US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.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4584365" y="2755873"/>
            <a:ext cx="2675973" cy="0"/>
          </a:xfrm>
          <a:prstGeom prst="line">
            <a:avLst/>
          </a:prstGeom>
          <a:ln w="412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01565" y="4320480"/>
            <a:ext cx="450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ESTRATEGIA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36669" y="4226766"/>
            <a:ext cx="6536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Usaremos</a:t>
            </a:r>
            <a:r>
              <a:rPr lang="en-US" sz="20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la </a:t>
            </a:r>
            <a:r>
              <a:rPr lang="en-US" sz="20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influencia</a:t>
            </a:r>
            <a:r>
              <a:rPr lang="en-US" sz="20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más</a:t>
            </a:r>
            <a:r>
              <a:rPr lang="en-US" sz="20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directa</a:t>
            </a:r>
            <a:r>
              <a:rPr lang="en-US" sz="20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que </a:t>
            </a:r>
            <a:r>
              <a:rPr lang="en-US" sz="20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tiene</a:t>
            </a:r>
            <a:r>
              <a:rPr lang="en-US" sz="20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el target, para </a:t>
            </a:r>
            <a:r>
              <a:rPr lang="en-US" sz="20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transformar</a:t>
            </a:r>
            <a:r>
              <a:rPr lang="en-US" sz="20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las </a:t>
            </a:r>
            <a:r>
              <a:rPr lang="en-US" sz="20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asesoras</a:t>
            </a:r>
            <a:r>
              <a:rPr lang="en-US" sz="20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ventas</a:t>
            </a:r>
            <a:r>
              <a:rPr lang="en-US" sz="20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por</a:t>
            </a:r>
            <a:r>
              <a:rPr lang="en-US" sz="20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catálogo</a:t>
            </a:r>
            <a:r>
              <a:rPr lang="en-US" sz="20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en</a:t>
            </a:r>
            <a:r>
              <a:rPr lang="en-US" sz="20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un </a:t>
            </a:r>
            <a:r>
              <a:rPr lang="en-US" sz="20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nuevo</a:t>
            </a:r>
            <a:r>
              <a:rPr lang="en-US" sz="20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medio</a:t>
            </a:r>
            <a:r>
              <a:rPr lang="en-US" sz="20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alternativo</a:t>
            </a:r>
            <a:r>
              <a:rPr lang="en-US" sz="20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y </a:t>
            </a:r>
            <a:r>
              <a:rPr lang="en-US" sz="20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efectivo</a:t>
            </a:r>
            <a:r>
              <a:rPr lang="en-US" sz="20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0000">
            <a:off x="532395" y="5371942"/>
            <a:ext cx="998331" cy="9916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86273"/>
            <a:ext cx="1796937" cy="418642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17828" y="277977"/>
            <a:ext cx="907357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i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La intuici</a:t>
            </a:r>
            <a:r>
              <a:rPr lang="es-ES" sz="3600" i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ón femenina ve, lo que nadie ve.</a:t>
            </a:r>
            <a:endParaRPr lang="en-US" sz="3600" i="1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38786" y="995801"/>
            <a:ext cx="186041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3200" b="1" dirty="0">
                <a:solidFill>
                  <a:schemeClr val="bg1"/>
                </a:solidFill>
              </a:rPr>
              <a:t>INSIGHT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1557804" y="868908"/>
            <a:ext cx="884817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4810171" y="1250650"/>
            <a:ext cx="47735" cy="477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938039" y="1263567"/>
            <a:ext cx="47735" cy="477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FBCA78A8-E51D-5448-9179-6C9D63D5A3DE}"/>
              </a:ext>
            </a:extLst>
          </p:cNvPr>
          <p:cNvCxnSpPr/>
          <p:nvPr/>
        </p:nvCxnSpPr>
        <p:spPr>
          <a:xfrm>
            <a:off x="5125217" y="4191215"/>
            <a:ext cx="0" cy="10895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>
            <a:extLst>
              <a:ext uri="{FF2B5EF4-FFF2-40B4-BE49-F238E27FC236}">
                <a16:creationId xmlns:a16="http://schemas.microsoft.com/office/drawing/2014/main" id="{002CCD6E-E575-544C-85BA-BC1B3D515B4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732" y="2313313"/>
            <a:ext cx="433805" cy="43380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E5D20E4E-3D1B-E446-8031-55A17C1CEF3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3978" y="2343516"/>
            <a:ext cx="379375" cy="379375"/>
          </a:xfrm>
          <a:prstGeom prst="rect">
            <a:avLst/>
          </a:prstGeom>
        </p:spPr>
      </p:pic>
      <p:sp>
        <p:nvSpPr>
          <p:cNvPr id="29" name="Rectangle 35"/>
          <p:cNvSpPr/>
          <p:nvPr/>
        </p:nvSpPr>
        <p:spPr>
          <a:xfrm>
            <a:off x="707215" y="3996660"/>
            <a:ext cx="11307000" cy="152778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82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694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9555" y="1795036"/>
            <a:ext cx="213272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W.O.M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8307" y="609784"/>
            <a:ext cx="424526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¿C</a:t>
            </a:r>
            <a:r>
              <a:rPr lang="es-ES" sz="28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ÓMO FUNCIONA?</a:t>
            </a:r>
            <a:endParaRPr lang="en-US" sz="28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5465" y="522850"/>
            <a:ext cx="708594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¡Una </a:t>
            </a:r>
            <a:r>
              <a:rPr lang="en-US" sz="36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alianza</a:t>
            </a:r>
            <a:r>
              <a:rPr lang="en-US" sz="36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para las mujeres!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018" y="800161"/>
            <a:ext cx="1455975" cy="1446181"/>
          </a:xfrm>
          <a:prstGeom prst="rect">
            <a:avLst/>
          </a:prstGeom>
        </p:spPr>
      </p:pic>
      <p:sp>
        <p:nvSpPr>
          <p:cNvPr id="24" name="Left Brace 23"/>
          <p:cNvSpPr/>
          <p:nvPr/>
        </p:nvSpPr>
        <p:spPr>
          <a:xfrm rot="16200000">
            <a:off x="4464681" y="1166512"/>
            <a:ext cx="282476" cy="2487265"/>
          </a:xfrm>
          <a:prstGeom prst="leftBrac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adroTexto 15">
            <a:extLst>
              <a:ext uri="{FF2B5EF4-FFF2-40B4-BE49-F238E27FC236}">
                <a16:creationId xmlns:a16="http://schemas.microsoft.com/office/drawing/2014/main" id="{AEA64943-39CD-C947-AB10-ACC72F6B221B}"/>
              </a:ext>
            </a:extLst>
          </p:cNvPr>
          <p:cNvSpPr txBox="1"/>
          <p:nvPr/>
        </p:nvSpPr>
        <p:spPr>
          <a:xfrm>
            <a:off x="223660" y="2779662"/>
            <a:ext cx="344553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7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En Colombia, </a:t>
            </a:r>
            <a:r>
              <a:rPr lang="es-CO" sz="17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las ventas por catálogo</a:t>
            </a:r>
            <a:r>
              <a:rPr lang="es-CO" sz="17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tienen un alcance poblacional de mujeres en un rango de edad </a:t>
            </a:r>
            <a:r>
              <a:rPr lang="es-CO" sz="17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de 50 a 65 de </a:t>
            </a:r>
            <a:r>
              <a:rPr lang="es-CO" sz="17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un 80% del total, llegando así a más de 1,100,000 mujeres.</a:t>
            </a:r>
          </a:p>
          <a:p>
            <a:pPr algn="just"/>
            <a:r>
              <a:rPr lang="es-CO" sz="17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0147" y="4650113"/>
            <a:ext cx="41443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 Fuente:  ACOVEDI </a:t>
            </a:r>
            <a:r>
              <a:rPr lang="mr-IN" sz="1000" b="1" dirty="0">
                <a:solidFill>
                  <a:schemeClr val="bg1"/>
                </a:solidFill>
              </a:rPr>
              <a:t>–</a:t>
            </a:r>
            <a:r>
              <a:rPr lang="en-US" sz="1000" b="1" dirty="0">
                <a:solidFill>
                  <a:schemeClr val="bg1"/>
                </a:solidFill>
              </a:rPr>
              <a:t> II 2017 ( </a:t>
            </a:r>
            <a:r>
              <a:rPr lang="en-US" sz="1000" b="1" dirty="0" err="1">
                <a:solidFill>
                  <a:schemeClr val="bg1"/>
                </a:solidFill>
              </a:rPr>
              <a:t>Asociaci</a:t>
            </a:r>
            <a:r>
              <a:rPr lang="es-ES" sz="1000" b="1" dirty="0">
                <a:solidFill>
                  <a:schemeClr val="bg1"/>
                </a:solidFill>
              </a:rPr>
              <a:t>ón Colombiana de Venta directa)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29" name="CuadroTexto 15">
            <a:extLst>
              <a:ext uri="{FF2B5EF4-FFF2-40B4-BE49-F238E27FC236}">
                <a16:creationId xmlns:a16="http://schemas.microsoft.com/office/drawing/2014/main" id="{AEA64943-39CD-C947-AB10-ACC72F6B221B}"/>
              </a:ext>
            </a:extLst>
          </p:cNvPr>
          <p:cNvSpPr txBox="1"/>
          <p:nvPr/>
        </p:nvSpPr>
        <p:spPr>
          <a:xfrm>
            <a:off x="10092003" y="3392531"/>
            <a:ext cx="19381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3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La única forma de ”comprarlo”,será</a:t>
            </a:r>
          </a:p>
          <a:p>
            <a:pPr algn="r"/>
            <a:r>
              <a:rPr lang="es-CO" sz="13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presentando el comprobante de cita médica para </a:t>
            </a:r>
            <a:r>
              <a:rPr lang="es-CO" sz="13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diagnosticar la Osteoporosis.</a:t>
            </a:r>
          </a:p>
          <a:p>
            <a:pPr algn="r"/>
            <a:r>
              <a:rPr lang="es-CO" sz="13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</a:t>
            </a: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200147" y="5749719"/>
            <a:ext cx="11736678" cy="3560"/>
          </a:xfrm>
          <a:prstGeom prst="line">
            <a:avLst/>
          </a:prstGeom>
          <a:ln w="41275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D72720F7-591D-B24F-B233-182C1946E7E4}"/>
              </a:ext>
            </a:extLst>
          </p:cNvPr>
          <p:cNvCxnSpPr/>
          <p:nvPr/>
        </p:nvCxnSpPr>
        <p:spPr>
          <a:xfrm>
            <a:off x="4612073" y="474706"/>
            <a:ext cx="0" cy="6872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3">
            <a:extLst>
              <a:ext uri="{FF2B5EF4-FFF2-40B4-BE49-F238E27FC236}">
                <a16:creationId xmlns:a16="http://schemas.microsoft.com/office/drawing/2014/main" id="{B75AEA16-3BF7-9C4A-9686-46AB5B912525}"/>
              </a:ext>
            </a:extLst>
          </p:cNvPr>
          <p:cNvSpPr txBox="1"/>
          <p:nvPr/>
        </p:nvSpPr>
        <p:spPr>
          <a:xfrm>
            <a:off x="631452" y="2208139"/>
            <a:ext cx="167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¡EL DATO!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A8BEE3C3-3E50-DA45-90F4-885B48FBBE1C}"/>
              </a:ext>
            </a:extLst>
          </p:cNvPr>
          <p:cNvSpPr/>
          <p:nvPr/>
        </p:nvSpPr>
        <p:spPr>
          <a:xfrm>
            <a:off x="6314376" y="1581795"/>
            <a:ext cx="4870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POR ESTA RAZÓN CREAREMOS ALIANZA </a:t>
            </a:r>
          </a:p>
          <a:p>
            <a:pPr algn="ctr"/>
            <a:r>
              <a:rPr lang="es-CO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CON LA CATEGORÍA DE NEGOCIO</a:t>
            </a:r>
            <a:r>
              <a:rPr lang="es-CO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, 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2A71359C-2B6B-F340-82FA-CD749FA0DFA6}"/>
              </a:ext>
            </a:extLst>
          </p:cNvPr>
          <p:cNvSpPr/>
          <p:nvPr/>
        </p:nvSpPr>
        <p:spPr>
          <a:xfrm>
            <a:off x="8132664" y="3344933"/>
            <a:ext cx="2017620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3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Sembraremos un accesorio </a:t>
            </a:r>
            <a:r>
              <a:rPr lang="es-CO" sz="13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de esos </a:t>
            </a:r>
          </a:p>
          <a:p>
            <a:r>
              <a:rPr lang="es-CO" sz="13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que solo las mujeres detallan en otras</a:t>
            </a:r>
          </a:p>
          <a:p>
            <a:r>
              <a:rPr lang="es-CO" sz="13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mujeres y lo publicaremos </a:t>
            </a:r>
            <a:r>
              <a:rPr lang="es-CO" sz="13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en</a:t>
            </a:r>
          </a:p>
          <a:p>
            <a:r>
              <a:rPr lang="es-CO" sz="13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los catálogos. </a:t>
            </a:r>
            <a:endParaRPr lang="es-CO" sz="1300" b="1" dirty="0">
              <a:solidFill>
                <a:schemeClr val="bg1"/>
              </a:solidFill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9F6C6551-EE70-B546-AF5A-4D3CE1BA9997}"/>
              </a:ext>
            </a:extLst>
          </p:cNvPr>
          <p:cNvCxnSpPr/>
          <p:nvPr/>
        </p:nvCxnSpPr>
        <p:spPr>
          <a:xfrm>
            <a:off x="10067443" y="3452654"/>
            <a:ext cx="0" cy="13849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952" y="2596875"/>
            <a:ext cx="2605459" cy="1648879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E4C52BF2-DD2E-FE4D-98FC-08F7705FFC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2997" y="6100997"/>
            <a:ext cx="2063276" cy="71203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9051" y="5067134"/>
            <a:ext cx="11707774" cy="565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37" name="Group 21"/>
          <p:cNvGrpSpPr/>
          <p:nvPr/>
        </p:nvGrpSpPr>
        <p:grpSpPr>
          <a:xfrm>
            <a:off x="1256854" y="4986832"/>
            <a:ext cx="9501425" cy="677882"/>
            <a:chOff x="251385" y="5706699"/>
            <a:chExt cx="13271508" cy="946859"/>
          </a:xfrm>
        </p:grpSpPr>
        <p:pic>
          <p:nvPicPr>
            <p:cNvPr id="39" name="Imagen 18">
              <a:extLst>
                <a:ext uri="{FF2B5EF4-FFF2-40B4-BE49-F238E27FC236}">
                  <a16:creationId xmlns:a16="http://schemas.microsoft.com/office/drawing/2014/main" id="{411CC0E1-5483-FA4F-AB7F-571F202C2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385" y="5993758"/>
              <a:ext cx="1240642" cy="302596"/>
            </a:xfrm>
            <a:prstGeom prst="rect">
              <a:avLst/>
            </a:prstGeom>
          </p:spPr>
        </p:pic>
        <p:pic>
          <p:nvPicPr>
            <p:cNvPr id="40" name="Imagen 19">
              <a:extLst>
                <a:ext uri="{FF2B5EF4-FFF2-40B4-BE49-F238E27FC236}">
                  <a16:creationId xmlns:a16="http://schemas.microsoft.com/office/drawing/2014/main" id="{3809C936-EA4D-1E48-8D0C-64FF619D8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8989" y="5938098"/>
              <a:ext cx="1194023" cy="484063"/>
            </a:xfrm>
            <a:prstGeom prst="rect">
              <a:avLst/>
            </a:prstGeom>
          </p:spPr>
        </p:pic>
        <p:pic>
          <p:nvPicPr>
            <p:cNvPr id="41" name="Imagen 21">
              <a:extLst>
                <a:ext uri="{FF2B5EF4-FFF2-40B4-BE49-F238E27FC236}">
                  <a16:creationId xmlns:a16="http://schemas.microsoft.com/office/drawing/2014/main" id="{1F43FE87-1432-3C49-8840-702174B4D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6535" y="5706699"/>
              <a:ext cx="1893717" cy="946859"/>
            </a:xfrm>
            <a:prstGeom prst="rect">
              <a:avLst/>
            </a:prstGeom>
          </p:spPr>
        </p:pic>
        <p:pic>
          <p:nvPicPr>
            <p:cNvPr id="42" name="Imagen 22">
              <a:extLst>
                <a:ext uri="{FF2B5EF4-FFF2-40B4-BE49-F238E27FC236}">
                  <a16:creationId xmlns:a16="http://schemas.microsoft.com/office/drawing/2014/main" id="{8CEEEA93-737D-3846-9E4C-8D9247964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3090" y="5818864"/>
              <a:ext cx="1138227" cy="751366"/>
            </a:xfrm>
            <a:prstGeom prst="rect">
              <a:avLst/>
            </a:prstGeom>
          </p:spPr>
        </p:pic>
        <p:pic>
          <p:nvPicPr>
            <p:cNvPr id="43" name="Imagen 23">
              <a:extLst>
                <a:ext uri="{FF2B5EF4-FFF2-40B4-BE49-F238E27FC236}">
                  <a16:creationId xmlns:a16="http://schemas.microsoft.com/office/drawing/2014/main" id="{0041A8BB-FC74-E44A-8E5F-7B7351FB1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1241" y="5993758"/>
              <a:ext cx="1788894" cy="576472"/>
            </a:xfrm>
            <a:prstGeom prst="rect">
              <a:avLst/>
            </a:prstGeom>
          </p:spPr>
        </p:pic>
        <p:pic>
          <p:nvPicPr>
            <p:cNvPr id="44" name="Imagen 24">
              <a:extLst>
                <a:ext uri="{FF2B5EF4-FFF2-40B4-BE49-F238E27FC236}">
                  <a16:creationId xmlns:a16="http://schemas.microsoft.com/office/drawing/2014/main" id="{63E89FFC-68C2-7C47-BC37-198B82379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6906" y="6091041"/>
              <a:ext cx="1512858" cy="317827"/>
            </a:xfrm>
            <a:prstGeom prst="rect">
              <a:avLst/>
            </a:prstGeom>
          </p:spPr>
        </p:pic>
        <p:pic>
          <p:nvPicPr>
            <p:cNvPr id="45" name="Imagen 25">
              <a:extLst>
                <a:ext uri="{FF2B5EF4-FFF2-40B4-BE49-F238E27FC236}">
                  <a16:creationId xmlns:a16="http://schemas.microsoft.com/office/drawing/2014/main" id="{3285EF66-F9C1-CC45-B4D8-A7401B720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23836" y="5898579"/>
              <a:ext cx="1354886" cy="702752"/>
            </a:xfrm>
            <a:prstGeom prst="rect">
              <a:avLst/>
            </a:prstGeom>
          </p:spPr>
        </p:pic>
        <p:pic>
          <p:nvPicPr>
            <p:cNvPr id="46" name="Imagen 26">
              <a:extLst>
                <a:ext uri="{FF2B5EF4-FFF2-40B4-BE49-F238E27FC236}">
                  <a16:creationId xmlns:a16="http://schemas.microsoft.com/office/drawing/2014/main" id="{B796C28E-96E7-2342-B39E-06D4463CB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29192" y="5898579"/>
              <a:ext cx="1293701" cy="622593"/>
            </a:xfrm>
            <a:prstGeom prst="rect">
              <a:avLst/>
            </a:prstGeom>
          </p:spPr>
        </p:pic>
      </p:grpSp>
      <p:sp>
        <p:nvSpPr>
          <p:cNvPr id="10" name="Rectángulo 9"/>
          <p:cNvSpPr/>
          <p:nvPr/>
        </p:nvSpPr>
        <p:spPr>
          <a:xfrm>
            <a:off x="-9125633" y="4207643"/>
            <a:ext cx="619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por</a:t>
            </a:r>
            <a:r>
              <a:rPr lang="en-US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</a:t>
            </a:r>
            <a:endParaRPr lang="es-ES_tradnl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84" y="2790110"/>
            <a:ext cx="438856" cy="498127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777" y="2779662"/>
            <a:ext cx="472253" cy="472253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18" y="2147776"/>
            <a:ext cx="490058" cy="490058"/>
          </a:xfrm>
          <a:prstGeom prst="rect">
            <a:avLst/>
          </a:prstGeom>
        </p:spPr>
      </p:pic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9F6C6551-EE70-B546-AF5A-4D3CE1BA9997}"/>
              </a:ext>
            </a:extLst>
          </p:cNvPr>
          <p:cNvCxnSpPr/>
          <p:nvPr/>
        </p:nvCxnSpPr>
        <p:spPr>
          <a:xfrm>
            <a:off x="7883043" y="3398793"/>
            <a:ext cx="0" cy="13849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ángulo 48">
            <a:extLst>
              <a:ext uri="{FF2B5EF4-FFF2-40B4-BE49-F238E27FC236}">
                <a16:creationId xmlns:a16="http://schemas.microsoft.com/office/drawing/2014/main" id="{2A71359C-2B6B-F340-82FA-CD749FA0DFA6}"/>
              </a:ext>
            </a:extLst>
          </p:cNvPr>
          <p:cNvSpPr/>
          <p:nvPr/>
        </p:nvSpPr>
        <p:spPr>
          <a:xfrm>
            <a:off x="5751163" y="3346437"/>
            <a:ext cx="2181800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3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Usaremos la influencia más directa que tiene el target, para </a:t>
            </a:r>
            <a:r>
              <a:rPr lang="es-CO" sz="13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transformar las ventas de catálogo en un nuevo medio alternativo y efectivo.</a:t>
            </a:r>
            <a:endParaRPr lang="es-CO" sz="1300" b="1" dirty="0">
              <a:solidFill>
                <a:schemeClr val="bg1"/>
              </a:solidFill>
            </a:endParaRPr>
          </a:p>
        </p:txBody>
      </p:sp>
      <p:pic>
        <p:nvPicPr>
          <p:cNvPr id="50" name="Imagen 49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062" y="2844850"/>
            <a:ext cx="457071" cy="45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72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69468"/>
          </a:xfrm>
          <a:prstGeom prst="rect">
            <a:avLst/>
          </a:prstGeom>
        </p:spPr>
      </p:pic>
      <p:sp>
        <p:nvSpPr>
          <p:cNvPr id="34" name="Rectangle 35"/>
          <p:cNvSpPr/>
          <p:nvPr/>
        </p:nvSpPr>
        <p:spPr>
          <a:xfrm>
            <a:off x="3631258" y="1715636"/>
            <a:ext cx="7646342" cy="344184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1305" y="6273219"/>
            <a:ext cx="4979749" cy="387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¿</a:t>
            </a:r>
            <a:r>
              <a:rPr lang="es-ES" sz="2400" b="1" dirty="0">
                <a:solidFill>
                  <a:schemeClr val="bg1">
                    <a:lumMod val="75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POR QUÉ ESTE ACCESORIO?</a:t>
            </a:r>
            <a:endParaRPr lang="en-US" sz="2400" b="1" dirty="0">
              <a:solidFill>
                <a:schemeClr val="bg1">
                  <a:lumMod val="75000"/>
                </a:schemeClr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4724599" y="1459138"/>
            <a:ext cx="678625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riángulo 7">
            <a:extLst>
              <a:ext uri="{FF2B5EF4-FFF2-40B4-BE49-F238E27FC236}">
                <a16:creationId xmlns:a16="http://schemas.microsoft.com/office/drawing/2014/main" id="{522D58EF-232B-BB43-9C6B-FA4B084BA23D}"/>
              </a:ext>
            </a:extLst>
          </p:cNvPr>
          <p:cNvSpPr/>
          <p:nvPr/>
        </p:nvSpPr>
        <p:spPr>
          <a:xfrm rot="5400000">
            <a:off x="343861" y="6255239"/>
            <a:ext cx="435906" cy="375781"/>
          </a:xfrm>
          <a:prstGeom prst="triangle">
            <a:avLst/>
          </a:prstGeom>
          <a:solidFill>
            <a:srgbClr val="726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434" y="983299"/>
            <a:ext cx="8070181" cy="51072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1815" y="3725961"/>
            <a:ext cx="157025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El color representa el </a:t>
            </a:r>
            <a:r>
              <a:rPr lang="es-ES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sexto sentido.</a:t>
            </a:r>
            <a:endParaRPr lang="en-US" b="1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30941" y="2396464"/>
            <a:ext cx="2244485" cy="1200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ES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La plata tiene un símil a </a:t>
            </a:r>
            <a:r>
              <a:rPr lang="es-ES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la fortaleza que pueden tener los huesos.</a:t>
            </a:r>
            <a:endParaRPr lang="en-US" b="1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794265" y="2192901"/>
            <a:ext cx="1757139" cy="1442147"/>
            <a:chOff x="8238893" y="901598"/>
            <a:chExt cx="1907762" cy="1565769"/>
          </a:xfrm>
        </p:grpSpPr>
        <p:sp>
          <p:nvSpPr>
            <p:cNvPr id="14" name="Oval 13"/>
            <p:cNvSpPr/>
            <p:nvPr/>
          </p:nvSpPr>
          <p:spPr>
            <a:xfrm>
              <a:off x="8294057" y="901598"/>
              <a:ext cx="1537931" cy="15379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38893" y="935452"/>
              <a:ext cx="1907762" cy="1531915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8261581" y="3278659"/>
            <a:ext cx="862248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392462" y="3390518"/>
            <a:ext cx="1521369" cy="1649617"/>
            <a:chOff x="4028882" y="4070991"/>
            <a:chExt cx="1521369" cy="1649617"/>
          </a:xfrm>
        </p:grpSpPr>
        <p:sp>
          <p:nvSpPr>
            <p:cNvPr id="21" name="Oval 20"/>
            <p:cNvSpPr/>
            <p:nvPr/>
          </p:nvSpPr>
          <p:spPr>
            <a:xfrm>
              <a:off x="4051293" y="4076145"/>
              <a:ext cx="1487807" cy="14878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28882" y="4070991"/>
              <a:ext cx="1521369" cy="1649617"/>
            </a:xfrm>
            <a:prstGeom prst="ellipse">
              <a:avLst/>
            </a:prstGeom>
          </p:spPr>
        </p:pic>
      </p:grpSp>
      <p:cxnSp>
        <p:nvCxnSpPr>
          <p:cNvPr id="23" name="Straight Connector 22"/>
          <p:cNvCxnSpPr>
            <a:cxnSpLocks/>
          </p:cNvCxnSpPr>
          <p:nvPr/>
        </p:nvCxnSpPr>
        <p:spPr>
          <a:xfrm flipH="1">
            <a:off x="1700947" y="4541837"/>
            <a:ext cx="862248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019259" y="511567"/>
            <a:ext cx="2139777" cy="1815200"/>
            <a:chOff x="-169419" y="0"/>
            <a:chExt cx="1794117" cy="1521973"/>
          </a:xfrm>
        </p:grpSpPr>
        <p:sp>
          <p:nvSpPr>
            <p:cNvPr id="25" name="Oval 24"/>
            <p:cNvSpPr/>
            <p:nvPr/>
          </p:nvSpPr>
          <p:spPr>
            <a:xfrm>
              <a:off x="-169419" y="0"/>
              <a:ext cx="1470255" cy="14702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3976" y="296563"/>
              <a:ext cx="1708674" cy="1225410"/>
            </a:xfrm>
            <a:prstGeom prst="ellipse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260941" y="392527"/>
            <a:ext cx="4935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16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El accesorio es una </a:t>
            </a:r>
            <a:r>
              <a:rPr lang="es-ES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pulsera</a:t>
            </a:r>
            <a:r>
              <a:rPr lang="es-ES" sz="16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porque representa y va en el lugar del cuerpo que semióticamente simboliza el empoderamiento femenino.</a:t>
            </a:r>
            <a:endParaRPr lang="en-US" sz="16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cxnSp>
        <p:nvCxnSpPr>
          <p:cNvPr id="27" name="Straight Connector 26"/>
          <p:cNvCxnSpPr>
            <a:cxnSpLocks/>
          </p:cNvCxnSpPr>
          <p:nvPr/>
        </p:nvCxnSpPr>
        <p:spPr>
          <a:xfrm rot="5400000" flipH="1">
            <a:off x="5274149" y="1317098"/>
            <a:ext cx="272819" cy="14668"/>
          </a:xfrm>
          <a:prstGeom prst="line">
            <a:avLst/>
          </a:prstGeom>
          <a:ln w="28575">
            <a:solidFill>
              <a:schemeClr val="bg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n 32">
            <a:extLst>
              <a:ext uri="{FF2B5EF4-FFF2-40B4-BE49-F238E27FC236}">
                <a16:creationId xmlns:a16="http://schemas.microsoft.com/office/drawing/2014/main" id="{E4C52BF2-DD2E-FE4D-98FC-08F7705FFC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2997" y="6100997"/>
            <a:ext cx="2063276" cy="712033"/>
          </a:xfrm>
          <a:prstGeom prst="rect">
            <a:avLst/>
          </a:prstGeom>
        </p:spPr>
      </p:pic>
      <p:sp>
        <p:nvSpPr>
          <p:cNvPr id="36" name="TextBox 3"/>
          <p:cNvSpPr txBox="1"/>
          <p:nvPr/>
        </p:nvSpPr>
        <p:spPr>
          <a:xfrm>
            <a:off x="281151" y="182413"/>
            <a:ext cx="2062073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LA PRIMERA PULSERA QUE SALVA MUJERES</a:t>
            </a:r>
          </a:p>
        </p:txBody>
      </p:sp>
      <p:cxnSp>
        <p:nvCxnSpPr>
          <p:cNvPr id="6" name="Conector recto 5"/>
          <p:cNvCxnSpPr/>
          <p:nvPr/>
        </p:nvCxnSpPr>
        <p:spPr>
          <a:xfrm>
            <a:off x="329357" y="2934930"/>
            <a:ext cx="19064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985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69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5983" y="-40620"/>
            <a:ext cx="1786018" cy="17740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0000">
            <a:off x="8677" y="5543358"/>
            <a:ext cx="998331" cy="991616"/>
          </a:xfrm>
          <a:prstGeom prst="rect">
            <a:avLst/>
          </a:prstGeom>
        </p:spPr>
      </p:pic>
      <p:sp>
        <p:nvSpPr>
          <p:cNvPr id="22" name="TextBox 12"/>
          <p:cNvSpPr txBox="1"/>
          <p:nvPr/>
        </p:nvSpPr>
        <p:spPr>
          <a:xfrm>
            <a:off x="3559015" y="534686"/>
            <a:ext cx="5419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MIX DE MEDIOS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223E381-E01D-9C44-805B-B1DE9E2EBD2E}"/>
              </a:ext>
            </a:extLst>
          </p:cNvPr>
          <p:cNvCxnSpPr/>
          <p:nvPr/>
        </p:nvCxnSpPr>
        <p:spPr>
          <a:xfrm>
            <a:off x="3808930" y="484194"/>
            <a:ext cx="0" cy="6463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n 24">
            <a:extLst>
              <a:ext uri="{FF2B5EF4-FFF2-40B4-BE49-F238E27FC236}">
                <a16:creationId xmlns:a16="http://schemas.microsoft.com/office/drawing/2014/main" id="{9A803DB7-5165-504E-B416-2195802DFB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5267" y="373779"/>
            <a:ext cx="867162" cy="867162"/>
          </a:xfrm>
          <a:prstGeom prst="rect">
            <a:avLst/>
          </a:prstGeom>
        </p:spPr>
      </p:pic>
      <p:sp>
        <p:nvSpPr>
          <p:cNvPr id="26" name="TextBox 3"/>
          <p:cNvSpPr txBox="1"/>
          <p:nvPr/>
        </p:nvSpPr>
        <p:spPr>
          <a:xfrm>
            <a:off x="2675267" y="1679396"/>
            <a:ext cx="68413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P</a:t>
            </a:r>
          </a:p>
        </p:txBody>
      </p:sp>
      <p:sp>
        <p:nvSpPr>
          <p:cNvPr id="27" name="CuadroTexto 15">
            <a:extLst>
              <a:ext uri="{FF2B5EF4-FFF2-40B4-BE49-F238E27FC236}">
                <a16:creationId xmlns:a16="http://schemas.microsoft.com/office/drawing/2014/main" id="{AEA64943-39CD-C947-AB10-ACC72F6B221B}"/>
              </a:ext>
            </a:extLst>
          </p:cNvPr>
          <p:cNvSpPr txBox="1"/>
          <p:nvPr/>
        </p:nvSpPr>
        <p:spPr>
          <a:xfrm>
            <a:off x="1703101" y="2363944"/>
            <a:ext cx="134844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Radio</a:t>
            </a:r>
            <a:endParaRPr lang="es-CO" sz="24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28" name="CuadroTexto 15">
            <a:extLst>
              <a:ext uri="{FF2B5EF4-FFF2-40B4-BE49-F238E27FC236}">
                <a16:creationId xmlns:a16="http://schemas.microsoft.com/office/drawing/2014/main" id="{AEA64943-39CD-C947-AB10-ACC72F6B221B}"/>
              </a:ext>
            </a:extLst>
          </p:cNvPr>
          <p:cNvSpPr txBox="1"/>
          <p:nvPr/>
        </p:nvSpPr>
        <p:spPr>
          <a:xfrm>
            <a:off x="1703101" y="2834349"/>
            <a:ext cx="63517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T.V</a:t>
            </a:r>
            <a:endParaRPr lang="es-CO" sz="24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29" name="CuadroTexto 15">
            <a:extLst>
              <a:ext uri="{FF2B5EF4-FFF2-40B4-BE49-F238E27FC236}">
                <a16:creationId xmlns:a16="http://schemas.microsoft.com/office/drawing/2014/main" id="{AEA64943-39CD-C947-AB10-ACC72F6B221B}"/>
              </a:ext>
            </a:extLst>
          </p:cNvPr>
          <p:cNvSpPr txBox="1"/>
          <p:nvPr/>
        </p:nvSpPr>
        <p:spPr>
          <a:xfrm>
            <a:off x="1703101" y="3304754"/>
            <a:ext cx="1562933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Impresos</a:t>
            </a:r>
            <a:endParaRPr lang="es-CO" sz="24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0" name="CuadroTexto 15">
            <a:extLst>
              <a:ext uri="{FF2B5EF4-FFF2-40B4-BE49-F238E27FC236}">
                <a16:creationId xmlns:a16="http://schemas.microsoft.com/office/drawing/2014/main" id="{AEA64943-39CD-C947-AB10-ACC72F6B221B}"/>
              </a:ext>
            </a:extLst>
          </p:cNvPr>
          <p:cNvSpPr txBox="1"/>
          <p:nvPr/>
        </p:nvSpPr>
        <p:spPr>
          <a:xfrm>
            <a:off x="1697178" y="3806775"/>
            <a:ext cx="1562933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Print</a:t>
            </a:r>
            <a:endParaRPr lang="es-CO" sz="24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1" name="CuadroTexto 15">
            <a:extLst>
              <a:ext uri="{FF2B5EF4-FFF2-40B4-BE49-F238E27FC236}">
                <a16:creationId xmlns:a16="http://schemas.microsoft.com/office/drawing/2014/main" id="{AEA64943-39CD-C947-AB10-ACC72F6B221B}"/>
              </a:ext>
            </a:extLst>
          </p:cNvPr>
          <p:cNvSpPr txBox="1"/>
          <p:nvPr/>
        </p:nvSpPr>
        <p:spPr>
          <a:xfrm>
            <a:off x="1697178" y="4294430"/>
            <a:ext cx="1562933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OOH</a:t>
            </a:r>
            <a:endParaRPr lang="es-CO" sz="24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2" name="CuadroTexto 15">
            <a:extLst>
              <a:ext uri="{FF2B5EF4-FFF2-40B4-BE49-F238E27FC236}">
                <a16:creationId xmlns:a16="http://schemas.microsoft.com/office/drawing/2014/main" id="{AEA64943-39CD-C947-AB10-ACC72F6B221B}"/>
              </a:ext>
            </a:extLst>
          </p:cNvPr>
          <p:cNvSpPr txBox="1"/>
          <p:nvPr/>
        </p:nvSpPr>
        <p:spPr>
          <a:xfrm>
            <a:off x="1240391" y="4864180"/>
            <a:ext cx="2019720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240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Digital</a:t>
            </a:r>
            <a:endParaRPr lang="es-CO" sz="24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cxnSp>
        <p:nvCxnSpPr>
          <p:cNvPr id="38" name="Straight Connector 25"/>
          <p:cNvCxnSpPr>
            <a:cxnSpLocks/>
          </p:cNvCxnSpPr>
          <p:nvPr/>
        </p:nvCxnSpPr>
        <p:spPr>
          <a:xfrm flipV="1">
            <a:off x="4478603" y="2416763"/>
            <a:ext cx="0" cy="2667337"/>
          </a:xfrm>
          <a:prstGeom prst="line">
            <a:avLst/>
          </a:prstGeom>
          <a:ln w="41275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22"/>
          <p:cNvSpPr txBox="1"/>
          <p:nvPr/>
        </p:nvSpPr>
        <p:spPr>
          <a:xfrm>
            <a:off x="5900631" y="1679396"/>
            <a:ext cx="59580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O</a:t>
            </a:r>
          </a:p>
        </p:txBody>
      </p:sp>
      <p:sp>
        <p:nvSpPr>
          <p:cNvPr id="40" name="CuadroTexto 15">
            <a:extLst>
              <a:ext uri="{FF2B5EF4-FFF2-40B4-BE49-F238E27FC236}">
                <a16:creationId xmlns:a16="http://schemas.microsoft.com/office/drawing/2014/main" id="{AEA64943-39CD-C947-AB10-ACC72F6B221B}"/>
              </a:ext>
            </a:extLst>
          </p:cNvPr>
          <p:cNvSpPr txBox="1"/>
          <p:nvPr/>
        </p:nvSpPr>
        <p:spPr>
          <a:xfrm>
            <a:off x="5206151" y="2789701"/>
            <a:ext cx="201972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24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Catálogos de venta</a:t>
            </a:r>
            <a:endParaRPr lang="es-CO" sz="24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41" name="CuadroTexto 15">
            <a:extLst>
              <a:ext uri="{FF2B5EF4-FFF2-40B4-BE49-F238E27FC236}">
                <a16:creationId xmlns:a16="http://schemas.microsoft.com/office/drawing/2014/main" id="{AEA64943-39CD-C947-AB10-ACC72F6B221B}"/>
              </a:ext>
            </a:extLst>
          </p:cNvPr>
          <p:cNvSpPr txBox="1"/>
          <p:nvPr/>
        </p:nvSpPr>
        <p:spPr>
          <a:xfrm>
            <a:off x="5126964" y="4047739"/>
            <a:ext cx="226805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24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Whatsapp</a:t>
            </a:r>
            <a:endParaRPr lang="es-ES" sz="24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  <a:p>
            <a:pPr algn="ctr">
              <a:lnSpc>
                <a:spcPct val="80000"/>
              </a:lnSpc>
            </a:pPr>
            <a:r>
              <a:rPr lang="es-ES" sz="24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Base de datos</a:t>
            </a:r>
            <a:endParaRPr lang="es-CO" sz="24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cxnSp>
        <p:nvCxnSpPr>
          <p:cNvPr id="42" name="Straight Connector 25"/>
          <p:cNvCxnSpPr>
            <a:cxnSpLocks/>
          </p:cNvCxnSpPr>
          <p:nvPr/>
        </p:nvCxnSpPr>
        <p:spPr>
          <a:xfrm flipV="1">
            <a:off x="8367625" y="2457365"/>
            <a:ext cx="0" cy="2667337"/>
          </a:xfrm>
          <a:prstGeom prst="line">
            <a:avLst/>
          </a:prstGeom>
          <a:ln w="41275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29"/>
          <p:cNvSpPr txBox="1"/>
          <p:nvPr/>
        </p:nvSpPr>
        <p:spPr>
          <a:xfrm>
            <a:off x="9478462" y="1679396"/>
            <a:ext cx="71830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E</a:t>
            </a:r>
          </a:p>
        </p:txBody>
      </p:sp>
      <p:sp>
        <p:nvSpPr>
          <p:cNvPr id="44" name="CuadroTexto 15">
            <a:extLst>
              <a:ext uri="{FF2B5EF4-FFF2-40B4-BE49-F238E27FC236}">
                <a16:creationId xmlns:a16="http://schemas.microsoft.com/office/drawing/2014/main" id="{AEA64943-39CD-C947-AB10-ACC72F6B221B}"/>
              </a:ext>
            </a:extLst>
          </p:cNvPr>
          <p:cNvSpPr txBox="1"/>
          <p:nvPr/>
        </p:nvSpPr>
        <p:spPr>
          <a:xfrm>
            <a:off x="8659931" y="2563968"/>
            <a:ext cx="2019720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24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Buzz</a:t>
            </a:r>
            <a:endParaRPr lang="es-CO" sz="24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45" name="CuadroTexto 15">
            <a:extLst>
              <a:ext uri="{FF2B5EF4-FFF2-40B4-BE49-F238E27FC236}">
                <a16:creationId xmlns:a16="http://schemas.microsoft.com/office/drawing/2014/main" id="{AEA64943-39CD-C947-AB10-ACC72F6B221B}"/>
              </a:ext>
            </a:extLst>
          </p:cNvPr>
          <p:cNvSpPr txBox="1"/>
          <p:nvPr/>
        </p:nvSpPr>
        <p:spPr>
          <a:xfrm>
            <a:off x="8659931" y="3105971"/>
            <a:ext cx="2019720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24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Print</a:t>
            </a:r>
            <a:endParaRPr lang="es-CO" sz="24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46" name="CuadroTexto 15">
            <a:extLst>
              <a:ext uri="{FF2B5EF4-FFF2-40B4-BE49-F238E27FC236}">
                <a16:creationId xmlns:a16="http://schemas.microsoft.com/office/drawing/2014/main" id="{AEA64943-39CD-C947-AB10-ACC72F6B221B}"/>
              </a:ext>
            </a:extLst>
          </p:cNvPr>
          <p:cNvSpPr txBox="1"/>
          <p:nvPr/>
        </p:nvSpPr>
        <p:spPr>
          <a:xfrm>
            <a:off x="8827756" y="3607992"/>
            <a:ext cx="2019720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240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Digital</a:t>
            </a:r>
            <a:endParaRPr lang="es-CO" sz="24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E4C52BF2-DD2E-FE4D-98FC-08F7705FFC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2997" y="6100997"/>
            <a:ext cx="2063276" cy="712033"/>
          </a:xfrm>
          <a:prstGeom prst="rect">
            <a:avLst/>
          </a:prstGeom>
        </p:spPr>
      </p:pic>
      <p:sp>
        <p:nvSpPr>
          <p:cNvPr id="48" name="Rectangle 35"/>
          <p:cNvSpPr/>
          <p:nvPr/>
        </p:nvSpPr>
        <p:spPr>
          <a:xfrm>
            <a:off x="914045" y="1331917"/>
            <a:ext cx="10384947" cy="432370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ángulo 48"/>
          <p:cNvSpPr/>
          <p:nvPr/>
        </p:nvSpPr>
        <p:spPr>
          <a:xfrm>
            <a:off x="10227733" y="0"/>
            <a:ext cx="1964267" cy="1648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0" name="Rectángulo 49"/>
          <p:cNvSpPr/>
          <p:nvPr/>
        </p:nvSpPr>
        <p:spPr>
          <a:xfrm>
            <a:off x="10032997" y="174505"/>
            <a:ext cx="1964267" cy="164817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1" name="Triángulo 50"/>
          <p:cNvSpPr/>
          <p:nvPr/>
        </p:nvSpPr>
        <p:spPr>
          <a:xfrm rot="5400000">
            <a:off x="9856774" y="1038894"/>
            <a:ext cx="368931" cy="318044"/>
          </a:xfrm>
          <a:prstGeom prst="triangle">
            <a:avLst/>
          </a:prstGeom>
          <a:solidFill>
            <a:srgbClr val="726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2" name="Rectángulo 51"/>
          <p:cNvSpPr/>
          <p:nvPr/>
        </p:nvSpPr>
        <p:spPr>
          <a:xfrm>
            <a:off x="10344774" y="94374"/>
            <a:ext cx="18364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0070C0"/>
                </a:solidFill>
                <a:latin typeface="Futura Medium" charset="0"/>
                <a:ea typeface="Futura Medium" charset="0"/>
                <a:cs typeface="Futura Medium" charset="0"/>
              </a:rPr>
              <a:t>Las asesoras serán</a:t>
            </a:r>
          </a:p>
          <a:p>
            <a:r>
              <a:rPr lang="es-ES" sz="1200" dirty="0">
                <a:solidFill>
                  <a:srgbClr val="0070C0"/>
                </a:solidFill>
                <a:latin typeface="Futura Medium" charset="0"/>
                <a:ea typeface="Futura Medium" charset="0"/>
                <a:cs typeface="Futura Medium" charset="0"/>
              </a:rPr>
              <a:t>las embajadoras del</a:t>
            </a:r>
          </a:p>
          <a:p>
            <a:r>
              <a:rPr lang="es-ES" sz="1200" dirty="0">
                <a:solidFill>
                  <a:srgbClr val="0070C0"/>
                </a:solidFill>
                <a:latin typeface="Futura Medium" charset="0"/>
                <a:ea typeface="Futura Medium" charset="0"/>
                <a:cs typeface="Futura Medium" charset="0"/>
              </a:rPr>
              <a:t>movimiento “El poder</a:t>
            </a:r>
          </a:p>
          <a:p>
            <a:r>
              <a:rPr lang="es-ES" sz="1200" dirty="0">
                <a:solidFill>
                  <a:srgbClr val="0070C0"/>
                </a:solidFill>
                <a:latin typeface="Futura Medium" charset="0"/>
                <a:ea typeface="Futura Medium" charset="0"/>
                <a:cs typeface="Futura Medium" charset="0"/>
              </a:rPr>
              <a:t>de las mujeres salva mujeres” y serán</a:t>
            </a:r>
          </a:p>
          <a:p>
            <a:r>
              <a:rPr lang="es-ES" sz="1200" dirty="0">
                <a:solidFill>
                  <a:srgbClr val="0070C0"/>
                </a:solidFill>
                <a:latin typeface="Futura Medium" charset="0"/>
                <a:ea typeface="Futura Medium" charset="0"/>
                <a:cs typeface="Futura Medium" charset="0"/>
              </a:rPr>
              <a:t>las voceras en los </a:t>
            </a:r>
          </a:p>
          <a:p>
            <a:r>
              <a:rPr lang="es-ES" sz="1200" dirty="0">
                <a:solidFill>
                  <a:srgbClr val="0070C0"/>
                </a:solidFill>
                <a:latin typeface="Futura Medium" charset="0"/>
                <a:ea typeface="Futura Medium" charset="0"/>
                <a:cs typeface="Futura Medium" charset="0"/>
              </a:rPr>
              <a:t>medios.</a:t>
            </a:r>
          </a:p>
          <a:p>
            <a:endParaRPr lang="es-ES" sz="1200" dirty="0">
              <a:solidFill>
                <a:srgbClr val="0070C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458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24" y="5842"/>
            <a:ext cx="12192000" cy="6269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5983" y="-40620"/>
            <a:ext cx="1786018" cy="1774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3866" y="465986"/>
            <a:ext cx="65890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LOS CAT</a:t>
            </a:r>
            <a:r>
              <a:rPr lang="es-ES" sz="32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ÁLOGOS DE VENTA</a:t>
            </a:r>
            <a:endParaRPr lang="en-US" sz="3200" b="1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005863" y="3574177"/>
            <a:ext cx="983217" cy="0"/>
          </a:xfrm>
          <a:prstGeom prst="line">
            <a:avLst/>
          </a:prstGeom>
          <a:ln w="412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0312" y="4976957"/>
            <a:ext cx="583828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3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En promedio, </a:t>
            </a:r>
            <a:r>
              <a:rPr lang="es-ES" sz="13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una mujer que vende por catálogo tiene ingresos mensuales de $ 500.000 pesos colombianos y el ticket promedio de venta por persona es de $45.000. </a:t>
            </a:r>
            <a:r>
              <a:rPr lang="es-ES" sz="13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Esto quiere decir que por mes se impactan adicionalmente alrededor de 11 mujeres por revista. </a:t>
            </a:r>
            <a:endParaRPr lang="en-US" sz="1300" b="1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0000">
            <a:off x="8677" y="5543358"/>
            <a:ext cx="998331" cy="99161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005863" y="4942824"/>
            <a:ext cx="252404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2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La Base de datos existente de la alianza </a:t>
            </a:r>
            <a:r>
              <a:rPr lang="es-ES" sz="12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nos ayudará a impulsar por </a:t>
            </a:r>
            <a:r>
              <a:rPr lang="es-ES" sz="12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whatsapp</a:t>
            </a:r>
            <a:r>
              <a:rPr lang="es-ES" sz="12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el movimiento.</a:t>
            </a:r>
            <a:endParaRPr lang="en-US" sz="12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6090" y="530277"/>
            <a:ext cx="1636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0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Own</a:t>
            </a:r>
            <a:r>
              <a:rPr lang="es-ES" sz="20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media</a:t>
            </a:r>
            <a:endParaRPr lang="en-US" sz="20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74504" y="2585043"/>
            <a:ext cx="2155401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2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Whatsapp</a:t>
            </a:r>
            <a:endParaRPr lang="en-US" sz="32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9027" y="1418259"/>
            <a:ext cx="7195790" cy="344184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rot="5400000">
            <a:off x="1519693" y="664424"/>
            <a:ext cx="7261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>
            <a:extLst>
              <a:ext uri="{FF2B5EF4-FFF2-40B4-BE49-F238E27FC236}">
                <a16:creationId xmlns:a16="http://schemas.microsoft.com/office/drawing/2014/main" id="{F636F4D1-79E3-E445-9A34-D48F71346E50}"/>
              </a:ext>
            </a:extLst>
          </p:cNvPr>
          <p:cNvSpPr txBox="1"/>
          <p:nvPr/>
        </p:nvSpPr>
        <p:spPr>
          <a:xfrm>
            <a:off x="6234682" y="5075698"/>
            <a:ext cx="1817424" cy="760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IMPACTO </a:t>
            </a:r>
          </a:p>
          <a:p>
            <a:pPr>
              <a:lnSpc>
                <a:spcPct val="80000"/>
              </a:lnSpc>
            </a:pPr>
            <a:r>
              <a:rPr lang="es-ES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DEL NUEVO</a:t>
            </a:r>
          </a:p>
          <a:p>
            <a:pPr>
              <a:lnSpc>
                <a:spcPct val="80000"/>
              </a:lnSpc>
            </a:pPr>
            <a:r>
              <a:rPr lang="es-ES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MEDIO</a:t>
            </a:r>
            <a:endParaRPr lang="en-US" b="1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733722B3-45B4-DB46-8D80-5107AC65E1DE}"/>
              </a:ext>
            </a:extLst>
          </p:cNvPr>
          <p:cNvCxnSpPr/>
          <p:nvPr/>
        </p:nvCxnSpPr>
        <p:spPr>
          <a:xfrm>
            <a:off x="6125227" y="5084100"/>
            <a:ext cx="0" cy="6806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6">
            <a:extLst>
              <a:ext uri="{FF2B5EF4-FFF2-40B4-BE49-F238E27FC236}">
                <a16:creationId xmlns:a16="http://schemas.microsoft.com/office/drawing/2014/main" id="{F636F4D1-79E3-E445-9A34-D48F71346E50}"/>
              </a:ext>
            </a:extLst>
          </p:cNvPr>
          <p:cNvSpPr txBox="1"/>
          <p:nvPr/>
        </p:nvSpPr>
        <p:spPr>
          <a:xfrm>
            <a:off x="10578733" y="5084100"/>
            <a:ext cx="181742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IMPACTO </a:t>
            </a:r>
          </a:p>
          <a:p>
            <a:pPr>
              <a:lnSpc>
                <a:spcPct val="80000"/>
              </a:lnSpc>
            </a:pPr>
            <a:r>
              <a:rPr lang="es-ES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DEL MEDIO</a:t>
            </a:r>
            <a:endParaRPr lang="en-US" b="1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733722B3-45B4-DB46-8D80-5107AC65E1DE}"/>
              </a:ext>
            </a:extLst>
          </p:cNvPr>
          <p:cNvCxnSpPr/>
          <p:nvPr/>
        </p:nvCxnSpPr>
        <p:spPr>
          <a:xfrm>
            <a:off x="10589375" y="4981053"/>
            <a:ext cx="0" cy="6806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6"/>
          <p:cNvSpPr txBox="1"/>
          <p:nvPr/>
        </p:nvSpPr>
        <p:spPr>
          <a:xfrm>
            <a:off x="150312" y="6541082"/>
            <a:ext cx="41547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</a:rPr>
              <a:t> Fuente:  ACOVEDI </a:t>
            </a:r>
            <a:r>
              <a:rPr lang="mr-IN" sz="1000" b="1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</a:rPr>
              <a:t> II 2017 ( Asociaci</a:t>
            </a:r>
            <a:r>
              <a:rPr lang="es-ES" sz="1000" b="1" dirty="0">
                <a:solidFill>
                  <a:schemeClr val="bg1">
                    <a:lumMod val="50000"/>
                  </a:schemeClr>
                </a:solidFill>
              </a:rPr>
              <a:t>ón Colombiana de Venta directa)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9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918" y="244871"/>
            <a:ext cx="839106" cy="83910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E4C52BF2-DD2E-FE4D-98FC-08F7705FFC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2997" y="6100997"/>
            <a:ext cx="2063276" cy="71203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0227733" y="0"/>
            <a:ext cx="1964267" cy="1648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ángulo 24"/>
          <p:cNvSpPr/>
          <p:nvPr/>
        </p:nvSpPr>
        <p:spPr>
          <a:xfrm>
            <a:off x="10032997" y="174505"/>
            <a:ext cx="1964267" cy="164817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Triángulo 9"/>
          <p:cNvSpPr/>
          <p:nvPr/>
        </p:nvSpPr>
        <p:spPr>
          <a:xfrm rot="5400000">
            <a:off x="9786877" y="1339531"/>
            <a:ext cx="368931" cy="318044"/>
          </a:xfrm>
          <a:prstGeom prst="triangle">
            <a:avLst/>
          </a:prstGeom>
          <a:solidFill>
            <a:srgbClr val="726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10"/>
          <p:cNvSpPr/>
          <p:nvPr/>
        </p:nvSpPr>
        <p:spPr>
          <a:xfrm>
            <a:off x="10344774" y="94374"/>
            <a:ext cx="18364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0070C0"/>
                </a:solidFill>
                <a:latin typeface="Futura Medium" charset="0"/>
                <a:ea typeface="Futura Medium" charset="0"/>
                <a:cs typeface="Futura Medium" charset="0"/>
              </a:rPr>
              <a:t>Capacitaremos las</a:t>
            </a:r>
          </a:p>
          <a:p>
            <a:r>
              <a:rPr lang="es-ES" sz="1200" dirty="0">
                <a:solidFill>
                  <a:srgbClr val="0070C0"/>
                </a:solidFill>
                <a:latin typeface="Futura Medium" charset="0"/>
                <a:ea typeface="Futura Medium" charset="0"/>
                <a:cs typeface="Futura Medium" charset="0"/>
              </a:rPr>
              <a:t>asesoras para </a:t>
            </a:r>
          </a:p>
          <a:p>
            <a:r>
              <a:rPr lang="es-ES" sz="1200" dirty="0">
                <a:solidFill>
                  <a:srgbClr val="0070C0"/>
                </a:solidFill>
                <a:latin typeface="Futura Medium" charset="0"/>
                <a:ea typeface="Futura Medium" charset="0"/>
                <a:cs typeface="Futura Medium" charset="0"/>
              </a:rPr>
              <a:t>reconocer en sus</a:t>
            </a:r>
          </a:p>
          <a:p>
            <a:r>
              <a:rPr lang="es-ES" sz="1200" dirty="0">
                <a:solidFill>
                  <a:srgbClr val="0070C0"/>
                </a:solidFill>
                <a:latin typeface="Futura Medium" charset="0"/>
                <a:ea typeface="Futura Medium" charset="0"/>
                <a:cs typeface="Futura Medium" charset="0"/>
              </a:rPr>
              <a:t>amigas (clientas) los</a:t>
            </a:r>
          </a:p>
          <a:p>
            <a:r>
              <a:rPr lang="es-ES" sz="1200" dirty="0">
                <a:solidFill>
                  <a:srgbClr val="0070C0"/>
                </a:solidFill>
                <a:latin typeface="Futura Medium" charset="0"/>
                <a:ea typeface="Futura Medium" charset="0"/>
                <a:cs typeface="Futura Medium" charset="0"/>
              </a:rPr>
              <a:t>factores de riesgo y</a:t>
            </a:r>
          </a:p>
          <a:p>
            <a:r>
              <a:rPr lang="es-ES" sz="1200" dirty="0">
                <a:solidFill>
                  <a:srgbClr val="0070C0"/>
                </a:solidFill>
                <a:latin typeface="Futura Medium" charset="0"/>
                <a:ea typeface="Futura Medium" charset="0"/>
                <a:cs typeface="Futura Medium" charset="0"/>
              </a:rPr>
              <a:t>los riesgos de la Osteoporosis.</a:t>
            </a:r>
          </a:p>
          <a:p>
            <a:endParaRPr lang="es-ES" sz="1200" dirty="0">
              <a:solidFill>
                <a:srgbClr val="0070C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3362">
            <a:off x="-266670" y="1063814"/>
            <a:ext cx="5665940" cy="406469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102" y="1027474"/>
            <a:ext cx="2990636" cy="3870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4821" y="1418259"/>
            <a:ext cx="1915521" cy="386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48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694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87086" y="390992"/>
            <a:ext cx="326553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Paid Media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018" y="800161"/>
            <a:ext cx="1455975" cy="1446181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51187" y="483546"/>
            <a:ext cx="1053185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12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Own</a:t>
            </a:r>
            <a:r>
              <a:rPr lang="es-ES" sz="12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media</a:t>
            </a:r>
            <a:endParaRPr lang="en-US" sz="12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4704606" y="3294411"/>
            <a:ext cx="1391394" cy="3173"/>
          </a:xfrm>
          <a:prstGeom prst="line">
            <a:avLst/>
          </a:prstGeom>
          <a:ln w="41275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409366" y="401188"/>
            <a:ext cx="0" cy="36305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201685" y="1518372"/>
            <a:ext cx="136735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Radio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949673" y="299161"/>
            <a:ext cx="83576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T.V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C7DA3193-F41A-EC45-B15C-02A325C46235}"/>
              </a:ext>
            </a:extLst>
          </p:cNvPr>
          <p:cNvSpPr/>
          <p:nvPr/>
        </p:nvSpPr>
        <p:spPr>
          <a:xfrm>
            <a:off x="476003" y="2197508"/>
            <a:ext cx="4005112" cy="15262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C45F3140-D2C2-AC43-8C56-5143F84259B8}"/>
              </a:ext>
            </a:extLst>
          </p:cNvPr>
          <p:cNvSpPr txBox="1"/>
          <p:nvPr/>
        </p:nvSpPr>
        <p:spPr>
          <a:xfrm>
            <a:off x="4178652" y="4970480"/>
            <a:ext cx="1817424" cy="53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IMPACTO </a:t>
            </a:r>
          </a:p>
          <a:p>
            <a:pPr>
              <a:lnSpc>
                <a:spcPct val="80000"/>
              </a:lnSpc>
            </a:pPr>
            <a:r>
              <a:rPr lang="es-ES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DEL MEDIO</a:t>
            </a:r>
            <a:endParaRPr lang="en-US" b="1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C9819D4E-AF82-0544-B896-089AD0DF92B5}"/>
              </a:ext>
            </a:extLst>
          </p:cNvPr>
          <p:cNvCxnSpPr/>
          <p:nvPr/>
        </p:nvCxnSpPr>
        <p:spPr>
          <a:xfrm>
            <a:off x="3970239" y="4803602"/>
            <a:ext cx="0" cy="8892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6">
            <a:extLst>
              <a:ext uri="{FF2B5EF4-FFF2-40B4-BE49-F238E27FC236}">
                <a16:creationId xmlns:a16="http://schemas.microsoft.com/office/drawing/2014/main" id="{C06B7F0D-865E-6947-9E18-46AFD0567484}"/>
              </a:ext>
            </a:extLst>
          </p:cNvPr>
          <p:cNvSpPr txBox="1"/>
          <p:nvPr/>
        </p:nvSpPr>
        <p:spPr>
          <a:xfrm>
            <a:off x="10404073" y="4970480"/>
            <a:ext cx="1817424" cy="53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IMPACTO </a:t>
            </a:r>
          </a:p>
          <a:p>
            <a:pPr>
              <a:lnSpc>
                <a:spcPct val="80000"/>
              </a:lnSpc>
            </a:pPr>
            <a:r>
              <a:rPr lang="es-ES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DEL MEDIO</a:t>
            </a:r>
            <a:endParaRPr lang="en-US" b="1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0837E087-55CE-664A-97E5-BDE4FAEE50B9}"/>
              </a:ext>
            </a:extLst>
          </p:cNvPr>
          <p:cNvCxnSpPr/>
          <p:nvPr/>
        </p:nvCxnSpPr>
        <p:spPr>
          <a:xfrm>
            <a:off x="10321389" y="4918216"/>
            <a:ext cx="0" cy="6806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5"/>
          <p:cNvSpPr txBox="1"/>
          <p:nvPr/>
        </p:nvSpPr>
        <p:spPr>
          <a:xfrm>
            <a:off x="124312" y="4838758"/>
            <a:ext cx="384592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1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En radio, tendremos </a:t>
            </a:r>
            <a:r>
              <a:rPr lang="es-ES" sz="11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secciones</a:t>
            </a:r>
            <a:r>
              <a:rPr lang="es-ES" sz="11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donde contaremos la experiencia de una asesora del movimiento </a:t>
            </a:r>
            <a:r>
              <a:rPr lang="es-ES" sz="1100" i="1" u="sng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Pulsera Morada</a:t>
            </a:r>
            <a:r>
              <a:rPr lang="es-ES" sz="11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. De la misma forma, a través de </a:t>
            </a:r>
            <a:r>
              <a:rPr lang="es-ES" sz="11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señales horarias </a:t>
            </a:r>
            <a:r>
              <a:rPr lang="es-ES" sz="11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le daremos frecuencia al mensaje del movimiento femenino contra la Osteoporosis. </a:t>
            </a:r>
            <a:endParaRPr lang="en-US" sz="1100" b="1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29309" y="1924378"/>
            <a:ext cx="431079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Fuente: ECAR 1-2018 Universo: 19,648,500 </a:t>
            </a:r>
            <a:r>
              <a:rPr lang="hr-HR" sz="11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AFF TARGET</a:t>
            </a:r>
            <a:r>
              <a:rPr lang="hr-HR" sz="11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: 115</a:t>
            </a:r>
            <a:endParaRPr lang="es-ES_tradnl" sz="1100" dirty="0">
              <a:solidFill>
                <a:schemeClr val="bg1"/>
              </a:solidFill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7166671" y="744124"/>
            <a:ext cx="46497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Fuente:  EGM 3-2017 Universo: </a:t>
            </a:r>
            <a:r>
              <a:rPr lang="hr-HR" sz="12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18.648.200</a:t>
            </a:r>
            <a:r>
              <a:rPr lang="es-ES_tradnl" sz="12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</a:t>
            </a:r>
            <a:r>
              <a:rPr lang="hr-HR" sz="12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AFF TARGET</a:t>
            </a:r>
            <a:r>
              <a:rPr lang="hr-HR" sz="12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: 135</a:t>
            </a:r>
            <a:endParaRPr lang="es-ES_tradnl" sz="12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4" name="TextBox 15"/>
          <p:cNvSpPr txBox="1"/>
          <p:nvPr/>
        </p:nvSpPr>
        <p:spPr>
          <a:xfrm>
            <a:off x="6078759" y="4655394"/>
            <a:ext cx="4159947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1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En tv tendremos </a:t>
            </a:r>
            <a:r>
              <a:rPr lang="es-ES" sz="11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cápsulas de entrevistas </a:t>
            </a:r>
            <a:r>
              <a:rPr lang="es-ES" sz="11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a </a:t>
            </a:r>
          </a:p>
          <a:p>
            <a:pPr algn="r">
              <a:lnSpc>
                <a:spcPct val="90000"/>
              </a:lnSpc>
            </a:pPr>
            <a:r>
              <a:rPr lang="es-ES" sz="11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las asesoras del movimiento de la Pulsera Morada. Este contenido estará al aire en programas de la mañana como </a:t>
            </a:r>
            <a:r>
              <a:rPr lang="es-ES" sz="11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Día a Día, Muy Buenos Días y Acá entre nos</a:t>
            </a:r>
            <a:r>
              <a:rPr lang="es-ES" sz="11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. Simultáneamente, le daremos las pulseras moradas a las presentadoras y actrices reconocidas para el target.</a:t>
            </a:r>
            <a:endParaRPr lang="en-US" sz="11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C7DA3193-F41A-EC45-B15C-02A325C46235}"/>
              </a:ext>
            </a:extLst>
          </p:cNvPr>
          <p:cNvSpPr/>
          <p:nvPr/>
        </p:nvSpPr>
        <p:spPr>
          <a:xfrm>
            <a:off x="6400801" y="1052507"/>
            <a:ext cx="5345739" cy="26712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ángulo 7"/>
          <p:cNvSpPr/>
          <p:nvPr/>
        </p:nvSpPr>
        <p:spPr>
          <a:xfrm>
            <a:off x="476003" y="3850475"/>
            <a:ext cx="4005112" cy="605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38" name="Group 1"/>
          <p:cNvGrpSpPr/>
          <p:nvPr/>
        </p:nvGrpSpPr>
        <p:grpSpPr>
          <a:xfrm>
            <a:off x="727246" y="3978492"/>
            <a:ext cx="3312710" cy="406692"/>
            <a:chOff x="1860561" y="2452006"/>
            <a:chExt cx="10711042" cy="1314965"/>
          </a:xfrm>
        </p:grpSpPr>
        <p:pic>
          <p:nvPicPr>
            <p:cNvPr id="39" name="Imagen 9">
              <a:extLst>
                <a:ext uri="{FF2B5EF4-FFF2-40B4-BE49-F238E27FC236}">
                  <a16:creationId xmlns:a16="http://schemas.microsoft.com/office/drawing/2014/main" id="{A8E59EF0-2B02-454E-AE92-FB1496079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0561" y="2598884"/>
              <a:ext cx="1866031" cy="947746"/>
            </a:xfrm>
            <a:prstGeom prst="rect">
              <a:avLst/>
            </a:prstGeom>
          </p:spPr>
        </p:pic>
        <p:pic>
          <p:nvPicPr>
            <p:cNvPr id="40" name="Imagen 11">
              <a:extLst>
                <a:ext uri="{FF2B5EF4-FFF2-40B4-BE49-F238E27FC236}">
                  <a16:creationId xmlns:a16="http://schemas.microsoft.com/office/drawing/2014/main" id="{91B476BD-890D-DB42-89A0-02AC2FA9C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0590" y="2598884"/>
              <a:ext cx="2133492" cy="1168087"/>
            </a:xfrm>
            <a:prstGeom prst="rect">
              <a:avLst/>
            </a:prstGeom>
          </p:spPr>
        </p:pic>
        <p:pic>
          <p:nvPicPr>
            <p:cNvPr id="41" name="Imagen 15">
              <a:extLst>
                <a:ext uri="{FF2B5EF4-FFF2-40B4-BE49-F238E27FC236}">
                  <a16:creationId xmlns:a16="http://schemas.microsoft.com/office/drawing/2014/main" id="{5B91148B-D69A-4B48-9BCC-4C4140823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8650" y="2452006"/>
              <a:ext cx="1186568" cy="1241502"/>
            </a:xfrm>
            <a:prstGeom prst="rect">
              <a:avLst/>
            </a:prstGeom>
          </p:spPr>
        </p:pic>
        <p:pic>
          <p:nvPicPr>
            <p:cNvPr id="47" name="Imagen 16">
              <a:extLst>
                <a:ext uri="{FF2B5EF4-FFF2-40B4-BE49-F238E27FC236}">
                  <a16:creationId xmlns:a16="http://schemas.microsoft.com/office/drawing/2014/main" id="{579A7085-14BF-5148-84E6-8A424939C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2000" y="2689844"/>
              <a:ext cx="2799603" cy="660403"/>
            </a:xfrm>
            <a:prstGeom prst="rect">
              <a:avLst/>
            </a:prstGeom>
          </p:spPr>
        </p:pic>
      </p:grpSp>
      <p:sp>
        <p:nvSpPr>
          <p:cNvPr id="52" name="Rectángulo 51"/>
          <p:cNvSpPr/>
          <p:nvPr/>
        </p:nvSpPr>
        <p:spPr>
          <a:xfrm>
            <a:off x="6400800" y="3842661"/>
            <a:ext cx="5345739" cy="605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3" name="Imagen 5">
            <a:extLst>
              <a:ext uri="{FF2B5EF4-FFF2-40B4-BE49-F238E27FC236}">
                <a16:creationId xmlns:a16="http://schemas.microsoft.com/office/drawing/2014/main" id="{CE70BD22-F197-074A-B8AB-3CF1663ADDC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960" y="3867409"/>
            <a:ext cx="527926" cy="540311"/>
          </a:xfrm>
          <a:prstGeom prst="rect">
            <a:avLst/>
          </a:prstGeom>
        </p:spPr>
      </p:pic>
      <p:pic>
        <p:nvPicPr>
          <p:cNvPr id="59" name="Imagen 6">
            <a:extLst>
              <a:ext uri="{FF2B5EF4-FFF2-40B4-BE49-F238E27FC236}">
                <a16:creationId xmlns:a16="http://schemas.microsoft.com/office/drawing/2014/main" id="{01B9AB92-FB59-8044-8D7B-4EAC36BCFEB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224" y="3886521"/>
            <a:ext cx="806347" cy="518227"/>
          </a:xfrm>
          <a:prstGeom prst="rect">
            <a:avLst/>
          </a:prstGeom>
        </p:spPr>
      </p:pic>
      <p:pic>
        <p:nvPicPr>
          <p:cNvPr id="60" name="Imagen 7">
            <a:extLst>
              <a:ext uri="{FF2B5EF4-FFF2-40B4-BE49-F238E27FC236}">
                <a16:creationId xmlns:a16="http://schemas.microsoft.com/office/drawing/2014/main" id="{382A950E-AADE-FE45-95F6-A8E30B473B5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0683" y="3873117"/>
            <a:ext cx="629485" cy="570293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E4C52BF2-DD2E-FE4D-98FC-08F7705FFC0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2997" y="6100997"/>
            <a:ext cx="2063276" cy="71203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2545">
            <a:off x="6256162" y="805235"/>
            <a:ext cx="5781353" cy="311550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45" y="1722281"/>
            <a:ext cx="3506277" cy="233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11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28" y="-548"/>
            <a:ext cx="12192000" cy="62694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018" y="800161"/>
            <a:ext cx="1455975" cy="1446181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4058818" y="1082521"/>
            <a:ext cx="17866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Revista</a:t>
            </a:r>
            <a:endParaRPr lang="en-US" sz="2800" b="1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571358" y="761827"/>
            <a:ext cx="125690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OOH</a:t>
            </a:r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68988B94-46B9-8C4E-BBBA-8311B8D9EA89}"/>
              </a:ext>
            </a:extLst>
          </p:cNvPr>
          <p:cNvSpPr txBox="1"/>
          <p:nvPr/>
        </p:nvSpPr>
        <p:spPr>
          <a:xfrm>
            <a:off x="4028067" y="4946075"/>
            <a:ext cx="1817424" cy="53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IMPACTO </a:t>
            </a:r>
          </a:p>
          <a:p>
            <a:pPr>
              <a:lnSpc>
                <a:spcPct val="80000"/>
              </a:lnSpc>
            </a:pPr>
            <a:r>
              <a:rPr lang="es-ES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DEL MEDIO</a:t>
            </a:r>
            <a:endParaRPr lang="en-US" b="1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52183A58-9F73-6E47-9D76-A6E5853F5E45}"/>
              </a:ext>
            </a:extLst>
          </p:cNvPr>
          <p:cNvCxnSpPr/>
          <p:nvPr/>
        </p:nvCxnSpPr>
        <p:spPr>
          <a:xfrm>
            <a:off x="3969556" y="4804398"/>
            <a:ext cx="0" cy="6806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6">
            <a:extLst>
              <a:ext uri="{FF2B5EF4-FFF2-40B4-BE49-F238E27FC236}">
                <a16:creationId xmlns:a16="http://schemas.microsoft.com/office/drawing/2014/main" id="{2A991327-479C-E644-9CAE-1E5EF9AA1CD4}"/>
              </a:ext>
            </a:extLst>
          </p:cNvPr>
          <p:cNvSpPr txBox="1"/>
          <p:nvPr/>
        </p:nvSpPr>
        <p:spPr>
          <a:xfrm>
            <a:off x="10633771" y="4851891"/>
            <a:ext cx="1817424" cy="53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IMPACTO </a:t>
            </a:r>
          </a:p>
          <a:p>
            <a:pPr>
              <a:lnSpc>
                <a:spcPct val="80000"/>
              </a:lnSpc>
            </a:pPr>
            <a:r>
              <a:rPr lang="es-ES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DEL MEDIO</a:t>
            </a:r>
            <a:endParaRPr lang="en-US" b="1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A0806146-599B-BF4C-8202-2E50C1B040BE}"/>
              </a:ext>
            </a:extLst>
          </p:cNvPr>
          <p:cNvCxnSpPr/>
          <p:nvPr/>
        </p:nvCxnSpPr>
        <p:spPr>
          <a:xfrm>
            <a:off x="10510318" y="4767689"/>
            <a:ext cx="0" cy="6806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15"/>
          <p:cNvSpPr txBox="1"/>
          <p:nvPr/>
        </p:nvSpPr>
        <p:spPr>
          <a:xfrm>
            <a:off x="13728" y="4696130"/>
            <a:ext cx="389126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1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En periódicos de circulación gratuita y revistas de opinión, tendremos </a:t>
            </a:r>
            <a:r>
              <a:rPr lang="es-ES" sz="1100" b="1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publireportajes</a:t>
            </a:r>
            <a:r>
              <a:rPr lang="es-ES" sz="11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a media página </a:t>
            </a:r>
            <a:r>
              <a:rPr lang="es-ES" sz="11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que cuentan qué significa la Pulsera Morada, cómo conseguirla y explicarle a los lectores como este accesorio enfrenta el silencio de la Osteoporosis. </a:t>
            </a:r>
            <a:endParaRPr lang="en-US" sz="11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43" name="TextBox 15"/>
          <p:cNvSpPr txBox="1"/>
          <p:nvPr/>
        </p:nvSpPr>
        <p:spPr>
          <a:xfrm>
            <a:off x="6862606" y="4717693"/>
            <a:ext cx="357717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1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Nos tomaremos el </a:t>
            </a:r>
            <a:r>
              <a:rPr lang="es-ES" sz="11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transporte masivo</a:t>
            </a:r>
            <a:r>
              <a:rPr lang="es-ES" sz="11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y el </a:t>
            </a:r>
            <a:r>
              <a:rPr lang="es-ES" sz="11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mobiliario urbano</a:t>
            </a:r>
            <a:r>
              <a:rPr lang="es-ES" sz="11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 de las principales ciudades del país para hacer que las mujeres vivan la experiencia de ser parte del Movimiento de la Pulsera Morada.  </a:t>
            </a:r>
            <a:endParaRPr lang="en-US" sz="11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47" name="TextBox 12"/>
          <p:cNvSpPr txBox="1"/>
          <p:nvPr/>
        </p:nvSpPr>
        <p:spPr>
          <a:xfrm>
            <a:off x="1487086" y="390992"/>
            <a:ext cx="326553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Paid Media</a:t>
            </a:r>
          </a:p>
        </p:txBody>
      </p:sp>
      <p:sp>
        <p:nvSpPr>
          <p:cNvPr id="48" name="TextBox 49"/>
          <p:cNvSpPr txBox="1"/>
          <p:nvPr/>
        </p:nvSpPr>
        <p:spPr>
          <a:xfrm>
            <a:off x="251187" y="483546"/>
            <a:ext cx="1053185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12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Own</a:t>
            </a:r>
            <a:r>
              <a:rPr lang="es-ES" sz="12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media</a:t>
            </a:r>
            <a:endParaRPr lang="en-US" sz="12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cxnSp>
        <p:nvCxnSpPr>
          <p:cNvPr id="49" name="Straight Connector 55"/>
          <p:cNvCxnSpPr/>
          <p:nvPr/>
        </p:nvCxnSpPr>
        <p:spPr>
          <a:xfrm>
            <a:off x="1409366" y="401188"/>
            <a:ext cx="0" cy="36305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2">
            <a:extLst>
              <a:ext uri="{FF2B5EF4-FFF2-40B4-BE49-F238E27FC236}">
                <a16:creationId xmlns:a16="http://schemas.microsoft.com/office/drawing/2014/main" id="{C7DA3193-F41A-EC45-B15C-02A325C46235}"/>
              </a:ext>
            </a:extLst>
          </p:cNvPr>
          <p:cNvSpPr/>
          <p:nvPr/>
        </p:nvSpPr>
        <p:spPr>
          <a:xfrm>
            <a:off x="251187" y="1785488"/>
            <a:ext cx="5345739" cy="26712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3" name="Straight Connector 50"/>
          <p:cNvCxnSpPr/>
          <p:nvPr/>
        </p:nvCxnSpPr>
        <p:spPr>
          <a:xfrm flipV="1">
            <a:off x="5845491" y="4129788"/>
            <a:ext cx="1391394" cy="3173"/>
          </a:xfrm>
          <a:prstGeom prst="line">
            <a:avLst/>
          </a:prstGeom>
          <a:ln w="41275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2">
            <a:extLst>
              <a:ext uri="{FF2B5EF4-FFF2-40B4-BE49-F238E27FC236}">
                <a16:creationId xmlns:a16="http://schemas.microsoft.com/office/drawing/2014/main" id="{C7DA3193-F41A-EC45-B15C-02A325C46235}"/>
              </a:ext>
            </a:extLst>
          </p:cNvPr>
          <p:cNvSpPr/>
          <p:nvPr/>
        </p:nvSpPr>
        <p:spPr>
          <a:xfrm>
            <a:off x="7592103" y="1501695"/>
            <a:ext cx="4005112" cy="22677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ángulo 54"/>
          <p:cNvSpPr/>
          <p:nvPr/>
        </p:nvSpPr>
        <p:spPr>
          <a:xfrm>
            <a:off x="1487086" y="1505489"/>
            <a:ext cx="422743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5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Fuente:  EGM 3-2017 Universo: </a:t>
            </a:r>
            <a:r>
              <a:rPr lang="hr-HR" sz="105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18.648.200  </a:t>
            </a:r>
            <a:r>
              <a:rPr lang="hr-HR" sz="105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AFF TARGET</a:t>
            </a:r>
            <a:r>
              <a:rPr lang="hr-HR" sz="105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: 117 </a:t>
            </a:r>
            <a:endParaRPr lang="es-ES_tradnl" sz="105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7592103" y="1191906"/>
            <a:ext cx="410240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5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Fuente:  EGM 3-2017 Universo: </a:t>
            </a:r>
            <a:r>
              <a:rPr lang="hr-HR" sz="105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18.648.200 </a:t>
            </a:r>
            <a:r>
              <a:rPr lang="hr-HR" sz="105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AFF TARGET</a:t>
            </a:r>
            <a:r>
              <a:rPr lang="hr-HR" sz="105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: 99 </a:t>
            </a:r>
            <a:endParaRPr lang="es-ES_tradnl" sz="105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60" name="Rectángulo 59"/>
          <p:cNvSpPr/>
          <p:nvPr/>
        </p:nvSpPr>
        <p:spPr>
          <a:xfrm>
            <a:off x="326842" y="3755809"/>
            <a:ext cx="5194428" cy="605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1" name="Imagen 4">
            <a:extLst>
              <a:ext uri="{FF2B5EF4-FFF2-40B4-BE49-F238E27FC236}">
                <a16:creationId xmlns:a16="http://schemas.microsoft.com/office/drawing/2014/main" id="{963DCFA2-1CF8-8B4C-8F50-0102A18A32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402" y="3856166"/>
            <a:ext cx="1083847" cy="423721"/>
          </a:xfrm>
          <a:prstGeom prst="rect">
            <a:avLst/>
          </a:prstGeom>
        </p:spPr>
      </p:pic>
      <p:pic>
        <p:nvPicPr>
          <p:cNvPr id="62" name="Imagen 5">
            <a:extLst>
              <a:ext uri="{FF2B5EF4-FFF2-40B4-BE49-F238E27FC236}">
                <a16:creationId xmlns:a16="http://schemas.microsoft.com/office/drawing/2014/main" id="{F9AB50F1-B1DB-8F44-B58C-2FC5DCDBE1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487" y="3832915"/>
            <a:ext cx="681439" cy="447805"/>
          </a:xfrm>
          <a:prstGeom prst="rect">
            <a:avLst/>
          </a:prstGeom>
        </p:spPr>
      </p:pic>
      <p:pic>
        <p:nvPicPr>
          <p:cNvPr id="63" name="Imagen 6">
            <a:extLst>
              <a:ext uri="{FF2B5EF4-FFF2-40B4-BE49-F238E27FC236}">
                <a16:creationId xmlns:a16="http://schemas.microsoft.com/office/drawing/2014/main" id="{72099BC2-30FC-E940-A082-CD7DE04A2E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955" y="3850405"/>
            <a:ext cx="881016" cy="443338"/>
          </a:xfrm>
          <a:prstGeom prst="rect">
            <a:avLst/>
          </a:prstGeom>
        </p:spPr>
      </p:pic>
      <p:sp>
        <p:nvSpPr>
          <p:cNvPr id="64" name="Rectángulo 63"/>
          <p:cNvSpPr/>
          <p:nvPr/>
        </p:nvSpPr>
        <p:spPr>
          <a:xfrm>
            <a:off x="7592104" y="3897096"/>
            <a:ext cx="4005112" cy="605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5" name="Imagen 8">
            <a:extLst>
              <a:ext uri="{FF2B5EF4-FFF2-40B4-BE49-F238E27FC236}">
                <a16:creationId xmlns:a16="http://schemas.microsoft.com/office/drawing/2014/main" id="{39F7DFF0-2BCE-0B4C-9235-DD41B2F987E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580" y="3999065"/>
            <a:ext cx="1097817" cy="439127"/>
          </a:xfrm>
          <a:prstGeom prst="rect">
            <a:avLst/>
          </a:prstGeom>
        </p:spPr>
      </p:pic>
      <p:pic>
        <p:nvPicPr>
          <p:cNvPr id="66" name="Imagen 9">
            <a:extLst>
              <a:ext uri="{FF2B5EF4-FFF2-40B4-BE49-F238E27FC236}">
                <a16:creationId xmlns:a16="http://schemas.microsoft.com/office/drawing/2014/main" id="{DD646881-3883-2642-A628-879FBD363BA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6781" y="4033756"/>
            <a:ext cx="888032" cy="349292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E4C52BF2-DD2E-FE4D-98FC-08F7705FFC0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2997" y="6100997"/>
            <a:ext cx="2063276" cy="71203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960" y="1884989"/>
            <a:ext cx="3235089" cy="17652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3964" y="2176460"/>
            <a:ext cx="1552468" cy="14282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3197" y="1726373"/>
            <a:ext cx="1501147" cy="196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79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28" y="10755"/>
            <a:ext cx="12192000" cy="62694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018" y="800161"/>
            <a:ext cx="1455975" cy="1446181"/>
          </a:xfrm>
          <a:prstGeom prst="rect">
            <a:avLst/>
          </a:prstGeom>
        </p:spPr>
      </p:pic>
      <p:cxnSp>
        <p:nvCxnSpPr>
          <p:cNvPr id="56" name="Straight Connector 55"/>
          <p:cNvCxnSpPr/>
          <p:nvPr/>
        </p:nvCxnSpPr>
        <p:spPr>
          <a:xfrm>
            <a:off x="1245919" y="352956"/>
            <a:ext cx="0" cy="36305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6">
            <a:extLst>
              <a:ext uri="{FF2B5EF4-FFF2-40B4-BE49-F238E27FC236}">
                <a16:creationId xmlns:a16="http://schemas.microsoft.com/office/drawing/2014/main" id="{576953E8-F53F-4547-8B29-14C3A3B49F70}"/>
              </a:ext>
            </a:extLst>
          </p:cNvPr>
          <p:cNvSpPr txBox="1"/>
          <p:nvPr/>
        </p:nvSpPr>
        <p:spPr>
          <a:xfrm>
            <a:off x="1458024" y="371854"/>
            <a:ext cx="4968376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2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#</a:t>
            </a:r>
            <a:r>
              <a:rPr lang="es-ES" sz="32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PULSERA</a:t>
            </a:r>
            <a:r>
              <a:rPr lang="es-ES" sz="32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MORADA</a:t>
            </a:r>
            <a:endParaRPr lang="en-US" sz="32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25" name="TextBox 33">
            <a:extLst>
              <a:ext uri="{FF2B5EF4-FFF2-40B4-BE49-F238E27FC236}">
                <a16:creationId xmlns:a16="http://schemas.microsoft.com/office/drawing/2014/main" id="{1DCF0B16-51AB-154D-BCD2-3C7972B8637B}"/>
              </a:ext>
            </a:extLst>
          </p:cNvPr>
          <p:cNvSpPr txBox="1"/>
          <p:nvPr/>
        </p:nvSpPr>
        <p:spPr>
          <a:xfrm>
            <a:off x="192734" y="414448"/>
            <a:ext cx="1053185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12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Earn</a:t>
            </a:r>
            <a:r>
              <a:rPr lang="es-ES" sz="12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media</a:t>
            </a:r>
            <a:endParaRPr lang="en-US" sz="12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A2158B02-2B69-6548-A27E-85302846D69E}"/>
              </a:ext>
            </a:extLst>
          </p:cNvPr>
          <p:cNvSpPr txBox="1"/>
          <p:nvPr/>
        </p:nvSpPr>
        <p:spPr>
          <a:xfrm>
            <a:off x="368686" y="4620536"/>
            <a:ext cx="278783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12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La acción en las mujeres despierta un </a:t>
            </a:r>
            <a:r>
              <a:rPr lang="es-ES" sz="12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voz a voz </a:t>
            </a:r>
            <a:r>
              <a:rPr lang="es-ES" sz="12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en el que directamente recae en un </a:t>
            </a:r>
            <a:r>
              <a:rPr lang="es-ES" sz="12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gimmick</a:t>
            </a:r>
            <a:r>
              <a:rPr lang="es-ES" sz="12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de la campaña.</a:t>
            </a:r>
            <a:endParaRPr lang="en-US" sz="12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28" name="CuadroTexto 15">
            <a:extLst>
              <a:ext uri="{FF2B5EF4-FFF2-40B4-BE49-F238E27FC236}">
                <a16:creationId xmlns:a16="http://schemas.microsoft.com/office/drawing/2014/main" id="{88E77280-F1CB-464A-A3DF-4BF52A386B3A}"/>
              </a:ext>
            </a:extLst>
          </p:cNvPr>
          <p:cNvSpPr txBox="1"/>
          <p:nvPr/>
        </p:nvSpPr>
        <p:spPr>
          <a:xfrm>
            <a:off x="13728" y="1620822"/>
            <a:ext cx="2019720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2800" b="1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Buzz</a:t>
            </a:r>
            <a:endParaRPr lang="es-CO" sz="2800" b="1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CD58FAE0-DF0E-2F4D-B66A-973101F4E194}"/>
              </a:ext>
            </a:extLst>
          </p:cNvPr>
          <p:cNvSpPr/>
          <p:nvPr/>
        </p:nvSpPr>
        <p:spPr>
          <a:xfrm>
            <a:off x="441091" y="2400601"/>
            <a:ext cx="2965333" cy="15166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CuadroTexto 15">
            <a:extLst>
              <a:ext uri="{FF2B5EF4-FFF2-40B4-BE49-F238E27FC236}">
                <a16:creationId xmlns:a16="http://schemas.microsoft.com/office/drawing/2014/main" id="{9E22313B-6016-CD47-B29C-6CA6653A98F5}"/>
              </a:ext>
            </a:extLst>
          </p:cNvPr>
          <p:cNvSpPr txBox="1"/>
          <p:nvPr/>
        </p:nvSpPr>
        <p:spPr>
          <a:xfrm>
            <a:off x="4377859" y="1679356"/>
            <a:ext cx="2019720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28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Digital</a:t>
            </a:r>
            <a:endParaRPr lang="es-CO" sz="2800" b="1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8C976C01-BF72-C24B-8CFE-6EA277FDB7B7}"/>
              </a:ext>
            </a:extLst>
          </p:cNvPr>
          <p:cNvSpPr/>
          <p:nvPr/>
        </p:nvSpPr>
        <p:spPr>
          <a:xfrm>
            <a:off x="8955601" y="2347925"/>
            <a:ext cx="2965333" cy="17310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14AB7627-1A26-2C40-9AB9-BBA60C007FD4}"/>
              </a:ext>
            </a:extLst>
          </p:cNvPr>
          <p:cNvSpPr txBox="1"/>
          <p:nvPr/>
        </p:nvSpPr>
        <p:spPr>
          <a:xfrm>
            <a:off x="4377859" y="4248371"/>
            <a:ext cx="293142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IMPACTO DEL MEDIO</a:t>
            </a:r>
            <a:endParaRPr lang="en-US" b="1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61" name="TextBox 6">
            <a:extLst>
              <a:ext uri="{FF2B5EF4-FFF2-40B4-BE49-F238E27FC236}">
                <a16:creationId xmlns:a16="http://schemas.microsoft.com/office/drawing/2014/main" id="{7118323B-60E6-444E-9F86-D0AC21C00A96}"/>
              </a:ext>
            </a:extLst>
          </p:cNvPr>
          <p:cNvSpPr txBox="1"/>
          <p:nvPr/>
        </p:nvSpPr>
        <p:spPr>
          <a:xfrm>
            <a:off x="368686" y="4244965"/>
            <a:ext cx="3573526" cy="313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IMPACTO  DEL MEDIO</a:t>
            </a:r>
            <a:endParaRPr lang="en-US" b="1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9" name="TextBox 15">
            <a:extLst>
              <a:ext uri="{FF2B5EF4-FFF2-40B4-BE49-F238E27FC236}">
                <a16:creationId xmlns:a16="http://schemas.microsoft.com/office/drawing/2014/main" id="{A2158B02-2B69-6548-A27E-85302846D69E}"/>
              </a:ext>
            </a:extLst>
          </p:cNvPr>
          <p:cNvSpPr txBox="1"/>
          <p:nvPr/>
        </p:nvSpPr>
        <p:spPr>
          <a:xfrm>
            <a:off x="4377858" y="4688919"/>
            <a:ext cx="3515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12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Promoveremos el hashtag  #</a:t>
            </a:r>
            <a:r>
              <a:rPr lang="es-ES" sz="12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P</a:t>
            </a:r>
            <a:r>
              <a:rPr lang="es-ES" sz="1200" b="1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ulsera</a:t>
            </a:r>
            <a:r>
              <a:rPr lang="es-ES" sz="1200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Morada</a:t>
            </a:r>
            <a:r>
              <a:rPr lang="en-US" sz="12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con el objetivo de convertirlo en conversaci</a:t>
            </a:r>
            <a:r>
              <a:rPr lang="es-ES" sz="12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ón nacional y los usuarios se pregunten en qué consiste y lo hablen con sus parejas, madres o familiares.</a:t>
            </a:r>
            <a:endParaRPr lang="en-US" sz="12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441091" y="4558962"/>
            <a:ext cx="29653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/>
          <p:cNvCxnSpPr/>
          <p:nvPr/>
        </p:nvCxnSpPr>
        <p:spPr>
          <a:xfrm>
            <a:off x="4456417" y="4604536"/>
            <a:ext cx="29653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32">
            <a:extLst>
              <a:ext uri="{FF2B5EF4-FFF2-40B4-BE49-F238E27FC236}">
                <a16:creationId xmlns:a16="http://schemas.microsoft.com/office/drawing/2014/main" id="{3E4DC071-FF04-7C4B-B730-9C27F26A5950}"/>
              </a:ext>
            </a:extLst>
          </p:cNvPr>
          <p:cNvSpPr txBox="1"/>
          <p:nvPr/>
        </p:nvSpPr>
        <p:spPr>
          <a:xfrm>
            <a:off x="8679516" y="4653949"/>
            <a:ext cx="342006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12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El golpe mediático </a:t>
            </a:r>
            <a:r>
              <a:rPr lang="es-ES" sz="12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se convierte en un incentivo para que los portales especializados escriban contenido de la actividad como: </a:t>
            </a:r>
            <a:r>
              <a:rPr lang="es-ES" sz="12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Revista Vea, </a:t>
            </a:r>
            <a:r>
              <a:rPr lang="es-ES" sz="1200" b="1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Wikimujeres</a:t>
            </a:r>
            <a:r>
              <a:rPr lang="es-ES" sz="1200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 y 15 minutos.</a:t>
            </a:r>
            <a:endParaRPr lang="en-US" sz="1200" b="1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45" name="CuadroTexto 15">
            <a:extLst>
              <a:ext uri="{FF2B5EF4-FFF2-40B4-BE49-F238E27FC236}">
                <a16:creationId xmlns:a16="http://schemas.microsoft.com/office/drawing/2014/main" id="{58A0DEE2-ED94-A541-BC64-EF542384AD20}"/>
              </a:ext>
            </a:extLst>
          </p:cNvPr>
          <p:cNvSpPr txBox="1"/>
          <p:nvPr/>
        </p:nvSpPr>
        <p:spPr>
          <a:xfrm>
            <a:off x="8377452" y="1620822"/>
            <a:ext cx="2019720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2800" b="1" dirty="0" err="1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Print</a:t>
            </a:r>
            <a:endParaRPr lang="es-CO" sz="2800" b="1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46" name="TextBox 6">
            <a:extLst>
              <a:ext uri="{FF2B5EF4-FFF2-40B4-BE49-F238E27FC236}">
                <a16:creationId xmlns:a16="http://schemas.microsoft.com/office/drawing/2014/main" id="{7118323B-60E6-444E-9F86-D0AC21C00A96}"/>
              </a:ext>
            </a:extLst>
          </p:cNvPr>
          <p:cNvSpPr txBox="1"/>
          <p:nvPr/>
        </p:nvSpPr>
        <p:spPr>
          <a:xfrm>
            <a:off x="8657019" y="4262070"/>
            <a:ext cx="3573526" cy="313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b="1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IMPACTO  DEL MEDIO</a:t>
            </a:r>
            <a:endParaRPr lang="en-US" b="1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cxnSp>
        <p:nvCxnSpPr>
          <p:cNvPr id="47" name="Conector recto 46"/>
          <p:cNvCxnSpPr/>
          <p:nvPr/>
        </p:nvCxnSpPr>
        <p:spPr>
          <a:xfrm>
            <a:off x="8779101" y="4567186"/>
            <a:ext cx="29653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50"/>
          <p:cNvCxnSpPr/>
          <p:nvPr/>
        </p:nvCxnSpPr>
        <p:spPr>
          <a:xfrm flipV="1">
            <a:off x="3779829" y="2711573"/>
            <a:ext cx="448253" cy="1"/>
          </a:xfrm>
          <a:prstGeom prst="line">
            <a:avLst/>
          </a:prstGeom>
          <a:ln w="41275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50"/>
          <p:cNvCxnSpPr/>
          <p:nvPr/>
        </p:nvCxnSpPr>
        <p:spPr>
          <a:xfrm flipV="1">
            <a:off x="8083404" y="3923506"/>
            <a:ext cx="695697" cy="1"/>
          </a:xfrm>
          <a:prstGeom prst="line">
            <a:avLst/>
          </a:prstGeom>
          <a:ln w="41275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Imagen 49">
            <a:extLst>
              <a:ext uri="{FF2B5EF4-FFF2-40B4-BE49-F238E27FC236}">
                <a16:creationId xmlns:a16="http://schemas.microsoft.com/office/drawing/2014/main" id="{E4C52BF2-DD2E-FE4D-98FC-08F7705FFC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2997" y="6100997"/>
            <a:ext cx="2063276" cy="712033"/>
          </a:xfrm>
          <a:prstGeom prst="rect">
            <a:avLst/>
          </a:prstGeom>
        </p:spPr>
      </p:pic>
      <p:sp>
        <p:nvSpPr>
          <p:cNvPr id="10" name="Triángulo 9"/>
          <p:cNvSpPr/>
          <p:nvPr/>
        </p:nvSpPr>
        <p:spPr>
          <a:xfrm rot="10800000">
            <a:off x="3156523" y="4408842"/>
            <a:ext cx="280540" cy="24184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1" name="Triángulo 50"/>
          <p:cNvSpPr/>
          <p:nvPr/>
        </p:nvSpPr>
        <p:spPr>
          <a:xfrm rot="10800000">
            <a:off x="7081397" y="4460364"/>
            <a:ext cx="280540" cy="24184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2" name="Triángulo 51"/>
          <p:cNvSpPr/>
          <p:nvPr/>
        </p:nvSpPr>
        <p:spPr>
          <a:xfrm rot="10800000">
            <a:off x="11493391" y="4431151"/>
            <a:ext cx="280540" cy="24184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378" y="2347926"/>
            <a:ext cx="3028099" cy="157884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859" y="2581555"/>
            <a:ext cx="3791424" cy="9573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943" y="2431749"/>
            <a:ext cx="2471826" cy="1596581"/>
          </a:xfrm>
          <a:prstGeom prst="rect">
            <a:avLst/>
          </a:prstGeom>
        </p:spPr>
      </p:pic>
      <p:sp>
        <p:nvSpPr>
          <p:cNvPr id="33" name="Rectangle 2">
            <a:extLst>
              <a:ext uri="{FF2B5EF4-FFF2-40B4-BE49-F238E27FC236}">
                <a16:creationId xmlns:a16="http://schemas.microsoft.com/office/drawing/2014/main" id="{8C976C01-BF72-C24B-8CFE-6EA277FDB7B7}"/>
              </a:ext>
            </a:extLst>
          </p:cNvPr>
          <p:cNvSpPr/>
          <p:nvPr/>
        </p:nvSpPr>
        <p:spPr>
          <a:xfrm>
            <a:off x="4329213" y="2400132"/>
            <a:ext cx="3957537" cy="13031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2">
            <a:extLst>
              <a:ext uri="{FF2B5EF4-FFF2-40B4-BE49-F238E27FC236}">
                <a16:creationId xmlns:a16="http://schemas.microsoft.com/office/drawing/2014/main" id="{8C976C01-BF72-C24B-8CFE-6EA277FDB7B7}"/>
              </a:ext>
            </a:extLst>
          </p:cNvPr>
          <p:cNvSpPr/>
          <p:nvPr/>
        </p:nvSpPr>
        <p:spPr>
          <a:xfrm>
            <a:off x="283426" y="2244185"/>
            <a:ext cx="3376936" cy="17971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19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1745</TotalTime>
  <Words>770</Words>
  <Application>Microsoft Macintosh PowerPoint</Application>
  <PresentationFormat>Panorámica</PresentationFormat>
  <Paragraphs>111</Paragraphs>
  <Slides>10</Slides>
  <Notes>5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Futura Medium</vt:lpstr>
      <vt:lpstr>Mangal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Diego Alejandro Moreno Calderón</cp:lastModifiedBy>
  <cp:revision>128</cp:revision>
  <dcterms:created xsi:type="dcterms:W3CDTF">2018-05-13T17:54:02Z</dcterms:created>
  <dcterms:modified xsi:type="dcterms:W3CDTF">2018-05-15T04:23:37Z</dcterms:modified>
</cp:coreProperties>
</file>