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6" r:id="rId3"/>
    <p:sldId id="269" r:id="rId4"/>
    <p:sldId id="268" r:id="rId5"/>
    <p:sldId id="270" r:id="rId6"/>
    <p:sldId id="259" r:id="rId7"/>
    <p:sldId id="260" r:id="rId8"/>
    <p:sldId id="271" r:id="rId9"/>
    <p:sldId id="261"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3C3"/>
    <a:srgbClr val="005480"/>
    <a:srgbClr val="716F7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Isabel.Tamayo\AppData\Local\Microsoft\Windows\INetCache\Content.Outlook\ZKSPHFMX\young%20lio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Isabel.Tamayo\AppData\Local\Microsoft\Windows\INetCache\Content.Outlook\ZKSPHFMX\XLReport270.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Isabel.Tamayo\AppData\Local\Microsoft\Windows\INetCache\Content.Outlook\ZKSPHFMX\Reporte%20Rating%20de%20Programas20180513163411.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Isabel.Tamayo\AppData\Local\Microsoft\Windows\INetCache\Content.Outlook\ZKSPHFMX\Sheet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[young lions.xlsx]young lions!PivotTable4</c:name>
    <c:fmtId val="28"/>
  </c:pivotSource>
  <c:chart>
    <c:title>
      <c:tx>
        <c:rich>
          <a:bodyPr rot="0" spcFirstLastPara="1" vertOverflow="ellipsis" vert="horz" wrap="square" anchor="ctr" anchorCtr="1"/>
          <a:lstStyle/>
          <a:p>
            <a:pPr>
              <a:defRPr sz="800" b="0" i="0" u="none" strike="noStrike" kern="1200" spc="0" baseline="0">
                <a:solidFill>
                  <a:srgbClr val="005480"/>
                </a:solidFill>
                <a:latin typeface="Helvetica" panose="020B0604020202020204" pitchFamily="34" charset="0"/>
                <a:ea typeface="+mn-ea"/>
                <a:cs typeface="Helvetica" panose="020B0604020202020204" pitchFamily="34" charset="0"/>
              </a:defRPr>
            </a:pPr>
            <a:r>
              <a:rPr lang="es-CO" sz="800" b="0" dirty="0" smtClean="0">
                <a:solidFill>
                  <a:srgbClr val="005480"/>
                </a:solidFill>
              </a:rPr>
              <a:t>GRAF</a:t>
            </a:r>
            <a:r>
              <a:rPr lang="es-CO" sz="800" b="0" baseline="0" dirty="0" smtClean="0">
                <a:solidFill>
                  <a:srgbClr val="005480"/>
                </a:solidFill>
              </a:rPr>
              <a:t> 1. MIX DE MEDIOS ANUNCIANTES DE VITAMINAS PARA LOS HUESOS</a:t>
            </a:r>
            <a:endParaRPr lang="en-US" sz="800" b="0" dirty="0">
              <a:solidFill>
                <a:srgbClr val="005480"/>
              </a:solidFill>
            </a:endParaRPr>
          </a:p>
        </c:rich>
      </c:tx>
      <c:layout>
        <c:manualLayout>
          <c:xMode val="edge"/>
          <c:yMode val="edge"/>
          <c:x val="0.12647716091310088"/>
          <c:y val="0.94470466281458165"/>
        </c:manualLayout>
      </c:layout>
      <c:overlay val="0"/>
      <c:spPr>
        <a:noFill/>
        <a:ln>
          <a:noFill/>
        </a:ln>
        <a:effectLst/>
      </c:spPr>
      <c:txPr>
        <a:bodyPr rot="0" spcFirstLastPara="1" vertOverflow="ellipsis" vert="horz" wrap="square" anchor="ctr" anchorCtr="1"/>
        <a:lstStyle/>
        <a:p>
          <a:pPr>
            <a:defRPr sz="800" b="0" i="0" u="none" strike="noStrike" kern="1200" spc="0" baseline="0">
              <a:solidFill>
                <a:srgbClr val="005480"/>
              </a:solidFill>
              <a:latin typeface="Helvetica" panose="020B0604020202020204" pitchFamily="34" charset="0"/>
              <a:ea typeface="+mn-ea"/>
              <a:cs typeface="Helvetica" panose="020B0604020202020204" pitchFamily="34" charset="0"/>
            </a:defRPr>
          </a:pPr>
          <a:endParaRPr lang="en-US"/>
        </a:p>
      </c:txPr>
    </c:title>
    <c:autoTitleDeleted val="0"/>
    <c:pivotFmts>
      <c:pivotFmt>
        <c:idx val="0"/>
        <c:spPr>
          <a:solidFill>
            <a:schemeClr val="accent1"/>
          </a:solidFill>
          <a:ln w="25400">
            <a:solidFill>
              <a:schemeClr val="lt1"/>
            </a:solidFill>
          </a:ln>
          <a:effectLst/>
          <a:sp3d contourW="25400">
            <a:contourClr>
              <a:schemeClr val="lt1"/>
            </a:contourClr>
          </a:sp3d>
        </c:spPr>
        <c:marker>
          <c:symbol val="none"/>
        </c:marker>
      </c:pivotFmt>
      <c:pivotFmt>
        <c:idx val="1"/>
        <c:spPr>
          <a:solidFill>
            <a:schemeClr val="accent1"/>
          </a:solidFill>
          <a:ln w="25400">
            <a:solidFill>
              <a:schemeClr val="lt1"/>
            </a:solidFill>
          </a:ln>
          <a:effectLst/>
          <a:sp3d contourW="25400">
            <a:contourClr>
              <a:schemeClr val="lt1"/>
            </a:contourClr>
          </a:sp3d>
        </c:spPr>
        <c:marker>
          <c:symbol val="none"/>
        </c:marker>
      </c:pivotFmt>
      <c:pivotFmt>
        <c:idx val="2"/>
        <c:spPr>
          <a:solidFill>
            <a:schemeClr val="accent1"/>
          </a:solidFill>
          <a:ln w="25400">
            <a:solidFill>
              <a:schemeClr val="lt1"/>
            </a:solidFill>
          </a:ln>
          <a:effectLst/>
          <a:sp3d contourW="25400">
            <a:contourClr>
              <a:schemeClr val="lt1"/>
            </a:contourClr>
          </a:sp3d>
        </c:spPr>
      </c:pivotFmt>
      <c:pivotFmt>
        <c:idx val="3"/>
        <c:spPr>
          <a:solidFill>
            <a:schemeClr val="accent1"/>
          </a:solidFill>
          <a:ln w="25400">
            <a:solidFill>
              <a:schemeClr val="lt1"/>
            </a:solidFill>
          </a:ln>
          <a:effectLst/>
          <a:sp3d contourW="25400">
            <a:contourClr>
              <a:schemeClr val="lt1"/>
            </a:contourClr>
          </a:sp3d>
        </c:spPr>
      </c:pivotFmt>
      <c:pivotFmt>
        <c:idx val="4"/>
        <c:spPr>
          <a:solidFill>
            <a:schemeClr val="accent1"/>
          </a:solidFill>
          <a:ln w="25400">
            <a:solidFill>
              <a:schemeClr val="lt1"/>
            </a:solidFill>
          </a:ln>
          <a:effectLst/>
          <a:sp3d contourW="25400">
            <a:contourClr>
              <a:schemeClr val="lt1"/>
            </a:contourClr>
          </a:sp3d>
        </c:spPr>
      </c:pivotFmt>
      <c:pivotFmt>
        <c:idx val="5"/>
        <c:spPr>
          <a:solidFill>
            <a:schemeClr val="accent1"/>
          </a:solidFill>
          <a:ln w="25400">
            <a:solidFill>
              <a:schemeClr val="lt1"/>
            </a:solidFill>
          </a:ln>
          <a:effectLst/>
          <a:sp3d contourW="25400">
            <a:contourClr>
              <a:schemeClr val="lt1"/>
            </a:contourClr>
          </a:sp3d>
        </c:spPr>
      </c:pivotFmt>
      <c:pivotFmt>
        <c:idx val="6"/>
        <c:spPr>
          <a:solidFill>
            <a:schemeClr val="accent1"/>
          </a:solidFill>
          <a:ln w="25400">
            <a:solidFill>
              <a:schemeClr val="lt1"/>
            </a:solidFill>
          </a:ln>
          <a:effectLst/>
          <a:sp3d contourW="25400">
            <a:contourClr>
              <a:schemeClr val="lt1"/>
            </a:contourClr>
          </a:sp3d>
        </c:spPr>
      </c:pivotFmt>
      <c:pivotFmt>
        <c:idx val="7"/>
        <c:spPr>
          <a:solidFill>
            <a:schemeClr val="accent1"/>
          </a:solidFill>
          <a:ln w="25400">
            <a:solidFill>
              <a:schemeClr val="lt1"/>
            </a:solidFill>
          </a:ln>
          <a:effectLst/>
          <a:sp3d contourW="25400">
            <a:contourClr>
              <a:schemeClr val="lt1"/>
            </a:contourClr>
          </a:sp3d>
        </c:spPr>
        <c:marker>
          <c:symbol val="none"/>
        </c:marker>
      </c:pivotFmt>
      <c:pivotFmt>
        <c:idx val="8"/>
        <c:spPr>
          <a:solidFill>
            <a:schemeClr val="accent1"/>
          </a:solidFill>
          <a:ln w="25400">
            <a:solidFill>
              <a:schemeClr val="lt1"/>
            </a:solidFill>
          </a:ln>
          <a:effectLst/>
          <a:sp3d contourW="25400">
            <a:contourClr>
              <a:schemeClr val="lt1"/>
            </a:contourClr>
          </a:sp3d>
        </c:spPr>
      </c:pivotFmt>
      <c:pivotFmt>
        <c:idx val="9"/>
        <c:spPr>
          <a:solidFill>
            <a:schemeClr val="accent1"/>
          </a:solidFill>
          <a:ln w="25400">
            <a:solidFill>
              <a:schemeClr val="lt1"/>
            </a:solidFill>
          </a:ln>
          <a:effectLst/>
          <a:sp3d contourW="25400">
            <a:contourClr>
              <a:schemeClr val="lt1"/>
            </a:contourClr>
          </a:sp3d>
        </c:spPr>
      </c:pivotFmt>
      <c:pivotFmt>
        <c:idx val="10"/>
        <c:spPr>
          <a:solidFill>
            <a:schemeClr val="accent1"/>
          </a:solidFill>
          <a:ln w="25400">
            <a:solidFill>
              <a:schemeClr val="lt1"/>
            </a:solidFill>
          </a:ln>
          <a:effectLst/>
          <a:sp3d contourW="25400">
            <a:contourClr>
              <a:schemeClr val="lt1"/>
            </a:contourClr>
          </a:sp3d>
        </c:spPr>
      </c:pivotFmt>
      <c:pivotFmt>
        <c:idx val="11"/>
        <c:spPr>
          <a:solidFill>
            <a:schemeClr val="accent1"/>
          </a:solidFill>
          <a:ln w="25400">
            <a:solidFill>
              <a:schemeClr val="lt1"/>
            </a:solidFill>
          </a:ln>
          <a:effectLst/>
          <a:sp3d contourW="25400">
            <a:contourClr>
              <a:schemeClr val="lt1"/>
            </a:contourClr>
          </a:sp3d>
        </c:spPr>
      </c:pivotFmt>
      <c:pivotFmt>
        <c:idx val="12"/>
        <c:spPr>
          <a:solidFill>
            <a:schemeClr val="accent1"/>
          </a:solidFill>
          <a:ln w="25400">
            <a:solidFill>
              <a:schemeClr val="lt1"/>
            </a:solidFill>
          </a:ln>
          <a:effectLst/>
          <a:sp3d contourW="25400">
            <a:contourClr>
              <a:schemeClr val="lt1"/>
            </a:contourClr>
          </a:sp3d>
        </c:spPr>
      </c:pivotFmt>
    </c:pivotFmts>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'young lions'!$B$15</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Lbls>
            <c:dLbl>
              <c:idx val="0"/>
              <c:layout>
                <c:manualLayout>
                  <c:x val="0.10314591509865866"/>
                  <c:y val="-6.7102642178190924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6.9511377566487356E-2"/>
                  <c:y val="-3.9472142457759457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Helvetica" panose="020B0604020202020204" pitchFamily="34" charset="0"/>
                    <a:ea typeface="+mn-ea"/>
                    <a:cs typeface="Helvetica" panose="020B0604020202020204" pitchFamily="34"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'young lions'!$A$16:$A$21</c:f>
              <c:strCache>
                <c:ptCount val="5"/>
                <c:pt idx="0">
                  <c:v>TELEVISION NACIONAL</c:v>
                </c:pt>
                <c:pt idx="1">
                  <c:v>TV SUSCRIPCION</c:v>
                </c:pt>
                <c:pt idx="2">
                  <c:v>RADIO</c:v>
                </c:pt>
                <c:pt idx="3">
                  <c:v>REVISTA</c:v>
                </c:pt>
                <c:pt idx="4">
                  <c:v>TELEVISION REGIONAL</c:v>
                </c:pt>
              </c:strCache>
            </c:strRef>
          </c:cat>
          <c:val>
            <c:numRef>
              <c:f>'young lions'!$B$16:$B$21</c:f>
              <c:numCache>
                <c:formatCode>_("$"\ * #,##0_);_("$"\ * \(#,##0\);_("$"\ * "-"??_);_(@_)</c:formatCode>
                <c:ptCount val="5"/>
                <c:pt idx="0">
                  <c:v>22207174</c:v>
                </c:pt>
                <c:pt idx="1">
                  <c:v>1448932</c:v>
                </c:pt>
                <c:pt idx="2">
                  <c:v>142870</c:v>
                </c:pt>
                <c:pt idx="3">
                  <c:v>49880</c:v>
                </c:pt>
                <c:pt idx="4">
                  <c:v>19204</c:v>
                </c:pt>
              </c:numCache>
            </c:numRef>
          </c:val>
        </c:ser>
        <c:dLbls>
          <c:showLegendKey val="0"/>
          <c:showVal val="0"/>
          <c:showCatName val="0"/>
          <c:showSerName val="0"/>
          <c:showPercent val="0"/>
          <c:showBubbleSize val="0"/>
          <c:showLeaderLines val="0"/>
        </c:dLbls>
      </c:pie3DChart>
      <c:spPr>
        <a:noFill/>
        <a:ln>
          <a:noFill/>
        </a:ln>
        <a:effectLst/>
      </c:spPr>
    </c:plotArea>
    <c:legend>
      <c:legendPos val="r"/>
      <c:layout>
        <c:manualLayout>
          <c:xMode val="edge"/>
          <c:yMode val="edge"/>
          <c:x val="0.59395185688248264"/>
          <c:y val="0.3790765005443561"/>
          <c:w val="0.26254078298025307"/>
          <c:h val="0.3471795634730194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a:latin typeface="Helvetica" panose="020B0604020202020204" pitchFamily="34" charset="0"/>
          <a:cs typeface="Helvetica" panose="020B0604020202020204" pitchFamily="34" charset="0"/>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800" b="0" i="0" u="none" strike="noStrike" kern="1200" spc="0" baseline="0">
                <a:solidFill>
                  <a:prstClr val="black"/>
                </a:solidFill>
                <a:latin typeface="Helvetica" panose="020B0604020202020204" pitchFamily="34" charset="0"/>
                <a:ea typeface="+mn-ea"/>
                <a:cs typeface="Helvetica" panose="020B0604020202020204" pitchFamily="34" charset="0"/>
              </a:defRPr>
            </a:pPr>
            <a:r>
              <a:rPr lang="en-US" sz="800" b="0" i="0" u="none" strike="noStrike" kern="1200" spc="0" baseline="0" dirty="0" smtClean="0">
                <a:solidFill>
                  <a:srgbClr val="005480"/>
                </a:solidFill>
                <a:latin typeface="Helvetica" panose="020B0604020202020204" pitchFamily="34" charset="0"/>
                <a:ea typeface="+mn-ea"/>
                <a:cs typeface="Helvetica" panose="020B0604020202020204" pitchFamily="34" charset="0"/>
              </a:rPr>
              <a:t>GRAF 2. MEDIOS </a:t>
            </a:r>
            <a:r>
              <a:rPr lang="en-US" sz="800" b="0" i="0" u="none" strike="noStrike" kern="1200" spc="0" baseline="0" dirty="0">
                <a:solidFill>
                  <a:srgbClr val="005480"/>
                </a:solidFill>
                <a:latin typeface="Helvetica" panose="020B0604020202020204" pitchFamily="34" charset="0"/>
                <a:ea typeface="+mn-ea"/>
                <a:cs typeface="Helvetica" panose="020B0604020202020204" pitchFamily="34" charset="0"/>
              </a:rPr>
              <a:t>EN LOS QUE CONFÍAN </a:t>
            </a:r>
            <a:endParaRPr lang="en-US" sz="800" b="0" i="0" u="none" strike="noStrike" kern="1200" spc="0" baseline="0" dirty="0" smtClean="0">
              <a:solidFill>
                <a:srgbClr val="005480"/>
              </a:solidFill>
              <a:latin typeface="Helvetica" panose="020B0604020202020204" pitchFamily="34" charset="0"/>
              <a:ea typeface="+mn-ea"/>
              <a:cs typeface="Helvetica" panose="020B0604020202020204" pitchFamily="34" charset="0"/>
            </a:endParaRPr>
          </a:p>
          <a:p>
            <a:pPr algn="ctr" rtl="0">
              <a:defRPr sz="800">
                <a:solidFill>
                  <a:prstClr val="black"/>
                </a:solidFill>
              </a:defRPr>
            </a:pPr>
            <a:r>
              <a:rPr lang="en-US" sz="800" b="0" i="0" u="none" strike="noStrike" kern="1200" spc="0" baseline="0" dirty="0" smtClean="0">
                <a:solidFill>
                  <a:srgbClr val="005480"/>
                </a:solidFill>
                <a:latin typeface="Helvetica" panose="020B0604020202020204" pitchFamily="34" charset="0"/>
                <a:ea typeface="+mn-ea"/>
                <a:cs typeface="Helvetica" panose="020B0604020202020204" pitchFamily="34" charset="0"/>
              </a:rPr>
              <a:t>PARA </a:t>
            </a:r>
            <a:r>
              <a:rPr lang="en-US" sz="800" b="0" i="0" u="none" strike="noStrike" kern="1200" spc="0" baseline="0" dirty="0">
                <a:solidFill>
                  <a:srgbClr val="005480"/>
                </a:solidFill>
                <a:latin typeface="Helvetica" panose="020B0604020202020204" pitchFamily="34" charset="0"/>
                <a:ea typeface="+mn-ea"/>
                <a:cs typeface="Helvetica" panose="020B0604020202020204" pitchFamily="34" charset="0"/>
              </a:rPr>
              <a:t>ESTAR INFORMADAS</a:t>
            </a:r>
          </a:p>
        </c:rich>
      </c:tx>
      <c:layout>
        <c:manualLayout>
          <c:xMode val="edge"/>
          <c:yMode val="edge"/>
          <c:x val="0.36332625470308194"/>
          <c:y val="0.93829811893206727"/>
        </c:manualLayout>
      </c:layout>
      <c:overlay val="0"/>
      <c:spPr>
        <a:noFill/>
        <a:ln>
          <a:noFill/>
        </a:ln>
        <a:effectLst/>
      </c:spPr>
      <c:txPr>
        <a:bodyPr rot="0" spcFirstLastPara="1" vertOverflow="ellipsis" vert="horz" wrap="square" anchor="ctr" anchorCtr="1"/>
        <a:lstStyle/>
        <a:p>
          <a:pPr algn="ctr" rtl="0">
            <a:defRPr sz="800" b="0" i="0" u="none" strike="noStrike" kern="1200" spc="0" baseline="0">
              <a:solidFill>
                <a:prstClr val="black"/>
              </a:solidFill>
              <a:latin typeface="Helvetica" panose="020B0604020202020204" pitchFamily="34" charset="0"/>
              <a:ea typeface="+mn-ea"/>
              <a:cs typeface="Helvetica" panose="020B0604020202020204" pitchFamily="34" charset="0"/>
            </a:defRPr>
          </a:pPr>
          <a:endParaRPr lang="en-US"/>
        </a:p>
      </c:txPr>
    </c:title>
    <c:autoTitleDeleted val="0"/>
    <c:plotArea>
      <c:layout/>
      <c:radarChart>
        <c:radarStyle val="marker"/>
        <c:varyColors val="0"/>
        <c:ser>
          <c:idx val="0"/>
          <c:order val="0"/>
          <c:tx>
            <c:strRef>
              <c:f>'Base 1'!$B$1</c:f>
              <c:strCache>
                <c:ptCount val="1"/>
                <c:pt idx="0">
                  <c:v>PEN. Total Población</c:v>
                </c:pt>
              </c:strCache>
            </c:strRef>
          </c:tx>
          <c:spPr>
            <a:ln w="28575" cap="rnd">
              <a:solidFill>
                <a:schemeClr val="accent1"/>
              </a:solidFill>
              <a:round/>
            </a:ln>
            <a:effectLst/>
          </c:spPr>
          <c:marker>
            <c:symbol val="none"/>
          </c:marker>
          <c:cat>
            <c:strRef>
              <c:f>'Base 1'!$A$2:$A$6</c:f>
              <c:strCache>
                <c:ptCount val="5"/>
                <c:pt idx="0">
                  <c:v>Televisión (Aff 121)</c:v>
                </c:pt>
                <c:pt idx="1">
                  <c:v>Radio (Aff 106)</c:v>
                </c:pt>
                <c:pt idx="2">
                  <c:v>Revistas (Aff 108)</c:v>
                </c:pt>
                <c:pt idx="3">
                  <c:v>Periódicos (Aff 104)</c:v>
                </c:pt>
                <c:pt idx="4">
                  <c:v>Internet (Aff 105)</c:v>
                </c:pt>
              </c:strCache>
            </c:strRef>
          </c:cat>
          <c:val>
            <c:numRef>
              <c:f>'Base 1'!$B$2:$B$6</c:f>
              <c:numCache>
                <c:formatCode>0.0%</c:formatCode>
                <c:ptCount val="5"/>
                <c:pt idx="0">
                  <c:v>0.12020599999999999</c:v>
                </c:pt>
                <c:pt idx="1">
                  <c:v>0.135962</c:v>
                </c:pt>
                <c:pt idx="2" formatCode="0.00%">
                  <c:v>8.9145000000000002E-2</c:v>
                </c:pt>
                <c:pt idx="3" formatCode="0.00%">
                  <c:v>9.0510999999999994E-2</c:v>
                </c:pt>
                <c:pt idx="4" formatCode="0.00%">
                  <c:v>0.10100000000000001</c:v>
                </c:pt>
              </c:numCache>
            </c:numRef>
          </c:val>
        </c:ser>
        <c:ser>
          <c:idx val="1"/>
          <c:order val="1"/>
          <c:tx>
            <c:strRef>
              <c:f>'Base 1'!$C$1</c:f>
              <c:strCache>
                <c:ptCount val="1"/>
                <c:pt idx="0">
                  <c:v>PEN. M 50 -65 NSE 3 - 5</c:v>
                </c:pt>
              </c:strCache>
            </c:strRef>
          </c:tx>
          <c:spPr>
            <a:ln w="28575" cap="rnd">
              <a:solidFill>
                <a:schemeClr val="accent2"/>
              </a:solidFill>
              <a:round/>
            </a:ln>
            <a:effectLst/>
          </c:spPr>
          <c:marker>
            <c:symbol val="none"/>
          </c:marker>
          <c:cat>
            <c:strRef>
              <c:f>'Base 1'!$A$2:$A$6</c:f>
              <c:strCache>
                <c:ptCount val="5"/>
                <c:pt idx="0">
                  <c:v>Televisión (Aff 121)</c:v>
                </c:pt>
                <c:pt idx="1">
                  <c:v>Radio (Aff 106)</c:v>
                </c:pt>
                <c:pt idx="2">
                  <c:v>Revistas (Aff 108)</c:v>
                </c:pt>
                <c:pt idx="3">
                  <c:v>Periódicos (Aff 104)</c:v>
                </c:pt>
                <c:pt idx="4">
                  <c:v>Internet (Aff 105)</c:v>
                </c:pt>
              </c:strCache>
            </c:strRef>
          </c:cat>
          <c:val>
            <c:numRef>
              <c:f>'Base 1'!$C$2:$C$6</c:f>
              <c:numCache>
                <c:formatCode>0.0%</c:formatCode>
                <c:ptCount val="5"/>
                <c:pt idx="0">
                  <c:v>0.14576</c:v>
                </c:pt>
                <c:pt idx="1">
                  <c:v>0.14426600000000001</c:v>
                </c:pt>
                <c:pt idx="2" formatCode="0.00%">
                  <c:v>9.6033999999999994E-2</c:v>
                </c:pt>
                <c:pt idx="3" formatCode="0.00%">
                  <c:v>9.4188999999999995E-2</c:v>
                </c:pt>
                <c:pt idx="4" formatCode="0.00%">
                  <c:v>0.106</c:v>
                </c:pt>
              </c:numCache>
            </c:numRef>
          </c:val>
        </c:ser>
        <c:dLbls>
          <c:showLegendKey val="0"/>
          <c:showVal val="0"/>
          <c:showCatName val="0"/>
          <c:showSerName val="0"/>
          <c:showPercent val="0"/>
          <c:showBubbleSize val="0"/>
        </c:dLbls>
        <c:axId val="360422664"/>
        <c:axId val="360431288"/>
        <c:extLst>
          <c:ext xmlns:c15="http://schemas.microsoft.com/office/drawing/2012/chart" uri="{02D57815-91ED-43cb-92C2-25804820EDAC}">
            <c15:filteredRadarSeries>
              <c15:ser>
                <c:idx val="2"/>
                <c:order val="2"/>
                <c:tx>
                  <c:strRef>
                    <c:extLst>
                      <c:ext uri="{02D57815-91ED-43cb-92C2-25804820EDAC}">
                        <c15:formulaRef>
                          <c15:sqref>'Base 1'!$D$1</c15:sqref>
                        </c15:formulaRef>
                      </c:ext>
                    </c:extLst>
                    <c:strCache>
                      <c:ptCount val="1"/>
                      <c:pt idx="0">
                        <c:v>AFF</c:v>
                      </c:pt>
                    </c:strCache>
                  </c:strRef>
                </c:tx>
                <c:spPr>
                  <a:ln w="28575" cap="rnd">
                    <a:solidFill>
                      <a:schemeClr val="accent3"/>
                    </a:solidFill>
                    <a:round/>
                  </a:ln>
                  <a:effectLst/>
                </c:spPr>
                <c:marker>
                  <c:symbol val="none"/>
                </c:marker>
                <c:cat>
                  <c:strRef>
                    <c:extLst>
                      <c:ext uri="{02D57815-91ED-43cb-92C2-25804820EDAC}">
                        <c15:formulaRef>
                          <c15:sqref>'Base 1'!$A$2:$A$6</c15:sqref>
                        </c15:formulaRef>
                      </c:ext>
                    </c:extLst>
                    <c:strCache>
                      <c:ptCount val="5"/>
                      <c:pt idx="0">
                        <c:v>Televisión (Aff 121)</c:v>
                      </c:pt>
                      <c:pt idx="1">
                        <c:v>Radio (Aff 106)</c:v>
                      </c:pt>
                      <c:pt idx="2">
                        <c:v>Revistas (Aff 108)</c:v>
                      </c:pt>
                      <c:pt idx="3">
                        <c:v>Periódicos (Aff 104)</c:v>
                      </c:pt>
                      <c:pt idx="4">
                        <c:v>Internet (Aff 105)</c:v>
                      </c:pt>
                    </c:strCache>
                  </c:strRef>
                </c:cat>
                <c:val>
                  <c:numRef>
                    <c:extLst>
                      <c:ext uri="{02D57815-91ED-43cb-92C2-25804820EDAC}">
                        <c15:formulaRef>
                          <c15:sqref>'Base 1'!$D$2:$D$6</c15:sqref>
                        </c15:formulaRef>
                      </c:ext>
                    </c:extLst>
                    <c:numCache>
                      <c:formatCode>0</c:formatCode>
                      <c:ptCount val="5"/>
                      <c:pt idx="0">
                        <c:v>121.25850623097017</c:v>
                      </c:pt>
                      <c:pt idx="1">
                        <c:v>106.10758888512967</c:v>
                      </c:pt>
                      <c:pt idx="2">
                        <c:v>107.72785910595097</c:v>
                      </c:pt>
                      <c:pt idx="3">
                        <c:v>104.06359448022893</c:v>
                      </c:pt>
                      <c:pt idx="4">
                        <c:v>104.95049504950494</c:v>
                      </c:pt>
                    </c:numCache>
                  </c:numRef>
                </c:val>
              </c15:ser>
            </c15:filteredRadarSeries>
          </c:ext>
        </c:extLst>
      </c:radarChart>
      <c:catAx>
        <c:axId val="360422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360431288"/>
        <c:crosses val="autoZero"/>
        <c:auto val="1"/>
        <c:lblAlgn val="ctr"/>
        <c:lblOffset val="100"/>
        <c:noMultiLvlLbl val="0"/>
      </c:catAx>
      <c:valAx>
        <c:axId val="36043128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36042266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a:solidFill>
            <a:schemeClr val="tx1"/>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800" b="0" i="0" u="none" strike="noStrike" kern="1200" spc="0" baseline="0">
                <a:solidFill>
                  <a:srgbClr val="005480"/>
                </a:solidFill>
                <a:latin typeface="Helvetica" panose="020B0604020202020204" pitchFamily="34" charset="0"/>
                <a:ea typeface="+mn-ea"/>
                <a:cs typeface="Helvetica" panose="020B0604020202020204" pitchFamily="34" charset="0"/>
              </a:defRPr>
            </a:pPr>
            <a:r>
              <a:rPr lang="es-CO" sz="800" dirty="0">
                <a:solidFill>
                  <a:srgbClr val="005480"/>
                </a:solidFill>
              </a:rPr>
              <a:t>GRAF 2. CONSUMO DE MEDIOS</a:t>
            </a:r>
            <a:endParaRPr lang="en-US" sz="800" dirty="0">
              <a:solidFill>
                <a:srgbClr val="005480"/>
              </a:solidFill>
            </a:endParaRPr>
          </a:p>
        </c:rich>
      </c:tx>
      <c:layout>
        <c:manualLayout>
          <c:xMode val="edge"/>
          <c:yMode val="edge"/>
          <c:x val="0.33516724997960662"/>
          <c:y val="0.96262655511361506"/>
        </c:manualLayout>
      </c:layout>
      <c:overlay val="0"/>
      <c:spPr>
        <a:noFill/>
        <a:ln>
          <a:noFill/>
        </a:ln>
        <a:effectLst/>
      </c:spPr>
      <c:txPr>
        <a:bodyPr rot="0" spcFirstLastPara="1" vertOverflow="ellipsis" vert="horz" wrap="square" anchor="ctr" anchorCtr="1"/>
        <a:lstStyle/>
        <a:p>
          <a:pPr algn="ctr" rtl="0">
            <a:defRPr sz="800" b="0" i="0" u="none" strike="noStrike" kern="1200" spc="0" baseline="0">
              <a:solidFill>
                <a:srgbClr val="005480"/>
              </a:solidFill>
              <a:latin typeface="Helvetica" panose="020B0604020202020204" pitchFamily="34" charset="0"/>
              <a:ea typeface="+mn-ea"/>
              <a:cs typeface="Helvetica"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Pen. Total poblacion</c:v>
                </c:pt>
              </c:strCache>
            </c:strRef>
          </c:tx>
          <c:spPr>
            <a:solidFill>
              <a:schemeClr val="accent1"/>
            </a:solidFill>
            <a:ln>
              <a:noFill/>
            </a:ln>
            <a:effectLst/>
          </c:spPr>
          <c:invertIfNegative val="0"/>
          <c:cat>
            <c:strRef>
              <c:f>Sheet1!$A$2:$A$11</c:f>
              <c:strCache>
                <c:ptCount val="10"/>
                <c:pt idx="0">
                  <c:v>Publicidad Exterio</c:v>
                </c:pt>
                <c:pt idx="1">
                  <c:v>TV Abierta </c:v>
                </c:pt>
                <c:pt idx="2">
                  <c:v>Radio</c:v>
                </c:pt>
                <c:pt idx="3">
                  <c:v>Cable/Satélite </c:v>
                </c:pt>
                <c:pt idx="4">
                  <c:v>Internet</c:v>
                </c:pt>
                <c:pt idx="5">
                  <c:v>Periódico</c:v>
                </c:pt>
                <c:pt idx="6">
                  <c:v>Revistas </c:v>
                </c:pt>
                <c:pt idx="7">
                  <c:v> TV Local</c:v>
                </c:pt>
                <c:pt idx="8">
                  <c:v>Cine - </c:v>
                </c:pt>
                <c:pt idx="9">
                  <c:v> TV Regional</c:v>
                </c:pt>
              </c:strCache>
            </c:strRef>
          </c:cat>
          <c:val>
            <c:numRef>
              <c:f>Sheet1!$B$2:$B$11</c:f>
              <c:numCache>
                <c:formatCode>0.0%</c:formatCode>
                <c:ptCount val="10"/>
                <c:pt idx="0">
                  <c:v>0.95876899999999998</c:v>
                </c:pt>
                <c:pt idx="1">
                  <c:v>0.85458699999999999</c:v>
                </c:pt>
                <c:pt idx="2">
                  <c:v>0.71094900000000005</c:v>
                </c:pt>
                <c:pt idx="3">
                  <c:v>0.75292599999999998</c:v>
                </c:pt>
                <c:pt idx="4">
                  <c:v>0.76299799999999995</c:v>
                </c:pt>
                <c:pt idx="5">
                  <c:v>0.48788599999999999</c:v>
                </c:pt>
                <c:pt idx="6">
                  <c:v>0.36856299999999997</c:v>
                </c:pt>
                <c:pt idx="7">
                  <c:v>0.19153500000000001</c:v>
                </c:pt>
                <c:pt idx="8">
                  <c:v>0.31774599999999997</c:v>
                </c:pt>
                <c:pt idx="9" formatCode="0.00%">
                  <c:v>9.0669E-2</c:v>
                </c:pt>
              </c:numCache>
            </c:numRef>
          </c:val>
        </c:ser>
        <c:ser>
          <c:idx val="1"/>
          <c:order val="1"/>
          <c:tx>
            <c:strRef>
              <c:f>Sheet1!$C$1</c:f>
              <c:strCache>
                <c:ptCount val="1"/>
                <c:pt idx="0">
                  <c:v>Pen. M 50-65 NSE 3-5</c:v>
                </c:pt>
              </c:strCache>
            </c:strRef>
          </c:tx>
          <c:spPr>
            <a:solidFill>
              <a:srgbClr val="0000FF"/>
            </a:solidFill>
            <a:ln>
              <a:noFill/>
            </a:ln>
            <a:effectLst/>
          </c:spPr>
          <c:invertIfNegative val="0"/>
          <c:cat>
            <c:strRef>
              <c:f>Sheet1!$A$2:$A$11</c:f>
              <c:strCache>
                <c:ptCount val="10"/>
                <c:pt idx="0">
                  <c:v>Publicidad Exterio</c:v>
                </c:pt>
                <c:pt idx="1">
                  <c:v>TV Abierta </c:v>
                </c:pt>
                <c:pt idx="2">
                  <c:v>Radio</c:v>
                </c:pt>
                <c:pt idx="3">
                  <c:v>Cable/Satélite </c:v>
                </c:pt>
                <c:pt idx="4">
                  <c:v>Internet</c:v>
                </c:pt>
                <c:pt idx="5">
                  <c:v>Periódico</c:v>
                </c:pt>
                <c:pt idx="6">
                  <c:v>Revistas </c:v>
                </c:pt>
                <c:pt idx="7">
                  <c:v> TV Local</c:v>
                </c:pt>
                <c:pt idx="8">
                  <c:v>Cine - </c:v>
                </c:pt>
                <c:pt idx="9">
                  <c:v> TV Regional</c:v>
                </c:pt>
              </c:strCache>
            </c:strRef>
          </c:cat>
          <c:val>
            <c:numRef>
              <c:f>Sheet1!$C$2:$C$11</c:f>
              <c:numCache>
                <c:formatCode>0.0%</c:formatCode>
                <c:ptCount val="10"/>
                <c:pt idx="0">
                  <c:v>0.95658299999999996</c:v>
                </c:pt>
                <c:pt idx="1">
                  <c:v>0.89224199999999998</c:v>
                </c:pt>
                <c:pt idx="2">
                  <c:v>0.76398900000000003</c:v>
                </c:pt>
                <c:pt idx="3">
                  <c:v>0.70547599999999999</c:v>
                </c:pt>
                <c:pt idx="4">
                  <c:v>0.59324200000000005</c:v>
                </c:pt>
                <c:pt idx="5">
                  <c:v>0.56817099999999998</c:v>
                </c:pt>
                <c:pt idx="6">
                  <c:v>0.40446599999999999</c:v>
                </c:pt>
                <c:pt idx="7">
                  <c:v>0.209061</c:v>
                </c:pt>
                <c:pt idx="8">
                  <c:v>0.15265200000000001</c:v>
                </c:pt>
                <c:pt idx="9">
                  <c:v>0.14089099999999999</c:v>
                </c:pt>
              </c:numCache>
            </c:numRef>
          </c:val>
        </c:ser>
        <c:dLbls>
          <c:showLegendKey val="0"/>
          <c:showVal val="0"/>
          <c:showCatName val="0"/>
          <c:showSerName val="0"/>
          <c:showPercent val="0"/>
          <c:showBubbleSize val="0"/>
        </c:dLbls>
        <c:gapWidth val="219"/>
        <c:overlap val="-27"/>
        <c:axId val="370642216"/>
        <c:axId val="373907280"/>
      </c:barChart>
      <c:lineChart>
        <c:grouping val="stacked"/>
        <c:varyColors val="0"/>
        <c:ser>
          <c:idx val="2"/>
          <c:order val="2"/>
          <c:tx>
            <c:strRef>
              <c:f>Sheet1!$D$1</c:f>
              <c:strCache>
                <c:ptCount val="1"/>
                <c:pt idx="0">
                  <c:v>Aff</c:v>
                </c:pt>
              </c:strCache>
            </c:strRef>
          </c:tx>
          <c:spPr>
            <a:ln w="28575" cap="rnd">
              <a:solidFill>
                <a:schemeClr val="accent3"/>
              </a:solidFill>
              <a:round/>
            </a:ln>
            <a:effectLst/>
          </c:spPr>
          <c:marker>
            <c:symbol val="none"/>
          </c:marker>
          <c:dLbls>
            <c:dLbl>
              <c:idx val="0"/>
              <c:layout>
                <c:manualLayout>
                  <c:x val="-3.5237391811496044E-2"/>
                  <c:y val="-3.40504026393084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9380565496322825E-2"/>
                  <c:y val="-3.68879361925841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1094218126669269E-2"/>
                  <c:y val="-2.837533553275703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571217543448815E-2"/>
                  <c:y val="-7.377587238516809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5237391811496046E-3"/>
                  <c:y val="-8.796354015154662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6428043858622036E-2"/>
                  <c:y val="-3.40504026393084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5856826315173222E-2"/>
                  <c:y val="-5.675067106551395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585682631517335E-2"/>
                  <c:y val="-5.958820461878965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995178303977164E-2"/>
                  <c:y val="-7.37758723851681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Publicidad Exterio</c:v>
                </c:pt>
                <c:pt idx="1">
                  <c:v>TV Abierta </c:v>
                </c:pt>
                <c:pt idx="2">
                  <c:v>Radio</c:v>
                </c:pt>
                <c:pt idx="3">
                  <c:v>Cable/Satélite </c:v>
                </c:pt>
                <c:pt idx="4">
                  <c:v>Internet</c:v>
                </c:pt>
                <c:pt idx="5">
                  <c:v>Periódico</c:v>
                </c:pt>
                <c:pt idx="6">
                  <c:v>Revistas </c:v>
                </c:pt>
                <c:pt idx="7">
                  <c:v> TV Local</c:v>
                </c:pt>
                <c:pt idx="8">
                  <c:v>Cine - </c:v>
                </c:pt>
                <c:pt idx="9">
                  <c:v> TV Regional</c:v>
                </c:pt>
              </c:strCache>
            </c:strRef>
          </c:cat>
          <c:val>
            <c:numRef>
              <c:f>Sheet1!$D$2:$D$11</c:f>
              <c:numCache>
                <c:formatCode>0</c:formatCode>
                <c:ptCount val="10"/>
                <c:pt idx="0">
                  <c:v>99.771999303273262</c:v>
                </c:pt>
                <c:pt idx="1">
                  <c:v>104.40622195282634</c:v>
                </c:pt>
                <c:pt idx="2">
                  <c:v>107.46045074963182</c:v>
                </c:pt>
                <c:pt idx="3">
                  <c:v>93.697919848696955</c:v>
                </c:pt>
                <c:pt idx="4">
                  <c:v>77.751448889774295</c:v>
                </c:pt>
                <c:pt idx="5">
                  <c:v>116.45568841901593</c:v>
                </c:pt>
                <c:pt idx="6">
                  <c:v>109.74134679824074</c:v>
                </c:pt>
                <c:pt idx="7">
                  <c:v>109.15028584853943</c:v>
                </c:pt>
                <c:pt idx="8">
                  <c:v>48.042146872029868</c:v>
                </c:pt>
                <c:pt idx="9">
                  <c:v>155.39048627425026</c:v>
                </c:pt>
              </c:numCache>
            </c:numRef>
          </c:val>
          <c:smooth val="0"/>
        </c:ser>
        <c:dLbls>
          <c:showLegendKey val="0"/>
          <c:showVal val="0"/>
          <c:showCatName val="0"/>
          <c:showSerName val="0"/>
          <c:showPercent val="0"/>
          <c:showBubbleSize val="0"/>
        </c:dLbls>
        <c:marker val="1"/>
        <c:smooth val="0"/>
        <c:axId val="373901400"/>
        <c:axId val="373901008"/>
      </c:lineChart>
      <c:catAx>
        <c:axId val="370642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373907280"/>
        <c:crosses val="autoZero"/>
        <c:auto val="1"/>
        <c:lblAlgn val="ctr"/>
        <c:lblOffset val="100"/>
        <c:noMultiLvlLbl val="0"/>
      </c:catAx>
      <c:valAx>
        <c:axId val="3739072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370642216"/>
        <c:crosses val="autoZero"/>
        <c:crossBetween val="between"/>
      </c:valAx>
      <c:valAx>
        <c:axId val="37390100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373901400"/>
        <c:crosses val="max"/>
        <c:crossBetween val="between"/>
      </c:valAx>
      <c:catAx>
        <c:axId val="373901400"/>
        <c:scaling>
          <c:orientation val="minMax"/>
        </c:scaling>
        <c:delete val="1"/>
        <c:axPos val="b"/>
        <c:numFmt formatCode="General" sourceLinked="1"/>
        <c:majorTickMark val="out"/>
        <c:minorTickMark val="none"/>
        <c:tickLblPos val="nextTo"/>
        <c:crossAx val="373901008"/>
        <c:crosses val="autoZero"/>
        <c:auto val="1"/>
        <c:lblAlgn val="ctr"/>
        <c:lblOffset val="100"/>
        <c:noMultiLvlLbl val="0"/>
      </c:catAx>
      <c:spPr>
        <a:noFill/>
        <a:ln>
          <a:noFill/>
        </a:ln>
        <a:effectLst/>
      </c:spPr>
    </c:plotArea>
    <c:legend>
      <c:legendPos val="t"/>
      <c:layout>
        <c:manualLayout>
          <c:xMode val="edge"/>
          <c:yMode val="edge"/>
          <c:x val="0.20648306968180358"/>
          <c:y val="4.8450997136101959E-2"/>
          <c:w val="0.58350998272535426"/>
          <c:h val="4.841748296027587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000">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658175734892178E-2"/>
          <c:y val="0.18570979386326847"/>
          <c:w val="0.92912667781936431"/>
          <c:h val="0.68071667973357242"/>
        </c:manualLayout>
      </c:layout>
      <c:lineChart>
        <c:grouping val="standard"/>
        <c:varyColors val="0"/>
        <c:ser>
          <c:idx val="0"/>
          <c:order val="0"/>
          <c:tx>
            <c:strRef>
              <c:f>'Rating de Programas'!$C$1</c:f>
              <c:strCache>
                <c:ptCount val="1"/>
                <c:pt idx="0">
                  <c:v>Total Población Rat%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layout>
                <c:manualLayout>
                  <c:x val="-7.2222222222222215E-2"/>
                  <c:y val="5.09259259259258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'Rating de Programas'!$B$2:$B$4</c:f>
              <c:strCache>
                <c:ptCount val="3"/>
                <c:pt idx="0">
                  <c:v>CANAL CARACOL</c:v>
                </c:pt>
                <c:pt idx="1">
                  <c:v>CANAL RCN</c:v>
                </c:pt>
                <c:pt idx="2">
                  <c:v>CANAL UNO</c:v>
                </c:pt>
              </c:strCache>
            </c:strRef>
          </c:cat>
          <c:val>
            <c:numRef>
              <c:f>'Rating de Programas'!$C$2:$C$4</c:f>
              <c:numCache>
                <c:formatCode>General</c:formatCode>
                <c:ptCount val="3"/>
                <c:pt idx="0">
                  <c:v>4.17</c:v>
                </c:pt>
                <c:pt idx="1">
                  <c:v>2.2000000000000002</c:v>
                </c:pt>
                <c:pt idx="2">
                  <c:v>0.41</c:v>
                </c:pt>
              </c:numCache>
            </c:numRef>
          </c:val>
          <c:smooth val="0"/>
        </c:ser>
        <c:ser>
          <c:idx val="1"/>
          <c:order val="1"/>
          <c:tx>
            <c:strRef>
              <c:f>'Rating de Programas'!$D$1</c:f>
              <c:strCache>
                <c:ptCount val="1"/>
                <c:pt idx="0">
                  <c:v>Mujeres +40 NSE MA Rat%</c:v>
                </c:pt>
              </c:strCache>
            </c:strRef>
          </c:tx>
          <c:spPr>
            <a:ln w="28575" cap="rnd">
              <a:solidFill>
                <a:srgbClr val="0000FF"/>
              </a:solidFill>
              <a:round/>
            </a:ln>
            <a:effectLst/>
          </c:spPr>
          <c:marker>
            <c:symbol val="circle"/>
            <c:size val="5"/>
            <c:spPr>
              <a:solidFill>
                <a:schemeClr val="accent2"/>
              </a:solidFill>
              <a:ln w="9525">
                <a:solidFill>
                  <a:srgbClr val="0000FF"/>
                </a:solidFill>
              </a:ln>
              <a:effectLst/>
            </c:spPr>
          </c:marker>
          <c:dLbls>
            <c:dLbl>
              <c:idx val="1"/>
              <c:layout>
                <c:manualLayout>
                  <c:x val="-5.5555555555555558E-3"/>
                  <c:y val="-7.40740740740740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6111111111111108E-2"/>
                  <c:y val="-7.407407407407415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'Rating de Programas'!$B$2:$B$4</c:f>
              <c:strCache>
                <c:ptCount val="3"/>
                <c:pt idx="0">
                  <c:v>CANAL CARACOL</c:v>
                </c:pt>
                <c:pt idx="1">
                  <c:v>CANAL RCN</c:v>
                </c:pt>
                <c:pt idx="2">
                  <c:v>CANAL UNO</c:v>
                </c:pt>
              </c:strCache>
            </c:strRef>
          </c:cat>
          <c:val>
            <c:numRef>
              <c:f>'Rating de Programas'!$D$2:$D$4</c:f>
              <c:numCache>
                <c:formatCode>General</c:formatCode>
                <c:ptCount val="3"/>
                <c:pt idx="0">
                  <c:v>6.91</c:v>
                </c:pt>
                <c:pt idx="1">
                  <c:v>2.42</c:v>
                </c:pt>
                <c:pt idx="2">
                  <c:v>0.72</c:v>
                </c:pt>
              </c:numCache>
            </c:numRef>
          </c:val>
          <c:smooth val="0"/>
        </c:ser>
        <c:dLbls>
          <c:showLegendKey val="0"/>
          <c:showVal val="1"/>
          <c:showCatName val="0"/>
          <c:showSerName val="0"/>
          <c:showPercent val="0"/>
          <c:showBubbleSize val="0"/>
        </c:dLbls>
        <c:marker val="1"/>
        <c:smooth val="0"/>
        <c:axId val="686655968"/>
        <c:axId val="686655576"/>
      </c:lineChart>
      <c:catAx>
        <c:axId val="68665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686655576"/>
        <c:crosses val="autoZero"/>
        <c:auto val="1"/>
        <c:lblAlgn val="ctr"/>
        <c:lblOffset val="100"/>
        <c:noMultiLvlLbl val="0"/>
      </c:catAx>
      <c:valAx>
        <c:axId val="686655576"/>
        <c:scaling>
          <c:orientation val="minMax"/>
        </c:scaling>
        <c:delete val="1"/>
        <c:axPos val="l"/>
        <c:numFmt formatCode="General" sourceLinked="1"/>
        <c:majorTickMark val="none"/>
        <c:minorTickMark val="none"/>
        <c:tickLblPos val="nextTo"/>
        <c:crossAx val="68665596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Resultados!$C$2</c:f>
              <c:strCache>
                <c:ptCount val="1"/>
                <c:pt idx="0">
                  <c:v>TOTAL</c:v>
                </c:pt>
              </c:strCache>
            </c:strRef>
          </c:tx>
          <c:spPr>
            <a:solidFill>
              <a:schemeClr val="accent1"/>
            </a:solidFill>
            <a:ln>
              <a:noFill/>
            </a:ln>
            <a:effectLst/>
          </c:spPr>
          <c:invertIfNegative val="0"/>
          <c:dLbls>
            <c:delete val="1"/>
          </c:dLbls>
          <c:cat>
            <c:strRef>
              <c:f>Resultados!$B$3:$B$12</c:f>
              <c:strCache>
                <c:ptCount val="10"/>
                <c:pt idx="0">
                  <c:v>CARACOL RADIO</c:v>
                </c:pt>
                <c:pt idx="1">
                  <c:v>W RADIO</c:v>
                </c:pt>
                <c:pt idx="2">
                  <c:v>OLÍMPICA STÉREO</c:v>
                </c:pt>
                <c:pt idx="3">
                  <c:v>RADIO UNO</c:v>
                </c:pt>
                <c:pt idx="4">
                  <c:v>CANDELA STÉREO</c:v>
                </c:pt>
                <c:pt idx="5">
                  <c:v>BLU RADIO</c:v>
                </c:pt>
                <c:pt idx="6">
                  <c:v>BÉSAME</c:v>
                </c:pt>
                <c:pt idx="7">
                  <c:v>TROPICANA STÉREO</c:v>
                </c:pt>
                <c:pt idx="8">
                  <c:v>RCN RADIO</c:v>
                </c:pt>
                <c:pt idx="9">
                  <c:v>LA CARIÑOSA</c:v>
                </c:pt>
              </c:strCache>
            </c:strRef>
          </c:cat>
          <c:val>
            <c:numRef>
              <c:f>Resultados!$C$3:$C$12</c:f>
              <c:numCache>
                <c:formatCode>General</c:formatCode>
                <c:ptCount val="10"/>
                <c:pt idx="0">
                  <c:v>9.1999999999999993</c:v>
                </c:pt>
                <c:pt idx="1">
                  <c:v>6.62</c:v>
                </c:pt>
                <c:pt idx="2">
                  <c:v>15.58</c:v>
                </c:pt>
                <c:pt idx="3">
                  <c:v>7.94</c:v>
                </c:pt>
                <c:pt idx="4">
                  <c:v>3.81</c:v>
                </c:pt>
                <c:pt idx="5">
                  <c:v>5.53</c:v>
                </c:pt>
                <c:pt idx="6">
                  <c:v>4.53</c:v>
                </c:pt>
                <c:pt idx="7">
                  <c:v>8.31</c:v>
                </c:pt>
                <c:pt idx="8">
                  <c:v>3.46</c:v>
                </c:pt>
                <c:pt idx="9">
                  <c:v>2.48</c:v>
                </c:pt>
              </c:numCache>
            </c:numRef>
          </c:val>
        </c:ser>
        <c:ser>
          <c:idx val="1"/>
          <c:order val="1"/>
          <c:tx>
            <c:strRef>
              <c:f>Resultados!$D$2</c:f>
              <c:strCache>
                <c:ptCount val="1"/>
                <c:pt idx="0">
                  <c:v>M 50 - 65 NSE 3-5</c:v>
                </c:pt>
              </c:strCache>
            </c:strRef>
          </c:tx>
          <c:spPr>
            <a:solidFill>
              <a:srgbClr val="0000FF"/>
            </a:solidFill>
            <a:ln>
              <a:noFill/>
            </a:ln>
            <a:effectLst/>
          </c:spPr>
          <c:invertIfNegative val="0"/>
          <c:dLbls>
            <c:delete val="1"/>
          </c:dLbls>
          <c:cat>
            <c:strRef>
              <c:f>Resultados!$B$3:$B$12</c:f>
              <c:strCache>
                <c:ptCount val="10"/>
                <c:pt idx="0">
                  <c:v>CARACOL RADIO</c:v>
                </c:pt>
                <c:pt idx="1">
                  <c:v>W RADIO</c:v>
                </c:pt>
                <c:pt idx="2">
                  <c:v>OLÍMPICA STÉREO</c:v>
                </c:pt>
                <c:pt idx="3">
                  <c:v>RADIO UNO</c:v>
                </c:pt>
                <c:pt idx="4">
                  <c:v>CANDELA STÉREO</c:v>
                </c:pt>
                <c:pt idx="5">
                  <c:v>BLU RADIO</c:v>
                </c:pt>
                <c:pt idx="6">
                  <c:v>BÉSAME</c:v>
                </c:pt>
                <c:pt idx="7">
                  <c:v>TROPICANA STÉREO</c:v>
                </c:pt>
                <c:pt idx="8">
                  <c:v>RCN RADIO</c:v>
                </c:pt>
                <c:pt idx="9">
                  <c:v>LA CARIÑOSA</c:v>
                </c:pt>
              </c:strCache>
            </c:strRef>
          </c:cat>
          <c:val>
            <c:numRef>
              <c:f>Resultados!$D$3:$D$12</c:f>
              <c:numCache>
                <c:formatCode>General</c:formatCode>
                <c:ptCount val="10"/>
                <c:pt idx="0">
                  <c:v>12.78</c:v>
                </c:pt>
                <c:pt idx="1">
                  <c:v>9.85</c:v>
                </c:pt>
                <c:pt idx="2">
                  <c:v>9.32</c:v>
                </c:pt>
                <c:pt idx="3">
                  <c:v>7.76</c:v>
                </c:pt>
                <c:pt idx="4">
                  <c:v>5.47</c:v>
                </c:pt>
                <c:pt idx="5">
                  <c:v>5.2</c:v>
                </c:pt>
                <c:pt idx="6">
                  <c:v>5.13</c:v>
                </c:pt>
                <c:pt idx="7">
                  <c:v>4.4400000000000004</c:v>
                </c:pt>
                <c:pt idx="8">
                  <c:v>4.28</c:v>
                </c:pt>
                <c:pt idx="9">
                  <c:v>3.79</c:v>
                </c:pt>
              </c:numCache>
            </c:numRef>
          </c:val>
        </c:ser>
        <c:dLbls>
          <c:showLegendKey val="0"/>
          <c:showVal val="1"/>
          <c:showCatName val="0"/>
          <c:showSerName val="0"/>
          <c:showPercent val="0"/>
          <c:showBubbleSize val="0"/>
        </c:dLbls>
        <c:gapWidth val="75"/>
        <c:axId val="360427368"/>
        <c:axId val="360421096"/>
      </c:barChart>
      <c:lineChart>
        <c:grouping val="standard"/>
        <c:varyColors val="0"/>
        <c:ser>
          <c:idx val="2"/>
          <c:order val="2"/>
          <c:tx>
            <c:strRef>
              <c:f>Resultados!$E$2</c:f>
              <c:strCache>
                <c:ptCount val="1"/>
                <c:pt idx="0">
                  <c:v>Aff</c:v>
                </c:pt>
              </c:strCache>
            </c:strRef>
          </c:tx>
          <c:spPr>
            <a:ln w="28575" cap="rnd">
              <a:solidFill>
                <a:schemeClr val="accent3"/>
              </a:solidFill>
              <a:round/>
            </a:ln>
            <a:effectLst/>
          </c:spPr>
          <c:marker>
            <c:symbol val="none"/>
          </c:marker>
          <c:dLbls>
            <c:dLbl>
              <c:idx val="0"/>
              <c:layout>
                <c:manualLayout>
                  <c:x val="-1.5892934182917037E-2"/>
                  <c:y val="-4.20497026976501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1852784501510961E-2"/>
                  <c:y val="-3.558051766724242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7678802548751106E-2"/>
                  <c:y val="9.703777545611575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1785868365834073E-2"/>
                  <c:y val="-4.85188877280579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3705569003021846E-2"/>
                  <c:y val="2.587674012163080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9866167728646293E-2"/>
                  <c:y val="-5.49880727584656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9866167728646439E-2"/>
                  <c:y val="-0.17143340330580456"/>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4.3705569003021846E-2"/>
                  <c:y val="-2.264214760642703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5892934182917182E-2"/>
                  <c:y val="-2.58767401216308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Resultados!$B$3:$B$12</c:f>
              <c:strCache>
                <c:ptCount val="10"/>
                <c:pt idx="0">
                  <c:v>CARACOL RADIO</c:v>
                </c:pt>
                <c:pt idx="1">
                  <c:v>W RADIO</c:v>
                </c:pt>
                <c:pt idx="2">
                  <c:v>OLÍMPICA STÉREO</c:v>
                </c:pt>
                <c:pt idx="3">
                  <c:v>RADIO UNO</c:v>
                </c:pt>
                <c:pt idx="4">
                  <c:v>CANDELA STÉREO</c:v>
                </c:pt>
                <c:pt idx="5">
                  <c:v>BLU RADIO</c:v>
                </c:pt>
                <c:pt idx="6">
                  <c:v>BÉSAME</c:v>
                </c:pt>
                <c:pt idx="7">
                  <c:v>TROPICANA STÉREO</c:v>
                </c:pt>
                <c:pt idx="8">
                  <c:v>RCN RADIO</c:v>
                </c:pt>
                <c:pt idx="9">
                  <c:v>LA CARIÑOSA</c:v>
                </c:pt>
              </c:strCache>
            </c:strRef>
          </c:cat>
          <c:val>
            <c:numRef>
              <c:f>Resultados!$E$3:$E$12</c:f>
              <c:numCache>
                <c:formatCode>0</c:formatCode>
                <c:ptCount val="10"/>
                <c:pt idx="0">
                  <c:v>138.91304347826087</c:v>
                </c:pt>
                <c:pt idx="1">
                  <c:v>148.79154078549848</c:v>
                </c:pt>
                <c:pt idx="2">
                  <c:v>59.820282413350455</c:v>
                </c:pt>
                <c:pt idx="3">
                  <c:v>97.732997481108313</c:v>
                </c:pt>
                <c:pt idx="4">
                  <c:v>143.56955380577426</c:v>
                </c:pt>
                <c:pt idx="5">
                  <c:v>94.032549728752258</c:v>
                </c:pt>
                <c:pt idx="6">
                  <c:v>113.24503311258279</c:v>
                </c:pt>
                <c:pt idx="7">
                  <c:v>53.429602888086649</c:v>
                </c:pt>
                <c:pt idx="8">
                  <c:v>123.69942196531794</c:v>
                </c:pt>
                <c:pt idx="9">
                  <c:v>152.82258064516131</c:v>
                </c:pt>
              </c:numCache>
            </c:numRef>
          </c:val>
          <c:smooth val="0"/>
        </c:ser>
        <c:dLbls>
          <c:showLegendKey val="0"/>
          <c:showVal val="1"/>
          <c:showCatName val="0"/>
          <c:showSerName val="0"/>
          <c:showPercent val="0"/>
          <c:showBubbleSize val="0"/>
        </c:dLbls>
        <c:marker val="1"/>
        <c:smooth val="0"/>
        <c:axId val="360429328"/>
        <c:axId val="360425016"/>
      </c:lineChart>
      <c:catAx>
        <c:axId val="360427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360421096"/>
        <c:crosses val="autoZero"/>
        <c:auto val="1"/>
        <c:lblAlgn val="ctr"/>
        <c:lblOffset val="100"/>
        <c:noMultiLvlLbl val="0"/>
      </c:catAx>
      <c:valAx>
        <c:axId val="3604210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360427368"/>
        <c:crosses val="autoZero"/>
        <c:crossBetween val="between"/>
      </c:valAx>
      <c:valAx>
        <c:axId val="36042501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crossAx val="360429328"/>
        <c:crosses val="max"/>
        <c:crossBetween val="between"/>
      </c:valAx>
      <c:catAx>
        <c:axId val="360429328"/>
        <c:scaling>
          <c:orientation val="minMax"/>
        </c:scaling>
        <c:delete val="1"/>
        <c:axPos val="b"/>
        <c:numFmt formatCode="General" sourceLinked="1"/>
        <c:majorTickMark val="out"/>
        <c:minorTickMark val="none"/>
        <c:tickLblPos val="nextTo"/>
        <c:crossAx val="360425016"/>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700">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47C296-FA83-45C0-B6D5-6848B03D7DD9}"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3DC08C38-E653-4C9E-9353-4607B9C39BDE}">
      <dgm:prSet phldrT="[Text]"/>
      <dgm:spPr/>
      <dgm:t>
        <a:bodyPr/>
        <a:lstStyle/>
        <a:p>
          <a:r>
            <a:rPr lang="es-ES" dirty="0" smtClean="0"/>
            <a:t>Saben que deben cuidar de igual manera su salud física y mental.</a:t>
          </a:r>
          <a:endParaRPr lang="en-US" dirty="0">
            <a:latin typeface="Helvetica" panose="020B0604020202020204" pitchFamily="34" charset="0"/>
            <a:cs typeface="Helvetica" panose="020B0604020202020204" pitchFamily="34" charset="0"/>
          </a:endParaRPr>
        </a:p>
      </dgm:t>
    </dgm:pt>
    <dgm:pt modelId="{8F917CB0-96F1-438F-A9EF-1B9E4B272679}" type="parTrans" cxnId="{1F77633E-F35A-477C-898B-F00143A6BF17}">
      <dgm:prSet/>
      <dgm:spPr/>
      <dgm:t>
        <a:bodyPr/>
        <a:lstStyle/>
        <a:p>
          <a:endParaRPr lang="en-US">
            <a:latin typeface="Helvetica" panose="020B0604020202020204" pitchFamily="34" charset="0"/>
            <a:cs typeface="Helvetica" panose="020B0604020202020204" pitchFamily="34" charset="0"/>
          </a:endParaRPr>
        </a:p>
      </dgm:t>
    </dgm:pt>
    <dgm:pt modelId="{ED26AE74-2684-4E32-BBA9-A4BDF1236794}" type="sibTrans" cxnId="{1F77633E-F35A-477C-898B-F00143A6BF17}">
      <dgm:prSet/>
      <dgm:spPr/>
      <dgm:t>
        <a:bodyPr/>
        <a:lstStyle/>
        <a:p>
          <a:endParaRPr lang="en-US">
            <a:latin typeface="Helvetica" panose="020B0604020202020204" pitchFamily="34" charset="0"/>
            <a:cs typeface="Helvetica" panose="020B0604020202020204" pitchFamily="34" charset="0"/>
          </a:endParaRPr>
        </a:p>
      </dgm:t>
    </dgm:pt>
    <dgm:pt modelId="{D99E8474-4787-426F-8785-F0D5C2520A44}">
      <dgm:prSet phldrT="[Text]"/>
      <dgm:spPr/>
      <dgm:t>
        <a:bodyPr/>
        <a:lstStyle/>
        <a:p>
          <a:r>
            <a:rPr lang="es-CO" dirty="0" smtClean="0"/>
            <a:t>El intercambio de mensajes de textos con alguien les complace como hablar en vivo por teléfono. (</a:t>
          </a:r>
          <a:r>
            <a:rPr lang="es-CO" dirty="0" err="1" smtClean="0"/>
            <a:t>Aff</a:t>
          </a:r>
          <a:r>
            <a:rPr lang="es-CO" dirty="0" smtClean="0"/>
            <a:t> 153)</a:t>
          </a:r>
          <a:endParaRPr lang="en-US" dirty="0">
            <a:latin typeface="Helvetica" panose="020B0604020202020204" pitchFamily="34" charset="0"/>
            <a:cs typeface="Helvetica" panose="020B0604020202020204" pitchFamily="34" charset="0"/>
          </a:endParaRPr>
        </a:p>
      </dgm:t>
    </dgm:pt>
    <dgm:pt modelId="{FEE8B491-758B-4D7D-9A89-CCE32942E168}" type="parTrans" cxnId="{FF266850-FE7A-4ABB-8925-1FEEC4469F78}">
      <dgm:prSet/>
      <dgm:spPr/>
      <dgm:t>
        <a:bodyPr/>
        <a:lstStyle/>
        <a:p>
          <a:endParaRPr lang="en-US">
            <a:latin typeface="Helvetica" panose="020B0604020202020204" pitchFamily="34" charset="0"/>
            <a:cs typeface="Helvetica" panose="020B0604020202020204" pitchFamily="34" charset="0"/>
          </a:endParaRPr>
        </a:p>
      </dgm:t>
    </dgm:pt>
    <dgm:pt modelId="{149F8A31-1082-45F7-A954-BB4306540B36}" type="sibTrans" cxnId="{FF266850-FE7A-4ABB-8925-1FEEC4469F78}">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dgm:spPr>
      <dgm:t>
        <a:bodyPr/>
        <a:lstStyle/>
        <a:p>
          <a:endParaRPr lang="en-US">
            <a:latin typeface="Helvetica" panose="020B0604020202020204" pitchFamily="34" charset="0"/>
            <a:cs typeface="Helvetica" panose="020B0604020202020204" pitchFamily="34" charset="0"/>
          </a:endParaRPr>
        </a:p>
      </dgm:t>
    </dgm:pt>
    <dgm:pt modelId="{30BB9E02-6E80-43E8-9F73-AE6D9AF22F58}">
      <dgm:prSet phldrT="[Text]"/>
      <dgm:spPr/>
      <dgm:t>
        <a:bodyPr/>
        <a:lstStyle/>
        <a:p>
          <a:r>
            <a:rPr lang="es-ES" dirty="0" smtClean="0"/>
            <a:t>Los ‘</a:t>
          </a:r>
          <a:r>
            <a:rPr lang="es-ES" dirty="0" err="1" smtClean="0"/>
            <a:t>Baby</a:t>
          </a:r>
          <a:r>
            <a:rPr lang="es-ES" dirty="0" smtClean="0"/>
            <a:t> </a:t>
          </a:r>
          <a:r>
            <a:rPr lang="es-ES" dirty="0" err="1" smtClean="0"/>
            <a:t>Boomers</a:t>
          </a:r>
          <a:r>
            <a:rPr lang="es-ES" dirty="0" smtClean="0"/>
            <a:t>’ confían en las recomendaciones de las personas que los rodean.</a:t>
          </a:r>
          <a:endParaRPr lang="en-US" dirty="0">
            <a:latin typeface="Helvetica" panose="020B0604020202020204" pitchFamily="34" charset="0"/>
            <a:cs typeface="Helvetica" panose="020B0604020202020204" pitchFamily="34" charset="0"/>
          </a:endParaRPr>
        </a:p>
      </dgm:t>
    </dgm:pt>
    <dgm:pt modelId="{51B78807-DC91-4492-AF63-AE7905F4E5FA}" type="parTrans" cxnId="{C1FECE15-FEBE-405D-AD77-93BD8F0CFC5E}">
      <dgm:prSet/>
      <dgm:spPr/>
      <dgm:t>
        <a:bodyPr/>
        <a:lstStyle/>
        <a:p>
          <a:endParaRPr lang="en-US">
            <a:latin typeface="Helvetica" panose="020B0604020202020204" pitchFamily="34" charset="0"/>
            <a:cs typeface="Helvetica" panose="020B0604020202020204" pitchFamily="34" charset="0"/>
          </a:endParaRPr>
        </a:p>
      </dgm:t>
    </dgm:pt>
    <dgm:pt modelId="{3B4586D2-45C1-41A3-9460-D82D5441E300}" type="sibTrans" cxnId="{C1FECE15-FEBE-405D-AD77-93BD8F0CFC5E}">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dgm:spPr>
      <dgm:t>
        <a:bodyPr/>
        <a:lstStyle/>
        <a:p>
          <a:endParaRPr lang="en-US">
            <a:latin typeface="Helvetica" panose="020B0604020202020204" pitchFamily="34" charset="0"/>
            <a:cs typeface="Helvetica" panose="020B0604020202020204" pitchFamily="34" charset="0"/>
          </a:endParaRPr>
        </a:p>
      </dgm:t>
    </dgm:pt>
    <dgm:pt modelId="{47D9E9CB-0F72-4719-84B1-C012049DC66A}">
      <dgm:prSet phldrT="[Text]"/>
      <dgm:spPr/>
      <dgm:t>
        <a:bodyPr/>
        <a:lstStyle/>
        <a:p>
          <a:r>
            <a:rPr lang="es-CO" dirty="0" smtClean="0"/>
            <a:t>Las actividades que más realiza son envío y recibir mensajes instantáneos. (</a:t>
          </a:r>
          <a:r>
            <a:rPr lang="es-CO" dirty="0" err="1" smtClean="0"/>
            <a:t>Aff</a:t>
          </a:r>
          <a:r>
            <a:rPr lang="es-CO" dirty="0" smtClean="0"/>
            <a:t> 132)</a:t>
          </a:r>
          <a:endParaRPr lang="en-US" dirty="0">
            <a:latin typeface="Helvetica" panose="020B0604020202020204" pitchFamily="34" charset="0"/>
            <a:cs typeface="Helvetica" panose="020B0604020202020204" pitchFamily="34" charset="0"/>
          </a:endParaRPr>
        </a:p>
      </dgm:t>
    </dgm:pt>
    <dgm:pt modelId="{C52A345C-D8C9-4AC5-9A5B-FEC82EBCF60F}" type="parTrans" cxnId="{F90FAAC0-53E8-4DB0-8DEB-C7056DFB8571}">
      <dgm:prSet/>
      <dgm:spPr/>
      <dgm:t>
        <a:bodyPr/>
        <a:lstStyle/>
        <a:p>
          <a:endParaRPr lang="en-US"/>
        </a:p>
      </dgm:t>
    </dgm:pt>
    <dgm:pt modelId="{246B5F12-7804-4D44-AC22-A3914D3C7535}" type="sibTrans" cxnId="{F90FAAC0-53E8-4DB0-8DEB-C7056DFB857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dgm:spPr>
      <dgm:t>
        <a:bodyPr/>
        <a:lstStyle/>
        <a:p>
          <a:endParaRPr lang="en-US"/>
        </a:p>
      </dgm:t>
    </dgm:pt>
    <dgm:pt modelId="{81BEFFD7-73A2-4B8B-A65D-3449DA7CDD19}" type="pres">
      <dgm:prSet presAssocID="{E147C296-FA83-45C0-B6D5-6848B03D7DD9}" presName="Name0" presStyleCnt="0">
        <dgm:presLayoutVars>
          <dgm:chMax val="21"/>
          <dgm:chPref val="21"/>
        </dgm:presLayoutVars>
      </dgm:prSet>
      <dgm:spPr/>
      <dgm:t>
        <a:bodyPr/>
        <a:lstStyle/>
        <a:p>
          <a:endParaRPr lang="en-US"/>
        </a:p>
      </dgm:t>
    </dgm:pt>
    <dgm:pt modelId="{89E195F3-B7F0-4C3C-94FE-315CDB37C70A}" type="pres">
      <dgm:prSet presAssocID="{3DC08C38-E653-4C9E-9353-4607B9C39BDE}" presName="text1" presStyleCnt="0"/>
      <dgm:spPr/>
    </dgm:pt>
    <dgm:pt modelId="{88FA0707-8487-423F-8FD1-56F2A59518FA}" type="pres">
      <dgm:prSet presAssocID="{3DC08C38-E653-4C9E-9353-4607B9C39BDE}" presName="textRepeatNode" presStyleLbl="alignNode1" presStyleIdx="0" presStyleCnt="4">
        <dgm:presLayoutVars>
          <dgm:chMax val="0"/>
          <dgm:chPref val="0"/>
          <dgm:bulletEnabled val="1"/>
        </dgm:presLayoutVars>
      </dgm:prSet>
      <dgm:spPr/>
      <dgm:t>
        <a:bodyPr/>
        <a:lstStyle/>
        <a:p>
          <a:endParaRPr lang="en-US"/>
        </a:p>
      </dgm:t>
    </dgm:pt>
    <dgm:pt modelId="{E9F59CEB-F103-4830-BAF3-AC7F40658B3F}" type="pres">
      <dgm:prSet presAssocID="{3DC08C38-E653-4C9E-9353-4607B9C39BDE}" presName="textaccent1" presStyleCnt="0"/>
      <dgm:spPr/>
    </dgm:pt>
    <dgm:pt modelId="{38428B9A-0397-44BC-BD0D-C7F3A439C258}" type="pres">
      <dgm:prSet presAssocID="{3DC08C38-E653-4C9E-9353-4607B9C39BDE}" presName="accentRepeatNode" presStyleLbl="solidAlignAcc1" presStyleIdx="0" presStyleCnt="8"/>
      <dgm:spPr/>
    </dgm:pt>
    <dgm:pt modelId="{CDB0471C-96D7-4918-99FF-46DB406686BB}" type="pres">
      <dgm:prSet presAssocID="{ED26AE74-2684-4E32-BBA9-A4BDF1236794}" presName="image1" presStyleCnt="0"/>
      <dgm:spPr/>
    </dgm:pt>
    <dgm:pt modelId="{9B3A5045-15D6-474D-9274-63D5E33B9FAE}" type="pres">
      <dgm:prSet presAssocID="{ED26AE74-2684-4E32-BBA9-A4BDF1236794}" presName="imageRepeatNode" presStyleLbl="alignAcc1" presStyleIdx="0" presStyleCnt="4"/>
      <dgm:spPr/>
      <dgm:t>
        <a:bodyPr/>
        <a:lstStyle/>
        <a:p>
          <a:endParaRPr lang="en-US"/>
        </a:p>
      </dgm:t>
    </dgm:pt>
    <dgm:pt modelId="{8F1105D5-1EE5-4915-8FB6-F0F6F44F340E}" type="pres">
      <dgm:prSet presAssocID="{ED26AE74-2684-4E32-BBA9-A4BDF1236794}" presName="imageaccent1" presStyleCnt="0"/>
      <dgm:spPr/>
    </dgm:pt>
    <dgm:pt modelId="{BCB33886-A489-4FB2-AB6E-EB953F8EA8CD}" type="pres">
      <dgm:prSet presAssocID="{ED26AE74-2684-4E32-BBA9-A4BDF1236794}" presName="accentRepeatNode" presStyleLbl="solidAlignAcc1" presStyleIdx="1" presStyleCnt="8"/>
      <dgm:spPr/>
    </dgm:pt>
    <dgm:pt modelId="{5A773C76-14C8-418D-AA61-C39AC607D735}" type="pres">
      <dgm:prSet presAssocID="{D99E8474-4787-426F-8785-F0D5C2520A44}" presName="text2" presStyleCnt="0"/>
      <dgm:spPr/>
    </dgm:pt>
    <dgm:pt modelId="{21B5305B-9931-4C51-9CEA-268228DBB6D5}" type="pres">
      <dgm:prSet presAssocID="{D99E8474-4787-426F-8785-F0D5C2520A44}" presName="textRepeatNode" presStyleLbl="alignNode1" presStyleIdx="1" presStyleCnt="4">
        <dgm:presLayoutVars>
          <dgm:chMax val="0"/>
          <dgm:chPref val="0"/>
          <dgm:bulletEnabled val="1"/>
        </dgm:presLayoutVars>
      </dgm:prSet>
      <dgm:spPr/>
      <dgm:t>
        <a:bodyPr/>
        <a:lstStyle/>
        <a:p>
          <a:endParaRPr lang="en-US"/>
        </a:p>
      </dgm:t>
    </dgm:pt>
    <dgm:pt modelId="{14E559CC-6DC8-4FBB-9295-74E530E8BE89}" type="pres">
      <dgm:prSet presAssocID="{D99E8474-4787-426F-8785-F0D5C2520A44}" presName="textaccent2" presStyleCnt="0"/>
      <dgm:spPr/>
    </dgm:pt>
    <dgm:pt modelId="{0FEA20D1-2B80-4962-9B2A-56B178DFA852}" type="pres">
      <dgm:prSet presAssocID="{D99E8474-4787-426F-8785-F0D5C2520A44}" presName="accentRepeatNode" presStyleLbl="solidAlignAcc1" presStyleIdx="2" presStyleCnt="8"/>
      <dgm:spPr/>
    </dgm:pt>
    <dgm:pt modelId="{491FDE92-3E9C-4C61-A39A-493AAC1BB5D5}" type="pres">
      <dgm:prSet presAssocID="{149F8A31-1082-45F7-A954-BB4306540B36}" presName="image2" presStyleCnt="0"/>
      <dgm:spPr/>
    </dgm:pt>
    <dgm:pt modelId="{9811E48C-D134-4405-9357-4C6F97651DE9}" type="pres">
      <dgm:prSet presAssocID="{149F8A31-1082-45F7-A954-BB4306540B36}" presName="imageRepeatNode" presStyleLbl="alignAcc1" presStyleIdx="1" presStyleCnt="4"/>
      <dgm:spPr/>
      <dgm:t>
        <a:bodyPr/>
        <a:lstStyle/>
        <a:p>
          <a:endParaRPr lang="en-US"/>
        </a:p>
      </dgm:t>
    </dgm:pt>
    <dgm:pt modelId="{E81A96F5-5AB4-4C84-89E3-85F0B0666A13}" type="pres">
      <dgm:prSet presAssocID="{149F8A31-1082-45F7-A954-BB4306540B36}" presName="imageaccent2" presStyleCnt="0"/>
      <dgm:spPr/>
    </dgm:pt>
    <dgm:pt modelId="{DBB2813E-8D52-4019-B7D4-DCCF979638B3}" type="pres">
      <dgm:prSet presAssocID="{149F8A31-1082-45F7-A954-BB4306540B36}" presName="accentRepeatNode" presStyleLbl="solidAlignAcc1" presStyleIdx="3" presStyleCnt="8"/>
      <dgm:spPr/>
    </dgm:pt>
    <dgm:pt modelId="{A534A0B4-2447-40A0-A0D7-D79642F33291}" type="pres">
      <dgm:prSet presAssocID="{30BB9E02-6E80-43E8-9F73-AE6D9AF22F58}" presName="text3" presStyleCnt="0"/>
      <dgm:spPr/>
    </dgm:pt>
    <dgm:pt modelId="{D525CCEA-146F-4EF3-9F27-32181F98621B}" type="pres">
      <dgm:prSet presAssocID="{30BB9E02-6E80-43E8-9F73-AE6D9AF22F58}" presName="textRepeatNode" presStyleLbl="alignNode1" presStyleIdx="2" presStyleCnt="4">
        <dgm:presLayoutVars>
          <dgm:chMax val="0"/>
          <dgm:chPref val="0"/>
          <dgm:bulletEnabled val="1"/>
        </dgm:presLayoutVars>
      </dgm:prSet>
      <dgm:spPr/>
      <dgm:t>
        <a:bodyPr/>
        <a:lstStyle/>
        <a:p>
          <a:endParaRPr lang="en-US"/>
        </a:p>
      </dgm:t>
    </dgm:pt>
    <dgm:pt modelId="{75FE5CC5-2C18-445E-B37B-A7983054C040}" type="pres">
      <dgm:prSet presAssocID="{30BB9E02-6E80-43E8-9F73-AE6D9AF22F58}" presName="textaccent3" presStyleCnt="0"/>
      <dgm:spPr/>
    </dgm:pt>
    <dgm:pt modelId="{CECD94BE-0165-4CFD-BA14-70DDBFF5E3B3}" type="pres">
      <dgm:prSet presAssocID="{30BB9E02-6E80-43E8-9F73-AE6D9AF22F58}" presName="accentRepeatNode" presStyleLbl="solidAlignAcc1" presStyleIdx="4" presStyleCnt="8"/>
      <dgm:spPr/>
    </dgm:pt>
    <dgm:pt modelId="{05C24F5D-4E54-4513-9247-AC34BD87BD2B}" type="pres">
      <dgm:prSet presAssocID="{3B4586D2-45C1-41A3-9460-D82D5441E300}" presName="image3" presStyleCnt="0"/>
      <dgm:spPr/>
    </dgm:pt>
    <dgm:pt modelId="{B4BDBD31-6737-4E56-B98D-9000D5FC3625}" type="pres">
      <dgm:prSet presAssocID="{3B4586D2-45C1-41A3-9460-D82D5441E300}" presName="imageRepeatNode" presStyleLbl="alignAcc1" presStyleIdx="2" presStyleCnt="4" custScaleX="113268"/>
      <dgm:spPr/>
      <dgm:t>
        <a:bodyPr/>
        <a:lstStyle/>
        <a:p>
          <a:endParaRPr lang="en-US"/>
        </a:p>
      </dgm:t>
    </dgm:pt>
    <dgm:pt modelId="{4D1E90EC-B927-48D8-8AF8-B2F993B8DD43}" type="pres">
      <dgm:prSet presAssocID="{3B4586D2-45C1-41A3-9460-D82D5441E300}" presName="imageaccent3" presStyleCnt="0"/>
      <dgm:spPr/>
    </dgm:pt>
    <dgm:pt modelId="{C3EE9FB7-8F3D-4E86-A172-2AF489D2F05E}" type="pres">
      <dgm:prSet presAssocID="{3B4586D2-45C1-41A3-9460-D82D5441E300}" presName="accentRepeatNode" presStyleLbl="solidAlignAcc1" presStyleIdx="5" presStyleCnt="8"/>
      <dgm:spPr/>
    </dgm:pt>
    <dgm:pt modelId="{856E8EE1-1902-464A-9EA9-C01743590E29}" type="pres">
      <dgm:prSet presAssocID="{47D9E9CB-0F72-4719-84B1-C012049DC66A}" presName="text4" presStyleCnt="0"/>
      <dgm:spPr/>
    </dgm:pt>
    <dgm:pt modelId="{84F8D9B3-969B-4BA5-85A5-FC16B071505C}" type="pres">
      <dgm:prSet presAssocID="{47D9E9CB-0F72-4719-84B1-C012049DC66A}" presName="textRepeatNode" presStyleLbl="alignNode1" presStyleIdx="3" presStyleCnt="4">
        <dgm:presLayoutVars>
          <dgm:chMax val="0"/>
          <dgm:chPref val="0"/>
          <dgm:bulletEnabled val="1"/>
        </dgm:presLayoutVars>
      </dgm:prSet>
      <dgm:spPr/>
      <dgm:t>
        <a:bodyPr/>
        <a:lstStyle/>
        <a:p>
          <a:endParaRPr lang="en-US"/>
        </a:p>
      </dgm:t>
    </dgm:pt>
    <dgm:pt modelId="{953B32A0-A5D8-450E-A19F-EF7990A326C8}" type="pres">
      <dgm:prSet presAssocID="{47D9E9CB-0F72-4719-84B1-C012049DC66A}" presName="textaccent4" presStyleCnt="0"/>
      <dgm:spPr/>
    </dgm:pt>
    <dgm:pt modelId="{CA579B62-D702-43E7-82E4-9C0281EE6305}" type="pres">
      <dgm:prSet presAssocID="{47D9E9CB-0F72-4719-84B1-C012049DC66A}" presName="accentRepeatNode" presStyleLbl="solidAlignAcc1" presStyleIdx="6" presStyleCnt="8"/>
      <dgm:spPr/>
    </dgm:pt>
    <dgm:pt modelId="{55DA1CD4-7AA8-4F72-99F9-F5E8C096AD60}" type="pres">
      <dgm:prSet presAssocID="{246B5F12-7804-4D44-AC22-A3914D3C7535}" presName="image4" presStyleCnt="0"/>
      <dgm:spPr/>
    </dgm:pt>
    <dgm:pt modelId="{2797BAD3-0598-4CAE-A91C-09914E70BDEE}" type="pres">
      <dgm:prSet presAssocID="{246B5F12-7804-4D44-AC22-A3914D3C7535}" presName="imageRepeatNode" presStyleLbl="alignAcc1" presStyleIdx="3" presStyleCnt="4" custScaleX="113268"/>
      <dgm:spPr/>
      <dgm:t>
        <a:bodyPr/>
        <a:lstStyle/>
        <a:p>
          <a:endParaRPr lang="en-US"/>
        </a:p>
      </dgm:t>
    </dgm:pt>
    <dgm:pt modelId="{07A2E331-E471-4E4C-8BB8-DFA494B6A7D8}" type="pres">
      <dgm:prSet presAssocID="{246B5F12-7804-4D44-AC22-A3914D3C7535}" presName="imageaccent4" presStyleCnt="0"/>
      <dgm:spPr/>
    </dgm:pt>
    <dgm:pt modelId="{95AA5ACB-7DD9-4037-BCF8-5A32BBB896FA}" type="pres">
      <dgm:prSet presAssocID="{246B5F12-7804-4D44-AC22-A3914D3C7535}" presName="accentRepeatNode" presStyleLbl="solidAlignAcc1" presStyleIdx="7" presStyleCnt="8"/>
      <dgm:spPr/>
    </dgm:pt>
  </dgm:ptLst>
  <dgm:cxnLst>
    <dgm:cxn modelId="{FF266850-FE7A-4ABB-8925-1FEEC4469F78}" srcId="{E147C296-FA83-45C0-B6D5-6848B03D7DD9}" destId="{D99E8474-4787-426F-8785-F0D5C2520A44}" srcOrd="1" destOrd="0" parTransId="{FEE8B491-758B-4D7D-9A89-CCE32942E168}" sibTransId="{149F8A31-1082-45F7-A954-BB4306540B36}"/>
    <dgm:cxn modelId="{1F77633E-F35A-477C-898B-F00143A6BF17}" srcId="{E147C296-FA83-45C0-B6D5-6848B03D7DD9}" destId="{3DC08C38-E653-4C9E-9353-4607B9C39BDE}" srcOrd="0" destOrd="0" parTransId="{8F917CB0-96F1-438F-A9EF-1B9E4B272679}" sibTransId="{ED26AE74-2684-4E32-BBA9-A4BDF1236794}"/>
    <dgm:cxn modelId="{EA88F971-7826-43DB-8CCA-BEA2C6C4037D}" type="presOf" srcId="{246B5F12-7804-4D44-AC22-A3914D3C7535}" destId="{2797BAD3-0598-4CAE-A91C-09914E70BDEE}" srcOrd="0" destOrd="0" presId="urn:microsoft.com/office/officeart/2008/layout/HexagonCluster"/>
    <dgm:cxn modelId="{50EB091B-1A0F-41CE-B068-EDE90D2378FF}" type="presOf" srcId="{3B4586D2-45C1-41A3-9460-D82D5441E300}" destId="{B4BDBD31-6737-4E56-B98D-9000D5FC3625}" srcOrd="0" destOrd="0" presId="urn:microsoft.com/office/officeart/2008/layout/HexagonCluster"/>
    <dgm:cxn modelId="{7812DD05-2C17-41E8-82C0-D98C485938EA}" type="presOf" srcId="{ED26AE74-2684-4E32-BBA9-A4BDF1236794}" destId="{9B3A5045-15D6-474D-9274-63D5E33B9FAE}" srcOrd="0" destOrd="0" presId="urn:microsoft.com/office/officeart/2008/layout/HexagonCluster"/>
    <dgm:cxn modelId="{231A2487-374E-4D05-B892-4B6E2AAA9DD0}" type="presOf" srcId="{47D9E9CB-0F72-4719-84B1-C012049DC66A}" destId="{84F8D9B3-969B-4BA5-85A5-FC16B071505C}" srcOrd="0" destOrd="0" presId="urn:microsoft.com/office/officeart/2008/layout/HexagonCluster"/>
    <dgm:cxn modelId="{6D2A34BB-0543-44A7-828D-176104027C32}" type="presOf" srcId="{E147C296-FA83-45C0-B6D5-6848B03D7DD9}" destId="{81BEFFD7-73A2-4B8B-A65D-3449DA7CDD19}" srcOrd="0" destOrd="0" presId="urn:microsoft.com/office/officeart/2008/layout/HexagonCluster"/>
    <dgm:cxn modelId="{C1FECE15-FEBE-405D-AD77-93BD8F0CFC5E}" srcId="{E147C296-FA83-45C0-B6D5-6848B03D7DD9}" destId="{30BB9E02-6E80-43E8-9F73-AE6D9AF22F58}" srcOrd="2" destOrd="0" parTransId="{51B78807-DC91-4492-AF63-AE7905F4E5FA}" sibTransId="{3B4586D2-45C1-41A3-9460-D82D5441E300}"/>
    <dgm:cxn modelId="{F90FAAC0-53E8-4DB0-8DEB-C7056DFB8571}" srcId="{E147C296-FA83-45C0-B6D5-6848B03D7DD9}" destId="{47D9E9CB-0F72-4719-84B1-C012049DC66A}" srcOrd="3" destOrd="0" parTransId="{C52A345C-D8C9-4AC5-9A5B-FEC82EBCF60F}" sibTransId="{246B5F12-7804-4D44-AC22-A3914D3C7535}"/>
    <dgm:cxn modelId="{744076A2-68DC-4878-A875-0B52EE4713B4}" type="presOf" srcId="{149F8A31-1082-45F7-A954-BB4306540B36}" destId="{9811E48C-D134-4405-9357-4C6F97651DE9}" srcOrd="0" destOrd="0" presId="urn:microsoft.com/office/officeart/2008/layout/HexagonCluster"/>
    <dgm:cxn modelId="{AC1276C1-27B8-4372-9DA4-B9513A4F277A}" type="presOf" srcId="{30BB9E02-6E80-43E8-9F73-AE6D9AF22F58}" destId="{D525CCEA-146F-4EF3-9F27-32181F98621B}" srcOrd="0" destOrd="0" presId="urn:microsoft.com/office/officeart/2008/layout/HexagonCluster"/>
    <dgm:cxn modelId="{B7A46560-787B-4019-8D32-5E268368D583}" type="presOf" srcId="{3DC08C38-E653-4C9E-9353-4607B9C39BDE}" destId="{88FA0707-8487-423F-8FD1-56F2A59518FA}" srcOrd="0" destOrd="0" presId="urn:microsoft.com/office/officeart/2008/layout/HexagonCluster"/>
    <dgm:cxn modelId="{DE6B0E4F-5454-4B1D-81B9-4BCAC8E64A0C}" type="presOf" srcId="{D99E8474-4787-426F-8785-F0D5C2520A44}" destId="{21B5305B-9931-4C51-9CEA-268228DBB6D5}" srcOrd="0" destOrd="0" presId="urn:microsoft.com/office/officeart/2008/layout/HexagonCluster"/>
    <dgm:cxn modelId="{D07A0FAE-FAC3-44B8-9D5C-A13543E14BBD}" type="presParOf" srcId="{81BEFFD7-73A2-4B8B-A65D-3449DA7CDD19}" destId="{89E195F3-B7F0-4C3C-94FE-315CDB37C70A}" srcOrd="0" destOrd="0" presId="urn:microsoft.com/office/officeart/2008/layout/HexagonCluster"/>
    <dgm:cxn modelId="{4E6F89B7-7352-461E-8DD5-C1CD8CB654D1}" type="presParOf" srcId="{89E195F3-B7F0-4C3C-94FE-315CDB37C70A}" destId="{88FA0707-8487-423F-8FD1-56F2A59518FA}" srcOrd="0" destOrd="0" presId="urn:microsoft.com/office/officeart/2008/layout/HexagonCluster"/>
    <dgm:cxn modelId="{34947725-611C-4ED6-B383-3213B33FE626}" type="presParOf" srcId="{81BEFFD7-73A2-4B8B-A65D-3449DA7CDD19}" destId="{E9F59CEB-F103-4830-BAF3-AC7F40658B3F}" srcOrd="1" destOrd="0" presId="urn:microsoft.com/office/officeart/2008/layout/HexagonCluster"/>
    <dgm:cxn modelId="{8B597D40-A51A-4479-B6FE-4FF6BAEF872C}" type="presParOf" srcId="{E9F59CEB-F103-4830-BAF3-AC7F40658B3F}" destId="{38428B9A-0397-44BC-BD0D-C7F3A439C258}" srcOrd="0" destOrd="0" presId="urn:microsoft.com/office/officeart/2008/layout/HexagonCluster"/>
    <dgm:cxn modelId="{B93EB66A-4ACE-4F6E-87AE-26B85B0019A6}" type="presParOf" srcId="{81BEFFD7-73A2-4B8B-A65D-3449DA7CDD19}" destId="{CDB0471C-96D7-4918-99FF-46DB406686BB}" srcOrd="2" destOrd="0" presId="urn:microsoft.com/office/officeart/2008/layout/HexagonCluster"/>
    <dgm:cxn modelId="{39B33D40-F382-40EA-AAC5-CEC2F70F79D5}" type="presParOf" srcId="{CDB0471C-96D7-4918-99FF-46DB406686BB}" destId="{9B3A5045-15D6-474D-9274-63D5E33B9FAE}" srcOrd="0" destOrd="0" presId="urn:microsoft.com/office/officeart/2008/layout/HexagonCluster"/>
    <dgm:cxn modelId="{46B614E5-3281-4F02-8C1B-A7E62F9D2234}" type="presParOf" srcId="{81BEFFD7-73A2-4B8B-A65D-3449DA7CDD19}" destId="{8F1105D5-1EE5-4915-8FB6-F0F6F44F340E}" srcOrd="3" destOrd="0" presId="urn:microsoft.com/office/officeart/2008/layout/HexagonCluster"/>
    <dgm:cxn modelId="{D61D53D5-19B3-40BB-9D61-D77F9F298DCA}" type="presParOf" srcId="{8F1105D5-1EE5-4915-8FB6-F0F6F44F340E}" destId="{BCB33886-A489-4FB2-AB6E-EB953F8EA8CD}" srcOrd="0" destOrd="0" presId="urn:microsoft.com/office/officeart/2008/layout/HexagonCluster"/>
    <dgm:cxn modelId="{748F6CEC-48F6-443B-8CD3-9D9F7D6E73F3}" type="presParOf" srcId="{81BEFFD7-73A2-4B8B-A65D-3449DA7CDD19}" destId="{5A773C76-14C8-418D-AA61-C39AC607D735}" srcOrd="4" destOrd="0" presId="urn:microsoft.com/office/officeart/2008/layout/HexagonCluster"/>
    <dgm:cxn modelId="{BBB0A97E-F164-4EE6-8FF6-675AEB66918C}" type="presParOf" srcId="{5A773C76-14C8-418D-AA61-C39AC607D735}" destId="{21B5305B-9931-4C51-9CEA-268228DBB6D5}" srcOrd="0" destOrd="0" presId="urn:microsoft.com/office/officeart/2008/layout/HexagonCluster"/>
    <dgm:cxn modelId="{0FC16E33-FE51-451E-810D-FE66675CB4B3}" type="presParOf" srcId="{81BEFFD7-73A2-4B8B-A65D-3449DA7CDD19}" destId="{14E559CC-6DC8-4FBB-9295-74E530E8BE89}" srcOrd="5" destOrd="0" presId="urn:microsoft.com/office/officeart/2008/layout/HexagonCluster"/>
    <dgm:cxn modelId="{657B9517-AE89-4A45-8EDE-2CE7FAFCB8C7}" type="presParOf" srcId="{14E559CC-6DC8-4FBB-9295-74E530E8BE89}" destId="{0FEA20D1-2B80-4962-9B2A-56B178DFA852}" srcOrd="0" destOrd="0" presId="urn:microsoft.com/office/officeart/2008/layout/HexagonCluster"/>
    <dgm:cxn modelId="{ABFA99E6-68D7-453A-AB23-ECD1F304658A}" type="presParOf" srcId="{81BEFFD7-73A2-4B8B-A65D-3449DA7CDD19}" destId="{491FDE92-3E9C-4C61-A39A-493AAC1BB5D5}" srcOrd="6" destOrd="0" presId="urn:microsoft.com/office/officeart/2008/layout/HexagonCluster"/>
    <dgm:cxn modelId="{A8C1619D-7611-4904-8005-CBBB387DC514}" type="presParOf" srcId="{491FDE92-3E9C-4C61-A39A-493AAC1BB5D5}" destId="{9811E48C-D134-4405-9357-4C6F97651DE9}" srcOrd="0" destOrd="0" presId="urn:microsoft.com/office/officeart/2008/layout/HexagonCluster"/>
    <dgm:cxn modelId="{310138C9-B5B2-4983-B3D0-624184EA9AB5}" type="presParOf" srcId="{81BEFFD7-73A2-4B8B-A65D-3449DA7CDD19}" destId="{E81A96F5-5AB4-4C84-89E3-85F0B0666A13}" srcOrd="7" destOrd="0" presId="urn:microsoft.com/office/officeart/2008/layout/HexagonCluster"/>
    <dgm:cxn modelId="{FEB41898-9662-489E-811E-B53123E7D392}" type="presParOf" srcId="{E81A96F5-5AB4-4C84-89E3-85F0B0666A13}" destId="{DBB2813E-8D52-4019-B7D4-DCCF979638B3}" srcOrd="0" destOrd="0" presId="urn:microsoft.com/office/officeart/2008/layout/HexagonCluster"/>
    <dgm:cxn modelId="{148D2919-1BAD-41D3-992A-1DEA969AC5A7}" type="presParOf" srcId="{81BEFFD7-73A2-4B8B-A65D-3449DA7CDD19}" destId="{A534A0B4-2447-40A0-A0D7-D79642F33291}" srcOrd="8" destOrd="0" presId="urn:microsoft.com/office/officeart/2008/layout/HexagonCluster"/>
    <dgm:cxn modelId="{1319C6FE-D78C-410B-A15F-EA5F8B97082E}" type="presParOf" srcId="{A534A0B4-2447-40A0-A0D7-D79642F33291}" destId="{D525CCEA-146F-4EF3-9F27-32181F98621B}" srcOrd="0" destOrd="0" presId="urn:microsoft.com/office/officeart/2008/layout/HexagonCluster"/>
    <dgm:cxn modelId="{4011C8A2-11D6-4A3F-AB03-1C048EC3C7F8}" type="presParOf" srcId="{81BEFFD7-73A2-4B8B-A65D-3449DA7CDD19}" destId="{75FE5CC5-2C18-445E-B37B-A7983054C040}" srcOrd="9" destOrd="0" presId="urn:microsoft.com/office/officeart/2008/layout/HexagonCluster"/>
    <dgm:cxn modelId="{64E3CDC9-0DE5-4073-AF54-9CFC327AC5FF}" type="presParOf" srcId="{75FE5CC5-2C18-445E-B37B-A7983054C040}" destId="{CECD94BE-0165-4CFD-BA14-70DDBFF5E3B3}" srcOrd="0" destOrd="0" presId="urn:microsoft.com/office/officeart/2008/layout/HexagonCluster"/>
    <dgm:cxn modelId="{1E54B645-5F35-44CE-8143-E2A4B2B937E8}" type="presParOf" srcId="{81BEFFD7-73A2-4B8B-A65D-3449DA7CDD19}" destId="{05C24F5D-4E54-4513-9247-AC34BD87BD2B}" srcOrd="10" destOrd="0" presId="urn:microsoft.com/office/officeart/2008/layout/HexagonCluster"/>
    <dgm:cxn modelId="{D07373F8-0919-4A01-9447-4890FDD74E2D}" type="presParOf" srcId="{05C24F5D-4E54-4513-9247-AC34BD87BD2B}" destId="{B4BDBD31-6737-4E56-B98D-9000D5FC3625}" srcOrd="0" destOrd="0" presId="urn:microsoft.com/office/officeart/2008/layout/HexagonCluster"/>
    <dgm:cxn modelId="{93A6A4E8-2002-42B4-A766-7DC43DECE1AB}" type="presParOf" srcId="{81BEFFD7-73A2-4B8B-A65D-3449DA7CDD19}" destId="{4D1E90EC-B927-48D8-8AF8-B2F993B8DD43}" srcOrd="11" destOrd="0" presId="urn:microsoft.com/office/officeart/2008/layout/HexagonCluster"/>
    <dgm:cxn modelId="{109B598A-0A9B-4F09-AF13-4C5EB11FB4D0}" type="presParOf" srcId="{4D1E90EC-B927-48D8-8AF8-B2F993B8DD43}" destId="{C3EE9FB7-8F3D-4E86-A172-2AF489D2F05E}" srcOrd="0" destOrd="0" presId="urn:microsoft.com/office/officeart/2008/layout/HexagonCluster"/>
    <dgm:cxn modelId="{F7DFB4D5-F712-4DF7-A3E2-2BB2B9AA6FE6}" type="presParOf" srcId="{81BEFFD7-73A2-4B8B-A65D-3449DA7CDD19}" destId="{856E8EE1-1902-464A-9EA9-C01743590E29}" srcOrd="12" destOrd="0" presId="urn:microsoft.com/office/officeart/2008/layout/HexagonCluster"/>
    <dgm:cxn modelId="{9DBA5796-3E30-4C5B-9CB6-53AD389DABF5}" type="presParOf" srcId="{856E8EE1-1902-464A-9EA9-C01743590E29}" destId="{84F8D9B3-969B-4BA5-85A5-FC16B071505C}" srcOrd="0" destOrd="0" presId="urn:microsoft.com/office/officeart/2008/layout/HexagonCluster"/>
    <dgm:cxn modelId="{DDB4FD30-1C3F-4D51-A6C1-005802889A84}" type="presParOf" srcId="{81BEFFD7-73A2-4B8B-A65D-3449DA7CDD19}" destId="{953B32A0-A5D8-450E-A19F-EF7990A326C8}" srcOrd="13" destOrd="0" presId="urn:microsoft.com/office/officeart/2008/layout/HexagonCluster"/>
    <dgm:cxn modelId="{BBB968A8-0321-403B-8213-BB319F9E7E9F}" type="presParOf" srcId="{953B32A0-A5D8-450E-A19F-EF7990A326C8}" destId="{CA579B62-D702-43E7-82E4-9C0281EE6305}" srcOrd="0" destOrd="0" presId="urn:microsoft.com/office/officeart/2008/layout/HexagonCluster"/>
    <dgm:cxn modelId="{4C61FD52-2EB4-4442-AF5F-BD063D907599}" type="presParOf" srcId="{81BEFFD7-73A2-4B8B-A65D-3449DA7CDD19}" destId="{55DA1CD4-7AA8-4F72-99F9-F5E8C096AD60}" srcOrd="14" destOrd="0" presId="urn:microsoft.com/office/officeart/2008/layout/HexagonCluster"/>
    <dgm:cxn modelId="{7A9E51EE-C2A6-48FE-9CED-D11825D31142}" type="presParOf" srcId="{55DA1CD4-7AA8-4F72-99F9-F5E8C096AD60}" destId="{2797BAD3-0598-4CAE-A91C-09914E70BDEE}" srcOrd="0" destOrd="0" presId="urn:microsoft.com/office/officeart/2008/layout/HexagonCluster"/>
    <dgm:cxn modelId="{06494085-5F9F-40BA-B045-DFDDC0D4B214}" type="presParOf" srcId="{81BEFFD7-73A2-4B8B-A65D-3449DA7CDD19}" destId="{07A2E331-E471-4E4C-8BB8-DFA494B6A7D8}" srcOrd="15" destOrd="0" presId="urn:microsoft.com/office/officeart/2008/layout/HexagonCluster"/>
    <dgm:cxn modelId="{B5EB8A5D-8D97-4813-9F04-4AFD4116538A}" type="presParOf" srcId="{07A2E331-E471-4E4C-8BB8-DFA494B6A7D8}" destId="{95AA5ACB-7DD9-4037-BCF8-5A32BBB896FA}" srcOrd="0" destOrd="0" presId="urn:microsoft.com/office/officeart/2008/layout/HexagonCluster"/>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A0707-8487-423F-8FD1-56F2A59518FA}">
      <dsp:nvSpPr>
        <dsp:cNvPr id="0" name=""/>
        <dsp:cNvSpPr/>
      </dsp:nvSpPr>
      <dsp:spPr>
        <a:xfrm>
          <a:off x="1232903" y="2719603"/>
          <a:ext cx="1511413" cy="129737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ES" sz="1000" kern="1200" dirty="0" smtClean="0"/>
            <a:t>Saben que deben cuidar de igual manera su salud física y mental.</a:t>
          </a:r>
          <a:endParaRPr lang="en-US" sz="1000" kern="1200" dirty="0">
            <a:latin typeface="Helvetica" panose="020B0604020202020204" pitchFamily="34" charset="0"/>
            <a:cs typeface="Helvetica" panose="020B0604020202020204" pitchFamily="34" charset="0"/>
          </a:endParaRPr>
        </a:p>
      </dsp:txBody>
      <dsp:txXfrm>
        <a:off x="1466969" y="2920521"/>
        <a:ext cx="1043281" cy="895538"/>
      </dsp:txXfrm>
    </dsp:sp>
    <dsp:sp modelId="{38428B9A-0397-44BC-BD0D-C7F3A439C258}">
      <dsp:nvSpPr>
        <dsp:cNvPr id="0" name=""/>
        <dsp:cNvSpPr/>
      </dsp:nvSpPr>
      <dsp:spPr>
        <a:xfrm>
          <a:off x="1280176" y="3292901"/>
          <a:ext cx="176442" cy="15214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3A5045-15D6-474D-9274-63D5E33B9FAE}">
      <dsp:nvSpPr>
        <dsp:cNvPr id="0" name=""/>
        <dsp:cNvSpPr/>
      </dsp:nvSpPr>
      <dsp:spPr>
        <a:xfrm>
          <a:off x="-50133" y="2014374"/>
          <a:ext cx="1511413" cy="1297374"/>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B33886-A489-4FB2-AB6E-EB953F8EA8CD}">
      <dsp:nvSpPr>
        <dsp:cNvPr id="0" name=""/>
        <dsp:cNvSpPr/>
      </dsp:nvSpPr>
      <dsp:spPr>
        <a:xfrm>
          <a:off x="973233" y="3131843"/>
          <a:ext cx="176442" cy="15214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B5305B-9931-4C51-9CEA-268228DBB6D5}">
      <dsp:nvSpPr>
        <dsp:cNvPr id="0" name=""/>
        <dsp:cNvSpPr/>
      </dsp:nvSpPr>
      <dsp:spPr>
        <a:xfrm>
          <a:off x="2514608" y="2004437"/>
          <a:ext cx="1511413" cy="129737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CO" sz="1000" kern="1200" dirty="0" smtClean="0"/>
            <a:t>El intercambio de mensajes de textos con alguien les complace como hablar en vivo por teléfono. (</a:t>
          </a:r>
          <a:r>
            <a:rPr lang="es-CO" sz="1000" kern="1200" dirty="0" err="1" smtClean="0"/>
            <a:t>Aff</a:t>
          </a:r>
          <a:r>
            <a:rPr lang="es-CO" sz="1000" kern="1200" dirty="0" smtClean="0"/>
            <a:t> 153)</a:t>
          </a:r>
          <a:endParaRPr lang="en-US" sz="1000" kern="1200" dirty="0">
            <a:latin typeface="Helvetica" panose="020B0604020202020204" pitchFamily="34" charset="0"/>
            <a:cs typeface="Helvetica" panose="020B0604020202020204" pitchFamily="34" charset="0"/>
          </a:endParaRPr>
        </a:p>
      </dsp:txBody>
      <dsp:txXfrm>
        <a:off x="2748674" y="2205355"/>
        <a:ext cx="1043281" cy="895538"/>
      </dsp:txXfrm>
    </dsp:sp>
    <dsp:sp modelId="{0FEA20D1-2B80-4962-9B2A-56B178DFA852}">
      <dsp:nvSpPr>
        <dsp:cNvPr id="0" name=""/>
        <dsp:cNvSpPr/>
      </dsp:nvSpPr>
      <dsp:spPr>
        <a:xfrm>
          <a:off x="3549960" y="3120535"/>
          <a:ext cx="176442" cy="15214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11E48C-D134-4405-9357-4C6F97651DE9}">
      <dsp:nvSpPr>
        <dsp:cNvPr id="0" name=""/>
        <dsp:cNvSpPr/>
      </dsp:nvSpPr>
      <dsp:spPr>
        <a:xfrm>
          <a:off x="3802972" y="2717547"/>
          <a:ext cx="1511413" cy="129737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B2813E-8D52-4019-B7D4-DCCF979638B3}">
      <dsp:nvSpPr>
        <dsp:cNvPr id="0" name=""/>
        <dsp:cNvSpPr/>
      </dsp:nvSpPr>
      <dsp:spPr>
        <a:xfrm>
          <a:off x="3837595" y="3298727"/>
          <a:ext cx="176442" cy="15214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25CCEA-146F-4EF3-9F27-32181F98621B}">
      <dsp:nvSpPr>
        <dsp:cNvPr id="0" name=""/>
        <dsp:cNvSpPr/>
      </dsp:nvSpPr>
      <dsp:spPr>
        <a:xfrm>
          <a:off x="1232903" y="1305376"/>
          <a:ext cx="1511413" cy="129737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ES" sz="1000" kern="1200" dirty="0" smtClean="0"/>
            <a:t>Los ‘</a:t>
          </a:r>
          <a:r>
            <a:rPr lang="es-ES" sz="1000" kern="1200" dirty="0" err="1" smtClean="0"/>
            <a:t>Baby</a:t>
          </a:r>
          <a:r>
            <a:rPr lang="es-ES" sz="1000" kern="1200" dirty="0" smtClean="0"/>
            <a:t> </a:t>
          </a:r>
          <a:r>
            <a:rPr lang="es-ES" sz="1000" kern="1200" dirty="0" err="1" smtClean="0"/>
            <a:t>Boomers</a:t>
          </a:r>
          <a:r>
            <a:rPr lang="es-ES" sz="1000" kern="1200" dirty="0" smtClean="0"/>
            <a:t>’ confían en las recomendaciones de las personas que los rodean.</a:t>
          </a:r>
          <a:endParaRPr lang="en-US" sz="1000" kern="1200" dirty="0">
            <a:latin typeface="Helvetica" panose="020B0604020202020204" pitchFamily="34" charset="0"/>
            <a:cs typeface="Helvetica" panose="020B0604020202020204" pitchFamily="34" charset="0"/>
          </a:endParaRPr>
        </a:p>
      </dsp:txBody>
      <dsp:txXfrm>
        <a:off x="1466969" y="1506294"/>
        <a:ext cx="1043281" cy="895538"/>
      </dsp:txXfrm>
    </dsp:sp>
    <dsp:sp modelId="{CECD94BE-0165-4CFD-BA14-70DDBFF5E3B3}">
      <dsp:nvSpPr>
        <dsp:cNvPr id="0" name=""/>
        <dsp:cNvSpPr/>
      </dsp:nvSpPr>
      <dsp:spPr>
        <a:xfrm>
          <a:off x="2261596" y="1332105"/>
          <a:ext cx="176442" cy="15214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BDBD31-6737-4E56-B98D-9000D5FC3625}">
      <dsp:nvSpPr>
        <dsp:cNvPr id="0" name=""/>
        <dsp:cNvSpPr/>
      </dsp:nvSpPr>
      <dsp:spPr>
        <a:xfrm>
          <a:off x="2414341" y="590210"/>
          <a:ext cx="1711948" cy="1297374"/>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EE9FB7-8F3D-4E86-A172-2AF489D2F05E}">
      <dsp:nvSpPr>
        <dsp:cNvPr id="0" name=""/>
        <dsp:cNvSpPr/>
      </dsp:nvSpPr>
      <dsp:spPr>
        <a:xfrm>
          <a:off x="2549231" y="1165221"/>
          <a:ext cx="176442" cy="15214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F8D9B3-969B-4BA5-85A5-FC16B071505C}">
      <dsp:nvSpPr>
        <dsp:cNvPr id="0" name=""/>
        <dsp:cNvSpPr/>
      </dsp:nvSpPr>
      <dsp:spPr>
        <a:xfrm>
          <a:off x="3802972" y="1303320"/>
          <a:ext cx="1511413" cy="129737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s-CO" sz="1000" kern="1200" dirty="0" smtClean="0"/>
            <a:t>Las actividades que más realiza son envío y recibir mensajes instantáneos. (</a:t>
          </a:r>
          <a:r>
            <a:rPr lang="es-CO" sz="1000" kern="1200" dirty="0" err="1" smtClean="0"/>
            <a:t>Aff</a:t>
          </a:r>
          <a:r>
            <a:rPr lang="es-CO" sz="1000" kern="1200" dirty="0" smtClean="0"/>
            <a:t> 132)</a:t>
          </a:r>
          <a:endParaRPr lang="en-US" sz="1000" kern="1200" dirty="0">
            <a:latin typeface="Helvetica" panose="020B0604020202020204" pitchFamily="34" charset="0"/>
            <a:cs typeface="Helvetica" panose="020B0604020202020204" pitchFamily="34" charset="0"/>
          </a:endParaRPr>
        </a:p>
      </dsp:txBody>
      <dsp:txXfrm>
        <a:off x="4037038" y="1504238"/>
        <a:ext cx="1043281" cy="895538"/>
      </dsp:txXfrm>
    </dsp:sp>
    <dsp:sp modelId="{CA579B62-D702-43E7-82E4-9C0281EE6305}">
      <dsp:nvSpPr>
        <dsp:cNvPr id="0" name=""/>
        <dsp:cNvSpPr/>
      </dsp:nvSpPr>
      <dsp:spPr>
        <a:xfrm>
          <a:off x="5102655" y="1875933"/>
          <a:ext cx="176442" cy="15214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97BAD3-0598-4CAE-A91C-09914E70BDEE}">
      <dsp:nvSpPr>
        <dsp:cNvPr id="0" name=""/>
        <dsp:cNvSpPr/>
      </dsp:nvSpPr>
      <dsp:spPr>
        <a:xfrm>
          <a:off x="4996395" y="2016430"/>
          <a:ext cx="1711948" cy="1297374"/>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6000" b="-1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AA5ACB-7DD9-4037-BCF8-5A32BBB896FA}">
      <dsp:nvSpPr>
        <dsp:cNvPr id="0" name=""/>
        <dsp:cNvSpPr/>
      </dsp:nvSpPr>
      <dsp:spPr>
        <a:xfrm>
          <a:off x="5401608" y="2039390"/>
          <a:ext cx="176442" cy="15214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128267-DB19-41CD-9FBA-8F02F4982CD9}"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FEF61-B849-4572-BC27-ED6F911854B9}" type="slidenum">
              <a:rPr lang="en-US" smtClean="0"/>
              <a:t>‹#›</a:t>
            </a:fld>
            <a:endParaRPr lang="en-US"/>
          </a:p>
        </p:txBody>
      </p:sp>
    </p:spTree>
    <p:extLst>
      <p:ext uri="{BB962C8B-B14F-4D97-AF65-F5344CB8AC3E}">
        <p14:creationId xmlns:p14="http://schemas.microsoft.com/office/powerpoint/2010/main" val="2422850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128267-DB19-41CD-9FBA-8F02F4982CD9}"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FEF61-B849-4572-BC27-ED6F911854B9}" type="slidenum">
              <a:rPr lang="en-US" smtClean="0"/>
              <a:t>‹#›</a:t>
            </a:fld>
            <a:endParaRPr lang="en-US"/>
          </a:p>
        </p:txBody>
      </p:sp>
    </p:spTree>
    <p:extLst>
      <p:ext uri="{BB962C8B-B14F-4D97-AF65-F5344CB8AC3E}">
        <p14:creationId xmlns:p14="http://schemas.microsoft.com/office/powerpoint/2010/main" val="364818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128267-DB19-41CD-9FBA-8F02F4982CD9}"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FEF61-B849-4572-BC27-ED6F911854B9}" type="slidenum">
              <a:rPr lang="en-US" smtClean="0"/>
              <a:t>‹#›</a:t>
            </a:fld>
            <a:endParaRPr lang="en-US"/>
          </a:p>
        </p:txBody>
      </p:sp>
    </p:spTree>
    <p:extLst>
      <p:ext uri="{BB962C8B-B14F-4D97-AF65-F5344CB8AC3E}">
        <p14:creationId xmlns:p14="http://schemas.microsoft.com/office/powerpoint/2010/main" val="21419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128267-DB19-41CD-9FBA-8F02F4982CD9}"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FEF61-B849-4572-BC27-ED6F911854B9}" type="slidenum">
              <a:rPr lang="en-US" smtClean="0"/>
              <a:t>‹#›</a:t>
            </a:fld>
            <a:endParaRPr lang="en-US"/>
          </a:p>
        </p:txBody>
      </p:sp>
    </p:spTree>
    <p:extLst>
      <p:ext uri="{BB962C8B-B14F-4D97-AF65-F5344CB8AC3E}">
        <p14:creationId xmlns:p14="http://schemas.microsoft.com/office/powerpoint/2010/main" val="195150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128267-DB19-41CD-9FBA-8F02F4982CD9}"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FEF61-B849-4572-BC27-ED6F911854B9}" type="slidenum">
              <a:rPr lang="en-US" smtClean="0"/>
              <a:t>‹#›</a:t>
            </a:fld>
            <a:endParaRPr lang="en-US"/>
          </a:p>
        </p:txBody>
      </p:sp>
    </p:spTree>
    <p:extLst>
      <p:ext uri="{BB962C8B-B14F-4D97-AF65-F5344CB8AC3E}">
        <p14:creationId xmlns:p14="http://schemas.microsoft.com/office/powerpoint/2010/main" val="3456833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128267-DB19-41CD-9FBA-8F02F4982CD9}"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FEF61-B849-4572-BC27-ED6F911854B9}" type="slidenum">
              <a:rPr lang="en-US" smtClean="0"/>
              <a:t>‹#›</a:t>
            </a:fld>
            <a:endParaRPr lang="en-US"/>
          </a:p>
        </p:txBody>
      </p:sp>
    </p:spTree>
    <p:extLst>
      <p:ext uri="{BB962C8B-B14F-4D97-AF65-F5344CB8AC3E}">
        <p14:creationId xmlns:p14="http://schemas.microsoft.com/office/powerpoint/2010/main" val="1578863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128267-DB19-41CD-9FBA-8F02F4982CD9}" type="datetimeFigureOut">
              <a:rPr lang="en-US" smtClean="0"/>
              <a:t>5/13/2018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1FEF61-B849-4572-BC27-ED6F911854B9}" type="slidenum">
              <a:rPr lang="en-US" smtClean="0"/>
              <a:t>‹#›</a:t>
            </a:fld>
            <a:endParaRPr lang="en-US"/>
          </a:p>
        </p:txBody>
      </p:sp>
    </p:spTree>
    <p:extLst>
      <p:ext uri="{BB962C8B-B14F-4D97-AF65-F5344CB8AC3E}">
        <p14:creationId xmlns:p14="http://schemas.microsoft.com/office/powerpoint/2010/main" val="323553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128267-DB19-41CD-9FBA-8F02F4982CD9}" type="datetimeFigureOut">
              <a:rPr lang="en-US" smtClean="0"/>
              <a:t>5/13/2018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1FEF61-B849-4572-BC27-ED6F911854B9}" type="slidenum">
              <a:rPr lang="en-US" smtClean="0"/>
              <a:t>‹#›</a:t>
            </a:fld>
            <a:endParaRPr lang="en-US"/>
          </a:p>
        </p:txBody>
      </p:sp>
    </p:spTree>
    <p:extLst>
      <p:ext uri="{BB962C8B-B14F-4D97-AF65-F5344CB8AC3E}">
        <p14:creationId xmlns:p14="http://schemas.microsoft.com/office/powerpoint/2010/main" val="401841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128267-DB19-41CD-9FBA-8F02F4982CD9}" type="datetimeFigureOut">
              <a:rPr lang="en-US" smtClean="0"/>
              <a:t>5/13/2018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1FEF61-B849-4572-BC27-ED6F911854B9}" type="slidenum">
              <a:rPr lang="en-US" smtClean="0"/>
              <a:t>‹#›</a:t>
            </a:fld>
            <a:endParaRPr lang="en-US"/>
          </a:p>
        </p:txBody>
      </p:sp>
    </p:spTree>
    <p:extLst>
      <p:ext uri="{BB962C8B-B14F-4D97-AF65-F5344CB8AC3E}">
        <p14:creationId xmlns:p14="http://schemas.microsoft.com/office/powerpoint/2010/main" val="114066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128267-DB19-41CD-9FBA-8F02F4982CD9}"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FEF61-B849-4572-BC27-ED6F911854B9}" type="slidenum">
              <a:rPr lang="en-US" smtClean="0"/>
              <a:t>‹#›</a:t>
            </a:fld>
            <a:endParaRPr lang="en-US"/>
          </a:p>
        </p:txBody>
      </p:sp>
    </p:spTree>
    <p:extLst>
      <p:ext uri="{BB962C8B-B14F-4D97-AF65-F5344CB8AC3E}">
        <p14:creationId xmlns:p14="http://schemas.microsoft.com/office/powerpoint/2010/main" val="4276111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128267-DB19-41CD-9FBA-8F02F4982CD9}"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FEF61-B849-4572-BC27-ED6F911854B9}" type="slidenum">
              <a:rPr lang="en-US" smtClean="0"/>
              <a:t>‹#›</a:t>
            </a:fld>
            <a:endParaRPr lang="en-US"/>
          </a:p>
        </p:txBody>
      </p:sp>
    </p:spTree>
    <p:extLst>
      <p:ext uri="{BB962C8B-B14F-4D97-AF65-F5344CB8AC3E}">
        <p14:creationId xmlns:p14="http://schemas.microsoft.com/office/powerpoint/2010/main" val="2588821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28267-DB19-41CD-9FBA-8F02F4982CD9}" type="datetimeFigureOut">
              <a:rPr lang="en-US" smtClean="0"/>
              <a:t>5/13/2018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FEF61-B849-4572-BC27-ED6F911854B9}" type="slidenum">
              <a:rPr lang="en-US" smtClean="0"/>
              <a:t>‹#›</a:t>
            </a:fld>
            <a:endParaRPr lang="en-US"/>
          </a:p>
        </p:txBody>
      </p:sp>
    </p:spTree>
    <p:extLst>
      <p:ext uri="{BB962C8B-B14F-4D97-AF65-F5344CB8AC3E}">
        <p14:creationId xmlns:p14="http://schemas.microsoft.com/office/powerpoint/2010/main" val="4041133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png"/><Relationship Id="rId3" Type="http://schemas.microsoft.com/office/2007/relationships/media" Target="../media/media2.mp4"/><Relationship Id="rId7" Type="http://schemas.microsoft.com/office/2007/relationships/media" Target="../media/media4.mp3"/><Relationship Id="rId12" Type="http://schemas.openxmlformats.org/officeDocument/2006/relationships/chart" Target="../charts/char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image" Target="../media/image3.png"/><Relationship Id="rId5" Type="http://schemas.microsoft.com/office/2007/relationships/media" Target="../media/media3.mp3"/><Relationship Id="rId1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video" Target="../media/media2.mp4"/><Relationship Id="rId9" Type="http://schemas.openxmlformats.org/officeDocument/2006/relationships/slideLayout" Target="../slideLayouts/slideLayout1.xml"/><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chart" Target="../charts/chart2.xml"/><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NULL" TargetMode="External"/><Relationship Id="rId7" Type="http://schemas.openxmlformats.org/officeDocument/2006/relationships/image" Target="../media/image1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chart" Target="../charts/chart4.xml"/><Relationship Id="rId5" Type="http://schemas.openxmlformats.org/officeDocument/2006/relationships/slideLayout" Target="../slideLayouts/slideLayout2.xml"/><Relationship Id="rId4" Type="http://schemas.microsoft.com/office/2007/relationships/media" Target="../media/media6.mp4"/></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7380" r="63401"/>
          <a:stretch/>
        </p:blipFill>
        <p:spPr>
          <a:xfrm>
            <a:off x="1542197" y="0"/>
            <a:ext cx="1473958" cy="6851064"/>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191" r="81467"/>
          <a:stretch/>
        </p:blipFill>
        <p:spPr>
          <a:xfrm>
            <a:off x="27296" y="0"/>
            <a:ext cx="1495198" cy="685800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63647" r="27275"/>
          <a:stretch/>
        </p:blipFill>
        <p:spPr>
          <a:xfrm>
            <a:off x="3016155" y="-6943"/>
            <a:ext cx="1452718" cy="6857994"/>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1662" r="9034"/>
          <a:stretch/>
        </p:blipFill>
        <p:spPr>
          <a:xfrm>
            <a:off x="4468873" y="-6956"/>
            <a:ext cx="1487606" cy="6851059"/>
          </a:xfrm>
          <a:prstGeom prst="rect">
            <a:avLst/>
          </a:prstGeom>
        </p:spPr>
      </p:pic>
      <p:sp>
        <p:nvSpPr>
          <p:cNvPr id="11" name="TextBox 10"/>
          <p:cNvSpPr txBox="1"/>
          <p:nvPr/>
        </p:nvSpPr>
        <p:spPr>
          <a:xfrm>
            <a:off x="5994154" y="874670"/>
            <a:ext cx="6013089" cy="2308324"/>
          </a:xfrm>
          <a:prstGeom prst="rect">
            <a:avLst/>
          </a:prstGeom>
          <a:noFill/>
        </p:spPr>
        <p:txBody>
          <a:bodyPr wrap="square" rtlCol="0">
            <a:spAutoFit/>
          </a:bodyPr>
          <a:lstStyle/>
          <a:p>
            <a:r>
              <a:rPr lang="es-CO" sz="4800" b="1" dirty="0" smtClean="0">
                <a:solidFill>
                  <a:srgbClr val="0063C3"/>
                </a:solidFill>
                <a:latin typeface="Helvetica" panose="020B0604020202020204" pitchFamily="34" charset="0"/>
                <a:cs typeface="Helvetica" panose="020B0604020202020204" pitchFamily="34" charset="0"/>
              </a:rPr>
              <a:t>EL PROBLEMA</a:t>
            </a:r>
          </a:p>
          <a:p>
            <a:r>
              <a:rPr lang="es-CO" sz="4800" b="1" dirty="0" smtClean="0">
                <a:solidFill>
                  <a:srgbClr val="0063C3"/>
                </a:solidFill>
                <a:latin typeface="Helvetica" panose="020B0604020202020204" pitchFamily="34" charset="0"/>
                <a:cs typeface="Helvetica" panose="020B0604020202020204" pitchFamily="34" charset="0"/>
              </a:rPr>
              <a:t>DE LA</a:t>
            </a:r>
          </a:p>
          <a:p>
            <a:r>
              <a:rPr lang="es-CO" sz="4800" b="1" dirty="0" smtClean="0">
                <a:solidFill>
                  <a:srgbClr val="0063C3"/>
                </a:solidFill>
                <a:latin typeface="Helvetica" panose="020B0604020202020204" pitchFamily="34" charset="0"/>
                <a:cs typeface="Helvetica" panose="020B0604020202020204" pitchFamily="34" charset="0"/>
              </a:rPr>
              <a:t>DESINFORMACIÓN</a:t>
            </a:r>
            <a:endParaRPr lang="en-US" sz="1400" b="1" dirty="0">
              <a:solidFill>
                <a:srgbClr val="0063C3"/>
              </a:solidFill>
              <a:latin typeface="Helvetica" panose="020B0604020202020204" pitchFamily="34" charset="0"/>
              <a:cs typeface="Helvetica" panose="020B0604020202020204" pitchFamily="34" charset="0"/>
            </a:endParaRPr>
          </a:p>
        </p:txBody>
      </p:sp>
      <p:sp>
        <p:nvSpPr>
          <p:cNvPr id="12" name="TextBox 11"/>
          <p:cNvSpPr txBox="1"/>
          <p:nvPr/>
        </p:nvSpPr>
        <p:spPr>
          <a:xfrm>
            <a:off x="5956479" y="3105284"/>
            <a:ext cx="5609230" cy="646331"/>
          </a:xfrm>
          <a:prstGeom prst="rect">
            <a:avLst/>
          </a:prstGeom>
          <a:noFill/>
        </p:spPr>
        <p:txBody>
          <a:bodyPr wrap="square" rtlCol="0">
            <a:spAutoFit/>
          </a:bodyPr>
          <a:lstStyle>
            <a:defPPr>
              <a:defRPr lang="en-US"/>
            </a:defPPr>
            <a:lvl1pPr>
              <a:defRPr sz="6000" b="1">
                <a:solidFill>
                  <a:srgbClr val="716F73"/>
                </a:solidFill>
                <a:latin typeface="Helvetica" panose="020B0604020202020204" pitchFamily="34" charset="0"/>
                <a:cs typeface="Helvetica" panose="020B0604020202020204" pitchFamily="34" charset="0"/>
              </a:defRPr>
            </a:lvl1pPr>
          </a:lstStyle>
          <a:p>
            <a:r>
              <a:rPr lang="es-CO" sz="3600" b="0" dirty="0" smtClean="0">
                <a:solidFill>
                  <a:srgbClr val="005480"/>
                </a:solidFill>
              </a:rPr>
              <a:t>YLM-000539</a:t>
            </a:r>
            <a:endParaRPr lang="en-US" sz="3600" b="0" dirty="0">
              <a:solidFill>
                <a:srgbClr val="005480"/>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0307" y="6185748"/>
            <a:ext cx="703849" cy="469234"/>
          </a:xfrm>
          <a:prstGeom prst="rect">
            <a:avLst/>
          </a:prstGeom>
        </p:spPr>
      </p:pic>
      <p:pic>
        <p:nvPicPr>
          <p:cNvPr id="14" name="Picture 6" descr="Resultado de imagen para amge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3060" y="6304199"/>
            <a:ext cx="902254" cy="2323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921591" y="3692056"/>
            <a:ext cx="5609230" cy="646331"/>
          </a:xfrm>
          <a:prstGeom prst="rect">
            <a:avLst/>
          </a:prstGeom>
          <a:noFill/>
        </p:spPr>
        <p:txBody>
          <a:bodyPr wrap="square" rtlCol="0">
            <a:spAutoFit/>
          </a:bodyPr>
          <a:lstStyle>
            <a:defPPr>
              <a:defRPr lang="en-US"/>
            </a:defPPr>
            <a:lvl1pPr>
              <a:defRPr sz="6000" b="1">
                <a:solidFill>
                  <a:srgbClr val="716F73"/>
                </a:solidFill>
                <a:latin typeface="Helvetica" panose="020B0604020202020204" pitchFamily="34" charset="0"/>
                <a:cs typeface="Helvetica" panose="020B0604020202020204" pitchFamily="34" charset="0"/>
              </a:defRPr>
            </a:lvl1pPr>
          </a:lstStyle>
          <a:p>
            <a:r>
              <a:rPr lang="es-CO" sz="3600" b="0" dirty="0" smtClean="0"/>
              <a:t>Young </a:t>
            </a:r>
            <a:r>
              <a:rPr lang="es-CO" sz="3600" b="0" dirty="0" err="1" smtClean="0"/>
              <a:t>Lions</a:t>
            </a:r>
            <a:r>
              <a:rPr lang="es-CO" sz="3600" b="0" dirty="0" smtClean="0"/>
              <a:t> 2018</a:t>
            </a:r>
            <a:endParaRPr lang="en-US" sz="3600" b="0" dirty="0"/>
          </a:p>
        </p:txBody>
      </p:sp>
    </p:spTree>
    <p:extLst>
      <p:ext uri="{BB962C8B-B14F-4D97-AF65-F5344CB8AC3E}">
        <p14:creationId xmlns:p14="http://schemas.microsoft.com/office/powerpoint/2010/main" val="2466113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0307" y="6185748"/>
            <a:ext cx="703849" cy="469234"/>
          </a:xfrm>
          <a:prstGeom prst="rect">
            <a:avLst/>
          </a:prstGeom>
        </p:spPr>
      </p:pic>
      <p:pic>
        <p:nvPicPr>
          <p:cNvPr id="5" name="Picture 6" descr="Resultado de imagen para amge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3060" y="6304199"/>
            <a:ext cx="902254" cy="2323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7516" y="381962"/>
            <a:ext cx="4909738" cy="584775"/>
          </a:xfrm>
          <a:prstGeom prst="rect">
            <a:avLst/>
          </a:prstGeom>
          <a:noFill/>
        </p:spPr>
        <p:txBody>
          <a:bodyPr wrap="square" rtlCol="0">
            <a:spAutoFit/>
          </a:bodyPr>
          <a:lstStyle/>
          <a:p>
            <a:r>
              <a:rPr lang="es-CO" sz="3200" b="1" dirty="0" smtClean="0">
                <a:solidFill>
                  <a:srgbClr val="0063C3"/>
                </a:solidFill>
                <a:latin typeface="Helvetica" panose="020B0604020202020204" pitchFamily="34" charset="0"/>
                <a:cs typeface="Helvetica" panose="020B0604020202020204" pitchFamily="34" charset="0"/>
              </a:rPr>
              <a:t>DIGITAL</a:t>
            </a:r>
            <a:endParaRPr lang="en-US" sz="1000" b="1" dirty="0">
              <a:solidFill>
                <a:srgbClr val="0063C3"/>
              </a:solidFill>
              <a:latin typeface="Helvetica" panose="020B0604020202020204" pitchFamily="34" charset="0"/>
              <a:cs typeface="Helvetica" panose="020B0604020202020204" pitchFamily="34" charset="0"/>
            </a:endParaRPr>
          </a:p>
        </p:txBody>
      </p:sp>
      <p:sp>
        <p:nvSpPr>
          <p:cNvPr id="7" name="Arc 6"/>
          <p:cNvSpPr/>
          <p:nvPr/>
        </p:nvSpPr>
        <p:spPr>
          <a:xfrm rot="3614735">
            <a:off x="6525060" y="-4208331"/>
            <a:ext cx="1261173" cy="7962891"/>
          </a:xfrm>
          <a:prstGeom prst="arc">
            <a:avLst>
              <a:gd name="adj1" fmla="val 16200000"/>
              <a:gd name="adj2" fmla="val 2292362"/>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8294" t="5614" r="27495" b="6199"/>
          <a:stretch/>
        </p:blipFill>
        <p:spPr>
          <a:xfrm>
            <a:off x="629818" y="1074799"/>
            <a:ext cx="2588381" cy="5163066"/>
          </a:xfrm>
          <a:prstGeom prst="rect">
            <a:avLst/>
          </a:prstGeom>
        </p:spPr>
      </p:pic>
      <p:pic>
        <p:nvPicPr>
          <p:cNvPr id="9" name="Picture 8"/>
          <p:cNvPicPr>
            <a:picLocks noChangeAspect="1"/>
          </p:cNvPicPr>
          <p:nvPr/>
        </p:nvPicPr>
        <p:blipFill>
          <a:blip r:embed="rId5"/>
          <a:stretch>
            <a:fillRect/>
          </a:stretch>
        </p:blipFill>
        <p:spPr>
          <a:xfrm>
            <a:off x="7561482" y="1275852"/>
            <a:ext cx="3792705" cy="2581926"/>
          </a:xfrm>
          <a:prstGeom prst="rect">
            <a:avLst/>
          </a:prstGeom>
        </p:spPr>
      </p:pic>
      <p:sp>
        <p:nvSpPr>
          <p:cNvPr id="10" name="TextBox 9"/>
          <p:cNvSpPr txBox="1"/>
          <p:nvPr/>
        </p:nvSpPr>
        <p:spPr>
          <a:xfrm>
            <a:off x="151468" y="6327634"/>
            <a:ext cx="9592913" cy="430887"/>
          </a:xfrm>
          <a:prstGeom prst="rect">
            <a:avLst/>
          </a:prstGeom>
          <a:noFill/>
        </p:spPr>
        <p:txBody>
          <a:bodyPr wrap="square" rtlCol="0">
            <a:spAutoFit/>
          </a:bodyPr>
          <a:lstStyle>
            <a:defPPr>
              <a:defRPr lang="en-US"/>
            </a:defPPr>
            <a:lvl1pPr>
              <a:defRPr sz="1100">
                <a:solidFill>
                  <a:srgbClr val="716F73"/>
                </a:solidFill>
              </a:defRPr>
            </a:lvl1pPr>
          </a:lstStyle>
          <a:p>
            <a:r>
              <a:rPr lang="es-CO" dirty="0" smtClean="0"/>
              <a:t>CALCULO DE ESTIMACIÓN DE VIRALIZACIÓN DEL MENSAJE DE WHATSAPP | BASE DE DATOS DE UN PROVEEDOR DE ENVÍOS DE WHATSAPP | 744.492 TOTAL BASE DE ENVÍOS WHATSAPP | 48% = 357.356 MUJERES | 15% TOTAL BASE ESTÁN ENTRE LOS 45+ | 357.356 * 15% = APROXIMADO 53.603 POSIBLES MUJERES DEL TARGET  </a:t>
            </a:r>
          </a:p>
        </p:txBody>
      </p:sp>
      <p:pic>
        <p:nvPicPr>
          <p:cNvPr id="11" name="Picture 10"/>
          <p:cNvPicPr>
            <a:picLocks noChangeAspect="1"/>
          </p:cNvPicPr>
          <p:nvPr/>
        </p:nvPicPr>
        <p:blipFill>
          <a:blip r:embed="rId6"/>
          <a:stretch>
            <a:fillRect/>
          </a:stretch>
        </p:blipFill>
        <p:spPr>
          <a:xfrm>
            <a:off x="799872" y="1824305"/>
            <a:ext cx="2232086" cy="3694179"/>
          </a:xfrm>
          <a:prstGeom prst="rect">
            <a:avLst/>
          </a:prstGeom>
        </p:spPr>
      </p:pic>
      <p:sp>
        <p:nvSpPr>
          <p:cNvPr id="12" name="TextBox 11"/>
          <p:cNvSpPr txBox="1"/>
          <p:nvPr/>
        </p:nvSpPr>
        <p:spPr>
          <a:xfrm>
            <a:off x="4112270" y="532680"/>
            <a:ext cx="4388370" cy="738664"/>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pPr algn="r"/>
            <a:r>
              <a:rPr lang="es-CO" sz="1400" b="1" dirty="0" smtClean="0">
                <a:solidFill>
                  <a:srgbClr val="0063C3"/>
                </a:solidFill>
              </a:rPr>
              <a:t>Seguiremos usando a la Doctora Fernanda como la validadora de la información, en conjunto con la Asociación Colombiana de Osteoporosis.</a:t>
            </a:r>
            <a:endParaRPr lang="es-CO" sz="1400" b="1" dirty="0">
              <a:solidFill>
                <a:srgbClr val="0063C3"/>
              </a:solidFill>
            </a:endParaRPr>
          </a:p>
        </p:txBody>
      </p:sp>
      <p:sp>
        <p:nvSpPr>
          <p:cNvPr id="13" name="Rectangle 12"/>
          <p:cNvSpPr/>
          <p:nvPr/>
        </p:nvSpPr>
        <p:spPr>
          <a:xfrm>
            <a:off x="5692138" y="4008278"/>
            <a:ext cx="5874584" cy="954107"/>
          </a:xfrm>
          <a:prstGeom prst="rect">
            <a:avLst/>
          </a:prstGeom>
        </p:spPr>
        <p:txBody>
          <a:bodyPr wrap="square">
            <a:spAutoFit/>
          </a:bodyPr>
          <a:lstStyle/>
          <a:p>
            <a:pPr algn="r"/>
            <a:r>
              <a:rPr lang="es-CO" sz="1400" b="1" dirty="0" smtClean="0">
                <a:solidFill>
                  <a:srgbClr val="0063C3"/>
                </a:solidFill>
                <a:latin typeface="Helvetica" panose="020B0604020202020204" pitchFamily="34" charset="0"/>
                <a:cs typeface="Helvetica" panose="020B0604020202020204" pitchFamily="34" charset="0"/>
              </a:rPr>
              <a:t>TWITTER</a:t>
            </a:r>
            <a:endParaRPr lang="es-CO" sz="1400" b="1" dirty="0">
              <a:solidFill>
                <a:srgbClr val="0063C3"/>
              </a:solidFill>
              <a:latin typeface="Helvetica" panose="020B0604020202020204" pitchFamily="34" charset="0"/>
              <a:cs typeface="Helvetica" panose="020B0604020202020204" pitchFamily="34" charset="0"/>
            </a:endParaRPr>
          </a:p>
          <a:p>
            <a:pPr algn="ctr"/>
            <a:r>
              <a:rPr lang="es-CO" sz="1400" dirty="0" smtClean="0">
                <a:latin typeface="Helvetica" panose="020B0604020202020204" pitchFamily="34" charset="0"/>
                <a:cs typeface="Helvetica" panose="020B0604020202020204" pitchFamily="34" charset="0"/>
              </a:rPr>
              <a:t>Su red social más fuerte será un punto de partida para subir un vídeo donde ella hable de los riesgos de la no detección de la osteoporosis y lo importante de hablar con el médico sobre la valoración. </a:t>
            </a:r>
            <a:endParaRPr lang="es-CO" sz="1400" dirty="0">
              <a:latin typeface="Helvetica" panose="020B0604020202020204" pitchFamily="34" charset="0"/>
              <a:cs typeface="Helvetica" panose="020B0604020202020204" pitchFamily="34" charset="0"/>
            </a:endParaRPr>
          </a:p>
        </p:txBody>
      </p:sp>
      <p:sp>
        <p:nvSpPr>
          <p:cNvPr id="14" name="Rectangle 13"/>
          <p:cNvSpPr/>
          <p:nvPr/>
        </p:nvSpPr>
        <p:spPr>
          <a:xfrm>
            <a:off x="3202012" y="2480491"/>
            <a:ext cx="3792346" cy="1600438"/>
          </a:xfrm>
          <a:prstGeom prst="rect">
            <a:avLst/>
          </a:prstGeom>
        </p:spPr>
        <p:txBody>
          <a:bodyPr wrap="square">
            <a:spAutoFit/>
          </a:bodyPr>
          <a:lstStyle/>
          <a:p>
            <a:r>
              <a:rPr lang="es-CO" sz="1400" b="1" dirty="0" smtClean="0">
                <a:solidFill>
                  <a:srgbClr val="0063C3"/>
                </a:solidFill>
                <a:latin typeface="Helvetica" panose="020B0604020202020204" pitchFamily="34" charset="0"/>
                <a:cs typeface="Helvetica" panose="020B0604020202020204" pitchFamily="34" charset="0"/>
              </a:rPr>
              <a:t>WHATSAPP</a:t>
            </a:r>
            <a:endParaRPr lang="es-CO" sz="1400" b="1" dirty="0">
              <a:solidFill>
                <a:srgbClr val="0063C3"/>
              </a:solidFill>
              <a:latin typeface="Helvetica" panose="020B0604020202020204" pitchFamily="34" charset="0"/>
              <a:cs typeface="Helvetica" panose="020B0604020202020204" pitchFamily="34" charset="0"/>
            </a:endParaRPr>
          </a:p>
          <a:p>
            <a:r>
              <a:rPr lang="es-CO" sz="1400" dirty="0" smtClean="0">
                <a:latin typeface="Helvetica" panose="020B0604020202020204" pitchFamily="34" charset="0"/>
                <a:cs typeface="Helvetica" panose="020B0604020202020204" pitchFamily="34" charset="0"/>
              </a:rPr>
              <a:t>El vídeo que subió la Doctora a su red social lo enviaremos por medio de un proveedor por WhatsApp con un mensaje complementario, el cual tendrá un tono de urgencia sobre la Osteoporosis para que el target lo comparta con sus amigos y familiares. </a:t>
            </a:r>
            <a:endParaRPr lang="es-CO" sz="1400" dirty="0">
              <a:latin typeface="Helvetica" panose="020B0604020202020204" pitchFamily="34" charset="0"/>
              <a:cs typeface="Helvetica" panose="020B0604020202020204" pitchFamily="34" charset="0"/>
            </a:endParaRPr>
          </a:p>
        </p:txBody>
      </p:sp>
      <p:sp>
        <p:nvSpPr>
          <p:cNvPr id="15" name="Arc 14"/>
          <p:cNvSpPr/>
          <p:nvPr/>
        </p:nvSpPr>
        <p:spPr>
          <a:xfrm rot="11380764">
            <a:off x="6621176" y="1020185"/>
            <a:ext cx="1790389" cy="1224276"/>
          </a:xfrm>
          <a:prstGeom prst="arc">
            <a:avLst/>
          </a:prstGeom>
          <a:ln>
            <a:solidFill>
              <a:srgbClr val="00548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rot="15583025" flipH="1">
            <a:off x="4695009" y="2783141"/>
            <a:ext cx="1736678" cy="2251749"/>
          </a:xfrm>
          <a:prstGeom prst="arc">
            <a:avLst/>
          </a:prstGeom>
          <a:ln>
            <a:solidFill>
              <a:srgbClr val="00548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4012754" y="5329302"/>
            <a:ext cx="6573679" cy="738664"/>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r>
              <a:rPr lang="es-CO" sz="1400" b="1" dirty="0" smtClean="0">
                <a:solidFill>
                  <a:srgbClr val="0063C3"/>
                </a:solidFill>
              </a:rPr>
              <a:t>MEDIANTE LA TENDENCIA DE VIRALIZACIÓN Y LA AFINIDAD EN EL VOZ A VOZ DEL TARGET, BUSCAMOS GENERAR UN MAYOR ALCANCE CON MENSAJE IMPACTANTE.</a:t>
            </a:r>
            <a:endParaRPr lang="es-CO" sz="1400" b="1" dirty="0">
              <a:solidFill>
                <a:srgbClr val="0063C3"/>
              </a:solidFill>
            </a:endParaRPr>
          </a:p>
        </p:txBody>
      </p:sp>
    </p:spTree>
    <p:extLst>
      <p:ext uri="{BB962C8B-B14F-4D97-AF65-F5344CB8AC3E}">
        <p14:creationId xmlns:p14="http://schemas.microsoft.com/office/powerpoint/2010/main" val="404671790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flipH="1">
            <a:off x="2908494" y="2072136"/>
            <a:ext cx="9377951" cy="126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0307" y="6185748"/>
            <a:ext cx="703849" cy="469234"/>
          </a:xfrm>
          <a:prstGeom prst="rect">
            <a:avLst/>
          </a:prstGeom>
        </p:spPr>
      </p:pic>
      <p:pic>
        <p:nvPicPr>
          <p:cNvPr id="5" name="Picture 6" descr="Resultado de imagen para amge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3060" y="6304199"/>
            <a:ext cx="902254" cy="23233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0" y="0"/>
            <a:ext cx="3078051" cy="3497036"/>
            <a:chOff x="27296" y="-6956"/>
            <a:chExt cx="5929183" cy="6864956"/>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7380" r="63401"/>
            <a:stretch/>
          </p:blipFill>
          <p:spPr>
            <a:xfrm>
              <a:off x="1542197" y="0"/>
              <a:ext cx="1473958" cy="685106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191" r="81467"/>
            <a:stretch/>
          </p:blipFill>
          <p:spPr>
            <a:xfrm>
              <a:off x="27296" y="0"/>
              <a:ext cx="1495198" cy="685800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63647" r="27275"/>
            <a:stretch/>
          </p:blipFill>
          <p:spPr>
            <a:xfrm>
              <a:off x="3016155" y="-6943"/>
              <a:ext cx="1452718" cy="685799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81662" r="9034"/>
            <a:stretch/>
          </p:blipFill>
          <p:spPr>
            <a:xfrm>
              <a:off x="4468873" y="-6956"/>
              <a:ext cx="1487606" cy="6851059"/>
            </a:xfrm>
            <a:prstGeom prst="rect">
              <a:avLst/>
            </a:prstGeom>
          </p:spPr>
        </p:pic>
      </p:grpSp>
      <p:sp>
        <p:nvSpPr>
          <p:cNvPr id="10" name="TextBox 9"/>
          <p:cNvSpPr txBox="1"/>
          <p:nvPr/>
        </p:nvSpPr>
        <p:spPr>
          <a:xfrm>
            <a:off x="3950391" y="224533"/>
            <a:ext cx="2792028" cy="461665"/>
          </a:xfrm>
          <a:prstGeom prst="rect">
            <a:avLst/>
          </a:prstGeom>
          <a:noFill/>
        </p:spPr>
        <p:txBody>
          <a:bodyPr wrap="square" rtlCol="0">
            <a:spAutoFit/>
          </a:bodyPr>
          <a:lstStyle/>
          <a:p>
            <a:r>
              <a:rPr lang="es-CO" sz="2400" b="1" dirty="0" smtClean="0">
                <a:solidFill>
                  <a:srgbClr val="0063C3"/>
                </a:solidFill>
                <a:latin typeface="Helvetica" panose="020B0604020202020204" pitchFamily="34" charset="0"/>
                <a:cs typeface="Helvetica" panose="020B0604020202020204" pitchFamily="34" charset="0"/>
              </a:rPr>
              <a:t>NUESTRA TAREA</a:t>
            </a:r>
            <a:endParaRPr lang="en-US" sz="800" b="1" dirty="0">
              <a:solidFill>
                <a:srgbClr val="0063C3"/>
              </a:solidFill>
              <a:latin typeface="Helvetica" panose="020B0604020202020204" pitchFamily="34" charset="0"/>
              <a:cs typeface="Helvetica" panose="020B0604020202020204" pitchFamily="34" charset="0"/>
            </a:endParaRPr>
          </a:p>
        </p:txBody>
      </p:sp>
      <p:sp>
        <p:nvSpPr>
          <p:cNvPr id="11" name="TextBox 10"/>
          <p:cNvSpPr txBox="1"/>
          <p:nvPr/>
        </p:nvSpPr>
        <p:spPr>
          <a:xfrm>
            <a:off x="8527130" y="248163"/>
            <a:ext cx="2792028" cy="461665"/>
          </a:xfrm>
          <a:prstGeom prst="rect">
            <a:avLst/>
          </a:prstGeom>
          <a:noFill/>
        </p:spPr>
        <p:txBody>
          <a:bodyPr wrap="square" rtlCol="0">
            <a:spAutoFit/>
          </a:bodyPr>
          <a:lstStyle/>
          <a:p>
            <a:r>
              <a:rPr lang="es-CO" sz="2400" b="1" dirty="0" smtClean="0">
                <a:solidFill>
                  <a:srgbClr val="0063C3"/>
                </a:solidFill>
                <a:latin typeface="Helvetica" panose="020B0604020202020204" pitchFamily="34" charset="0"/>
                <a:cs typeface="Helvetica" panose="020B0604020202020204" pitchFamily="34" charset="0"/>
              </a:rPr>
              <a:t>EL PROBLEMA</a:t>
            </a:r>
            <a:endParaRPr lang="en-US" sz="800" b="1" dirty="0">
              <a:solidFill>
                <a:srgbClr val="0063C3"/>
              </a:solidFill>
              <a:latin typeface="Helvetica" panose="020B0604020202020204" pitchFamily="34" charset="0"/>
              <a:cs typeface="Helvetica" panose="020B0604020202020204" pitchFamily="34" charset="0"/>
            </a:endParaRPr>
          </a:p>
        </p:txBody>
      </p:sp>
      <p:sp>
        <p:nvSpPr>
          <p:cNvPr id="12" name="Rectangle 11"/>
          <p:cNvSpPr/>
          <p:nvPr/>
        </p:nvSpPr>
        <p:spPr>
          <a:xfrm>
            <a:off x="3335154" y="773984"/>
            <a:ext cx="4022501" cy="1077218"/>
          </a:xfrm>
          <a:prstGeom prst="rect">
            <a:avLst/>
          </a:prstGeom>
        </p:spPr>
        <p:txBody>
          <a:bodyPr wrap="square">
            <a:spAutoFit/>
          </a:bodyPr>
          <a:lstStyle/>
          <a:p>
            <a:pPr algn="ctr"/>
            <a:r>
              <a:rPr lang="es-CO" sz="1600" dirty="0">
                <a:latin typeface="Helvetica" panose="020B0604020202020204" pitchFamily="34" charset="0"/>
                <a:cs typeface="Helvetica" panose="020B0604020202020204" pitchFamily="34" charset="0"/>
              </a:rPr>
              <a:t>Lograr que las mujeres de 50 a 65 años acudan y soliciten a su médico los exámenes para diagnosticar la osteoporosis.</a:t>
            </a:r>
            <a:endParaRPr lang="en-US" sz="1600" dirty="0">
              <a:latin typeface="Helvetica" panose="020B0604020202020204" pitchFamily="34" charset="0"/>
              <a:cs typeface="Helvetica" panose="020B0604020202020204" pitchFamily="34" charset="0"/>
            </a:endParaRPr>
          </a:p>
        </p:txBody>
      </p:sp>
      <p:sp>
        <p:nvSpPr>
          <p:cNvPr id="13" name="Rectangle 12"/>
          <p:cNvSpPr/>
          <p:nvPr/>
        </p:nvSpPr>
        <p:spPr>
          <a:xfrm>
            <a:off x="7822782" y="848728"/>
            <a:ext cx="4022501" cy="830997"/>
          </a:xfrm>
          <a:prstGeom prst="rect">
            <a:avLst/>
          </a:prstGeom>
        </p:spPr>
        <p:txBody>
          <a:bodyPr wrap="square">
            <a:spAutoFit/>
          </a:bodyPr>
          <a:lstStyle/>
          <a:p>
            <a:pPr algn="ctr"/>
            <a:r>
              <a:rPr lang="es-ES" sz="1600" dirty="0" smtClean="0">
                <a:latin typeface="Helvetica" panose="020B0604020202020204" pitchFamily="34" charset="0"/>
                <a:cs typeface="Helvetica" panose="020B0604020202020204" pitchFamily="34" charset="0"/>
              </a:rPr>
              <a:t>Es </a:t>
            </a:r>
            <a:r>
              <a:rPr lang="es-ES" sz="1600" dirty="0">
                <a:latin typeface="Helvetica" panose="020B0604020202020204" pitchFamily="34" charset="0"/>
                <a:cs typeface="Helvetica" panose="020B0604020202020204" pitchFamily="34" charset="0"/>
              </a:rPr>
              <a:t>una enfermedad silenciosa, que no duele. Mucha gente no sabe que la padece hasta que presenta fractura.</a:t>
            </a:r>
          </a:p>
        </p:txBody>
      </p:sp>
      <p:sp>
        <p:nvSpPr>
          <p:cNvPr id="14" name="TextBox 13"/>
          <p:cNvSpPr txBox="1"/>
          <p:nvPr/>
        </p:nvSpPr>
        <p:spPr>
          <a:xfrm>
            <a:off x="3435950" y="2486821"/>
            <a:ext cx="8048196" cy="830997"/>
          </a:xfrm>
          <a:prstGeom prst="rect">
            <a:avLst/>
          </a:prstGeom>
          <a:solidFill>
            <a:schemeClr val="bg1"/>
          </a:solidFill>
        </p:spPr>
        <p:txBody>
          <a:bodyPr wrap="square" rtlCol="0">
            <a:spAutoFit/>
          </a:bodyPr>
          <a:lstStyle/>
          <a:p>
            <a:pPr algn="ctr"/>
            <a:r>
              <a:rPr lang="es-CO" sz="1600" b="1" dirty="0" smtClean="0">
                <a:latin typeface="Helvetica" panose="020B0604020202020204" pitchFamily="34" charset="0"/>
                <a:cs typeface="Helvetica" panose="020B0604020202020204" pitchFamily="34" charset="0"/>
              </a:rPr>
              <a:t>LAS MUJERES DE 50 A 65 AÑOS SE ENCUENTRAN DESINFORMADAS SOBRE LA GRAVEDAD DE LA OSTEOPOROSIS POR LA COMUNICACIÓN MASIVA DE MARCAS DE SUPLEMENTOS VITAMINICOS (</a:t>
            </a:r>
            <a:r>
              <a:rPr lang="es-CO" sz="1600" b="1" dirty="0" smtClean="0">
                <a:latin typeface="Helvetica" panose="020B0604020202020204" pitchFamily="34" charset="0"/>
                <a:cs typeface="Helvetica" panose="020B0604020202020204" pitchFamily="34" charset="0"/>
              </a:rPr>
              <a:t>AUTOMEDICACIÓN</a:t>
            </a:r>
            <a:r>
              <a:rPr lang="es-CO" sz="1600" b="1" dirty="0" smtClean="0">
                <a:latin typeface="Helvetica" panose="020B0604020202020204" pitchFamily="34" charset="0"/>
                <a:cs typeface="Helvetica" panose="020B0604020202020204" pitchFamily="34" charset="0"/>
              </a:rPr>
              <a:t>).</a:t>
            </a:r>
            <a:endParaRPr lang="en-US" sz="500" b="1" dirty="0">
              <a:latin typeface="Helvetica" panose="020B0604020202020204" pitchFamily="34" charset="0"/>
              <a:cs typeface="Helvetica" panose="020B0604020202020204" pitchFamily="34" charset="0"/>
            </a:endParaRPr>
          </a:p>
        </p:txBody>
      </p:sp>
      <p:sp>
        <p:nvSpPr>
          <p:cNvPr id="15" name="TextBox 14"/>
          <p:cNvSpPr txBox="1"/>
          <p:nvPr/>
        </p:nvSpPr>
        <p:spPr>
          <a:xfrm>
            <a:off x="6700318" y="2079475"/>
            <a:ext cx="2792028" cy="461665"/>
          </a:xfrm>
          <a:prstGeom prst="rect">
            <a:avLst/>
          </a:prstGeom>
          <a:noFill/>
        </p:spPr>
        <p:txBody>
          <a:bodyPr wrap="square" rtlCol="0">
            <a:spAutoFit/>
          </a:bodyPr>
          <a:lstStyle/>
          <a:p>
            <a:r>
              <a:rPr lang="es-CO" sz="2400" b="1" dirty="0">
                <a:solidFill>
                  <a:srgbClr val="0063C3"/>
                </a:solidFill>
                <a:latin typeface="Helvetica" panose="020B0604020202020204" pitchFamily="34" charset="0"/>
                <a:cs typeface="Helvetica" panose="020B0604020202020204" pitchFamily="34" charset="0"/>
              </a:rPr>
              <a:t>INSIGHT</a:t>
            </a:r>
            <a:endParaRPr lang="en-US" sz="800" b="1" dirty="0">
              <a:solidFill>
                <a:srgbClr val="0063C3"/>
              </a:solidFill>
              <a:latin typeface="Helvetica" panose="020B0604020202020204" pitchFamily="34" charset="0"/>
              <a:cs typeface="Helvetica" panose="020B0604020202020204" pitchFamily="34" charset="0"/>
            </a:endParaRPr>
          </a:p>
        </p:txBody>
      </p:sp>
      <p:sp>
        <p:nvSpPr>
          <p:cNvPr id="16" name="TextBox 15"/>
          <p:cNvSpPr txBox="1"/>
          <p:nvPr/>
        </p:nvSpPr>
        <p:spPr>
          <a:xfrm>
            <a:off x="4975781" y="3454729"/>
            <a:ext cx="2792028" cy="461665"/>
          </a:xfrm>
          <a:prstGeom prst="rect">
            <a:avLst/>
          </a:prstGeom>
          <a:noFill/>
        </p:spPr>
        <p:txBody>
          <a:bodyPr wrap="square" rtlCol="0">
            <a:spAutoFit/>
          </a:bodyPr>
          <a:lstStyle/>
          <a:p>
            <a:r>
              <a:rPr lang="es-CO" sz="2400" b="1" dirty="0" smtClean="0">
                <a:solidFill>
                  <a:srgbClr val="0063C3"/>
                </a:solidFill>
                <a:latin typeface="Helvetica" panose="020B0604020202020204" pitchFamily="34" charset="0"/>
                <a:cs typeface="Helvetica" panose="020B0604020202020204" pitchFamily="34" charset="0"/>
              </a:rPr>
              <a:t>ACCIONES</a:t>
            </a:r>
            <a:endParaRPr lang="en-US" sz="800" b="1" dirty="0">
              <a:solidFill>
                <a:srgbClr val="0063C3"/>
              </a:solidFill>
              <a:latin typeface="Helvetica" panose="020B0604020202020204" pitchFamily="34" charset="0"/>
              <a:cs typeface="Helvetica" panose="020B0604020202020204" pitchFamily="34" charset="0"/>
            </a:endParaRPr>
          </a:p>
        </p:txBody>
      </p:sp>
      <p:sp>
        <p:nvSpPr>
          <p:cNvPr id="18" name="Rectangle 17"/>
          <p:cNvSpPr/>
          <p:nvPr/>
        </p:nvSpPr>
        <p:spPr>
          <a:xfrm>
            <a:off x="214957" y="3807167"/>
            <a:ext cx="11169796" cy="338554"/>
          </a:xfrm>
          <a:prstGeom prst="rect">
            <a:avLst/>
          </a:prstGeom>
        </p:spPr>
        <p:txBody>
          <a:bodyPr wrap="square">
            <a:spAutoFit/>
          </a:bodyPr>
          <a:lstStyle/>
          <a:p>
            <a:pPr algn="ctr"/>
            <a:r>
              <a:rPr lang="es-CO" sz="1600" dirty="0" smtClean="0">
                <a:latin typeface="Helvetica" panose="020B0604020202020204" pitchFamily="34" charset="0"/>
                <a:cs typeface="Helvetica" panose="020B0604020202020204" pitchFamily="34" charset="0"/>
              </a:rPr>
              <a:t>Estaremos presentes </a:t>
            </a:r>
            <a:r>
              <a:rPr lang="es-CO" sz="1600" dirty="0">
                <a:latin typeface="Helvetica" panose="020B0604020202020204" pitchFamily="34" charset="0"/>
                <a:cs typeface="Helvetica" panose="020B0604020202020204" pitchFamily="34" charset="0"/>
              </a:rPr>
              <a:t>los medios más consumidos, afines y en los cuales confía el target para informarse.</a:t>
            </a:r>
          </a:p>
        </p:txBody>
      </p:sp>
      <p:sp>
        <p:nvSpPr>
          <p:cNvPr id="19" name="TextBox 18"/>
          <p:cNvSpPr txBox="1"/>
          <p:nvPr/>
        </p:nvSpPr>
        <p:spPr>
          <a:xfrm>
            <a:off x="374042" y="4231335"/>
            <a:ext cx="3344529" cy="338554"/>
          </a:xfrm>
          <a:prstGeom prst="rect">
            <a:avLst/>
          </a:prstGeom>
          <a:noFill/>
        </p:spPr>
        <p:txBody>
          <a:bodyPr wrap="square" rtlCol="0">
            <a:spAutoFit/>
          </a:bodyPr>
          <a:lstStyle/>
          <a:p>
            <a:r>
              <a:rPr lang="es-CO" sz="1600" b="1" dirty="0" smtClean="0">
                <a:solidFill>
                  <a:srgbClr val="0063C3"/>
                </a:solidFill>
                <a:latin typeface="Helvetica" panose="020B0604020202020204" pitchFamily="34" charset="0"/>
                <a:cs typeface="Helvetica" panose="020B0604020202020204" pitchFamily="34" charset="0"/>
              </a:rPr>
              <a:t>TELEVISIÓN NACIONAL</a:t>
            </a:r>
            <a:endParaRPr lang="en-US" sz="500" b="1" dirty="0">
              <a:solidFill>
                <a:srgbClr val="0063C3"/>
              </a:solidFill>
              <a:latin typeface="Helvetica" panose="020B0604020202020204" pitchFamily="34" charset="0"/>
              <a:cs typeface="Helvetica" panose="020B0604020202020204" pitchFamily="34" charset="0"/>
            </a:endParaRPr>
          </a:p>
        </p:txBody>
      </p:sp>
      <p:sp>
        <p:nvSpPr>
          <p:cNvPr id="20" name="TextBox 19"/>
          <p:cNvSpPr txBox="1"/>
          <p:nvPr/>
        </p:nvSpPr>
        <p:spPr>
          <a:xfrm>
            <a:off x="5206125" y="4231335"/>
            <a:ext cx="1031902" cy="338554"/>
          </a:xfrm>
          <a:prstGeom prst="rect">
            <a:avLst/>
          </a:prstGeom>
          <a:noFill/>
        </p:spPr>
        <p:txBody>
          <a:bodyPr wrap="square" rtlCol="0">
            <a:spAutoFit/>
          </a:bodyPr>
          <a:lstStyle/>
          <a:p>
            <a:r>
              <a:rPr lang="es-CO" sz="1600" b="1" dirty="0" smtClean="0">
                <a:solidFill>
                  <a:srgbClr val="0063C3"/>
                </a:solidFill>
                <a:latin typeface="Helvetica" panose="020B0604020202020204" pitchFamily="34" charset="0"/>
                <a:cs typeface="Helvetica" panose="020B0604020202020204" pitchFamily="34" charset="0"/>
              </a:rPr>
              <a:t>RADIO</a:t>
            </a:r>
            <a:endParaRPr lang="en-US" sz="500" b="1" dirty="0">
              <a:solidFill>
                <a:srgbClr val="0063C3"/>
              </a:solidFill>
              <a:latin typeface="Helvetica" panose="020B0604020202020204" pitchFamily="34" charset="0"/>
              <a:cs typeface="Helvetica" panose="020B0604020202020204" pitchFamily="34" charset="0"/>
            </a:endParaRPr>
          </a:p>
        </p:txBody>
      </p:sp>
      <p:sp>
        <p:nvSpPr>
          <p:cNvPr id="21" name="TextBox 20"/>
          <p:cNvSpPr txBox="1"/>
          <p:nvPr/>
        </p:nvSpPr>
        <p:spPr>
          <a:xfrm>
            <a:off x="8715782" y="4231335"/>
            <a:ext cx="3344529" cy="338554"/>
          </a:xfrm>
          <a:prstGeom prst="rect">
            <a:avLst/>
          </a:prstGeom>
          <a:noFill/>
        </p:spPr>
        <p:txBody>
          <a:bodyPr wrap="square" rtlCol="0">
            <a:spAutoFit/>
          </a:bodyPr>
          <a:lstStyle/>
          <a:p>
            <a:r>
              <a:rPr lang="es-CO" sz="1600" b="1" dirty="0" smtClean="0">
                <a:solidFill>
                  <a:srgbClr val="0063C3"/>
                </a:solidFill>
                <a:latin typeface="Helvetica" panose="020B0604020202020204" pitchFamily="34" charset="0"/>
                <a:cs typeface="Helvetica" panose="020B0604020202020204" pitchFamily="34" charset="0"/>
              </a:rPr>
              <a:t>MENSAJES DE WHATSAPP</a:t>
            </a:r>
            <a:endParaRPr lang="en-US" sz="500" b="1" dirty="0">
              <a:solidFill>
                <a:srgbClr val="0063C3"/>
              </a:solidFill>
              <a:latin typeface="Helvetica" panose="020B0604020202020204" pitchFamily="34" charset="0"/>
              <a:cs typeface="Helvetica" panose="020B0604020202020204" pitchFamily="34" charset="0"/>
            </a:endParaRPr>
          </a:p>
        </p:txBody>
      </p:sp>
      <p:sp>
        <p:nvSpPr>
          <p:cNvPr id="22" name="Equal 21"/>
          <p:cNvSpPr/>
          <p:nvPr/>
        </p:nvSpPr>
        <p:spPr>
          <a:xfrm>
            <a:off x="3143628" y="5804529"/>
            <a:ext cx="459153" cy="347185"/>
          </a:xfrm>
          <a:prstGeom prst="mathEqual">
            <a:avLst/>
          </a:prstGeom>
          <a:solidFill>
            <a:srgbClr val="006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p:cNvSpPr/>
          <p:nvPr/>
        </p:nvSpPr>
        <p:spPr>
          <a:xfrm>
            <a:off x="166184" y="4480447"/>
            <a:ext cx="3234275" cy="1169551"/>
          </a:xfrm>
          <a:prstGeom prst="rect">
            <a:avLst/>
          </a:prstGeom>
        </p:spPr>
        <p:txBody>
          <a:bodyPr wrap="square">
            <a:spAutoFit/>
          </a:bodyPr>
          <a:lstStyle/>
          <a:p>
            <a:pPr algn="ctr"/>
            <a:r>
              <a:rPr lang="es-CO" sz="1400" dirty="0" smtClean="0">
                <a:latin typeface="Helvetica" panose="020B0604020202020204" pitchFamily="34" charset="0"/>
                <a:cs typeface="Helvetica" panose="020B0604020202020204" pitchFamily="34" charset="0"/>
              </a:rPr>
              <a:t>-Menciones en el noticiero.</a:t>
            </a:r>
          </a:p>
          <a:p>
            <a:pPr algn="ctr"/>
            <a:r>
              <a:rPr lang="es-CO" sz="1400" dirty="0" smtClean="0">
                <a:latin typeface="Helvetica" panose="020B0604020202020204" pitchFamily="34" charset="0"/>
                <a:cs typeface="Helvetica" panose="020B0604020202020204" pitchFamily="34" charset="0"/>
              </a:rPr>
              <a:t>-Sección sobre la Osteoporosis en Doctora en Casa, dirigido por la Dr. Fernanda Hernandez en el Día Internacional de la Osteoporosis.</a:t>
            </a:r>
            <a:endParaRPr lang="es-CO" sz="1400" dirty="0">
              <a:latin typeface="Helvetica" panose="020B0604020202020204" pitchFamily="34" charset="0"/>
              <a:cs typeface="Helvetica" panose="020B0604020202020204" pitchFamily="34" charset="0"/>
            </a:endParaRPr>
          </a:p>
        </p:txBody>
      </p:sp>
      <p:sp>
        <p:nvSpPr>
          <p:cNvPr id="24" name="Rectangle 23"/>
          <p:cNvSpPr/>
          <p:nvPr/>
        </p:nvSpPr>
        <p:spPr>
          <a:xfrm>
            <a:off x="4236472" y="4480447"/>
            <a:ext cx="3509657" cy="1169551"/>
          </a:xfrm>
          <a:prstGeom prst="rect">
            <a:avLst/>
          </a:prstGeom>
        </p:spPr>
        <p:txBody>
          <a:bodyPr wrap="square">
            <a:spAutoFit/>
          </a:bodyPr>
          <a:lstStyle/>
          <a:p>
            <a:pPr algn="ctr"/>
            <a:r>
              <a:rPr lang="es-ES" sz="1400" dirty="0" smtClean="0">
                <a:latin typeface="Helvetica" panose="020B0604020202020204" pitchFamily="34" charset="0"/>
                <a:cs typeface="Helvetica" panose="020B0604020202020204" pitchFamily="34" charset="0"/>
              </a:rPr>
              <a:t>Usaremos a la Dr. </a:t>
            </a:r>
            <a:r>
              <a:rPr lang="es-ES" sz="1400" dirty="0">
                <a:latin typeface="Helvetica" panose="020B0604020202020204" pitchFamily="34" charset="0"/>
                <a:cs typeface="Helvetica" panose="020B0604020202020204" pitchFamily="34" charset="0"/>
              </a:rPr>
              <a:t>F</a:t>
            </a:r>
            <a:r>
              <a:rPr lang="es-ES" sz="1400" dirty="0" smtClean="0">
                <a:latin typeface="Helvetica" panose="020B0604020202020204" pitchFamily="34" charset="0"/>
                <a:cs typeface="Helvetica" panose="020B0604020202020204" pitchFamily="34" charset="0"/>
              </a:rPr>
              <a:t>ernanda </a:t>
            </a:r>
            <a:r>
              <a:rPr lang="es-ES" sz="1400" dirty="0">
                <a:latin typeface="Helvetica" panose="020B0604020202020204" pitchFamily="34" charset="0"/>
                <a:cs typeface="Helvetica" panose="020B0604020202020204" pitchFamily="34" charset="0"/>
              </a:rPr>
              <a:t>H</a:t>
            </a:r>
            <a:r>
              <a:rPr lang="es-ES" sz="1400" dirty="0" smtClean="0">
                <a:latin typeface="Helvetica" panose="020B0604020202020204" pitchFamily="34" charset="0"/>
                <a:cs typeface="Helvetica" panose="020B0604020202020204" pitchFamily="34" charset="0"/>
              </a:rPr>
              <a:t>ernández como validadora de los riesgos de la osteoporosis por fuera de su programa, llevándola a entrevistas y aprovechándola en cuñas.</a:t>
            </a:r>
            <a:endParaRPr lang="es-ES" sz="1400" dirty="0">
              <a:latin typeface="Helvetica" panose="020B0604020202020204" pitchFamily="34" charset="0"/>
              <a:cs typeface="Helvetica" panose="020B0604020202020204" pitchFamily="34" charset="0"/>
            </a:endParaRPr>
          </a:p>
        </p:txBody>
      </p:sp>
      <p:sp>
        <p:nvSpPr>
          <p:cNvPr id="25" name="Rectangle 24"/>
          <p:cNvSpPr/>
          <p:nvPr/>
        </p:nvSpPr>
        <p:spPr>
          <a:xfrm>
            <a:off x="8337522" y="4480447"/>
            <a:ext cx="3509657" cy="1169551"/>
          </a:xfrm>
          <a:prstGeom prst="rect">
            <a:avLst/>
          </a:prstGeom>
        </p:spPr>
        <p:txBody>
          <a:bodyPr wrap="square">
            <a:spAutoFit/>
          </a:bodyPr>
          <a:lstStyle/>
          <a:p>
            <a:pPr algn="ctr"/>
            <a:r>
              <a:rPr lang="es-CO" sz="1400" dirty="0" smtClean="0">
                <a:latin typeface="Helvetica" panose="020B0604020202020204" pitchFamily="34" charset="0"/>
                <a:cs typeface="Helvetica" panose="020B0604020202020204" pitchFamily="34" charset="0"/>
              </a:rPr>
              <a:t>Enviaremos un mensaje de WhatsApp con video, </a:t>
            </a:r>
            <a:r>
              <a:rPr lang="es-CO" sz="1400" dirty="0">
                <a:latin typeface="Helvetica" panose="020B0604020202020204" pitchFamily="34" charset="0"/>
                <a:cs typeface="Helvetica" panose="020B0604020202020204" pitchFamily="34" charset="0"/>
              </a:rPr>
              <a:t>el cual tendrá un tono de urgencia sobre la Osteoporosis para que el target lo comparta con sus amigos y </a:t>
            </a:r>
            <a:r>
              <a:rPr lang="es-CO" sz="1400" dirty="0" smtClean="0">
                <a:latin typeface="Helvetica" panose="020B0604020202020204" pitchFamily="34" charset="0"/>
                <a:cs typeface="Helvetica" panose="020B0604020202020204" pitchFamily="34" charset="0"/>
              </a:rPr>
              <a:t>familiares.</a:t>
            </a:r>
            <a:endParaRPr lang="es-CO" sz="1400" dirty="0">
              <a:latin typeface="Helvetica" panose="020B0604020202020204" pitchFamily="34" charset="0"/>
              <a:cs typeface="Helvetica" panose="020B0604020202020204" pitchFamily="34" charset="0"/>
            </a:endParaRPr>
          </a:p>
        </p:txBody>
      </p:sp>
      <p:sp>
        <p:nvSpPr>
          <p:cNvPr id="26" name="TextBox 25"/>
          <p:cNvSpPr txBox="1"/>
          <p:nvPr/>
        </p:nvSpPr>
        <p:spPr>
          <a:xfrm>
            <a:off x="3633646" y="5778066"/>
            <a:ext cx="7751107" cy="400110"/>
          </a:xfrm>
          <a:prstGeom prst="rect">
            <a:avLst/>
          </a:prstGeom>
          <a:noFill/>
        </p:spPr>
        <p:txBody>
          <a:bodyPr wrap="square" rtlCol="0">
            <a:spAutoFit/>
          </a:bodyPr>
          <a:lstStyle/>
          <a:p>
            <a:r>
              <a:rPr lang="es-CO" sz="2000" b="1" dirty="0" smtClean="0">
                <a:solidFill>
                  <a:srgbClr val="0063C3"/>
                </a:solidFill>
                <a:latin typeface="Helvetica" panose="020B0604020202020204" pitchFamily="34" charset="0"/>
                <a:cs typeface="Helvetica" panose="020B0604020202020204" pitchFamily="34" charset="0"/>
              </a:rPr>
              <a:t>1.520.294 Mujeres de 50 a 65 años alcanzadas en un mes.</a:t>
            </a:r>
            <a:endParaRPr lang="en-US" sz="700" b="1" dirty="0">
              <a:solidFill>
                <a:srgbClr val="0063C3"/>
              </a:solidFill>
              <a:latin typeface="Helvetica" panose="020B0604020202020204" pitchFamily="34" charset="0"/>
              <a:cs typeface="Helvetica" panose="020B0604020202020204" pitchFamily="34" charset="0"/>
            </a:endParaRPr>
          </a:p>
        </p:txBody>
      </p:sp>
      <p:cxnSp>
        <p:nvCxnSpPr>
          <p:cNvPr id="28" name="Straight Connector 27"/>
          <p:cNvCxnSpPr/>
          <p:nvPr/>
        </p:nvCxnSpPr>
        <p:spPr>
          <a:xfrm flipH="1">
            <a:off x="7567312" y="0"/>
            <a:ext cx="7176" cy="203583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990672" y="3442486"/>
            <a:ext cx="9201328" cy="383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Arc 41"/>
          <p:cNvSpPr/>
          <p:nvPr/>
        </p:nvSpPr>
        <p:spPr>
          <a:xfrm rot="10270908">
            <a:off x="3059524" y="4723047"/>
            <a:ext cx="2035149" cy="896772"/>
          </a:xfrm>
          <a:prstGeom prst="arc">
            <a:avLst/>
          </a:prstGeom>
          <a:ln>
            <a:solidFill>
              <a:srgbClr val="00548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Arc 43"/>
          <p:cNvSpPr/>
          <p:nvPr/>
        </p:nvSpPr>
        <p:spPr>
          <a:xfrm rot="2614397" flipH="1">
            <a:off x="7212951" y="4672189"/>
            <a:ext cx="1870881" cy="896772"/>
          </a:xfrm>
          <a:prstGeom prst="arc">
            <a:avLst/>
          </a:prstGeom>
          <a:ln>
            <a:solidFill>
              <a:srgbClr val="00548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a:off x="1751954" y="5778066"/>
            <a:ext cx="1548121" cy="400110"/>
          </a:xfrm>
          <a:prstGeom prst="rect">
            <a:avLst/>
          </a:prstGeom>
          <a:noFill/>
        </p:spPr>
        <p:txBody>
          <a:bodyPr wrap="square" rtlCol="0">
            <a:spAutoFit/>
          </a:bodyPr>
          <a:lstStyle/>
          <a:p>
            <a:r>
              <a:rPr lang="es-CO" sz="2000" b="1" dirty="0" smtClean="0">
                <a:solidFill>
                  <a:srgbClr val="0063C3"/>
                </a:solidFill>
                <a:latin typeface="Helvetica" panose="020B0604020202020204" pitchFamily="34" charset="0"/>
                <a:cs typeface="Helvetica" panose="020B0604020202020204" pitchFamily="34" charset="0"/>
              </a:rPr>
              <a:t>78.7% </a:t>
            </a:r>
            <a:r>
              <a:rPr lang="es-CO" sz="2000" b="1" dirty="0" err="1" smtClean="0">
                <a:solidFill>
                  <a:srgbClr val="0063C3"/>
                </a:solidFill>
                <a:latin typeface="Helvetica" panose="020B0604020202020204" pitchFamily="34" charset="0"/>
                <a:cs typeface="Helvetica" panose="020B0604020202020204" pitchFamily="34" charset="0"/>
              </a:rPr>
              <a:t>Alc</a:t>
            </a:r>
            <a:r>
              <a:rPr lang="es-CO" sz="2000" b="1" dirty="0" smtClean="0">
                <a:solidFill>
                  <a:srgbClr val="0063C3"/>
                </a:solidFill>
                <a:latin typeface="Helvetica" panose="020B0604020202020204" pitchFamily="34" charset="0"/>
                <a:cs typeface="Helvetica" panose="020B0604020202020204" pitchFamily="34" charset="0"/>
              </a:rPr>
              <a:t> </a:t>
            </a:r>
            <a:endParaRPr lang="en-US" sz="700" b="1" dirty="0">
              <a:solidFill>
                <a:srgbClr val="0063C3"/>
              </a:solidFill>
              <a:latin typeface="Helvetica" panose="020B0604020202020204" pitchFamily="34" charset="0"/>
              <a:cs typeface="Helvetica" panose="020B0604020202020204" pitchFamily="34" charset="0"/>
            </a:endParaRPr>
          </a:p>
        </p:txBody>
      </p:sp>
      <p:sp>
        <p:nvSpPr>
          <p:cNvPr id="46" name="TextBox 45"/>
          <p:cNvSpPr txBox="1"/>
          <p:nvPr/>
        </p:nvSpPr>
        <p:spPr>
          <a:xfrm>
            <a:off x="237499" y="6304199"/>
            <a:ext cx="9842808" cy="307777"/>
          </a:xfrm>
          <a:prstGeom prst="rect">
            <a:avLst/>
          </a:prstGeom>
          <a:noFill/>
        </p:spPr>
        <p:txBody>
          <a:bodyPr wrap="square" rtlCol="0">
            <a:spAutoFit/>
          </a:bodyPr>
          <a:lstStyle>
            <a:defPPr>
              <a:defRPr lang="en-US"/>
            </a:defPPr>
            <a:lvl1pPr>
              <a:defRPr sz="1100">
                <a:solidFill>
                  <a:srgbClr val="716F73"/>
                </a:solidFill>
              </a:defRPr>
            </a:lvl1pPr>
          </a:lstStyle>
          <a:p>
            <a:r>
              <a:rPr lang="es-CO" sz="700" dirty="0">
                <a:latin typeface="Helvetica" panose="020B0604020202020204" pitchFamily="34" charset="0"/>
                <a:cs typeface="Helvetica" panose="020B0604020202020204" pitchFamily="34" charset="0"/>
              </a:rPr>
              <a:t>FUENTE: </a:t>
            </a:r>
            <a:r>
              <a:rPr lang="es-CO" sz="700" dirty="0" smtClean="0">
                <a:latin typeface="Helvetica" panose="020B0604020202020204" pitchFamily="34" charset="0"/>
                <a:cs typeface="Helvetica" panose="020B0604020202020204" pitchFamily="34" charset="0"/>
              </a:rPr>
              <a:t>ALCANCE CALCULADO EN BASE A LA POBLACIÓN DANE 2018 | 7,66% MUJERES ESTÁN ENTRE LOS 50 A 64 AÑOS = 1.932.498 | PORCENTAJE DE ALCANCE CALCULADO DESDE HERRAMIENTA PROPIA DE LA AGENCIA </a:t>
            </a:r>
          </a:p>
          <a:p>
            <a:r>
              <a:rPr lang="es-CO" sz="700" dirty="0" smtClean="0">
                <a:latin typeface="Helvetica" panose="020B0604020202020204" pitchFamily="34" charset="0"/>
                <a:cs typeface="Helvetica" panose="020B0604020202020204" pitchFamily="34" charset="0"/>
              </a:rPr>
              <a:t>SE RECOMIENDA UN PLAN DE MEDIOS POR 30 DÍAS PARA LOGRAR EL KPI ESTABLECIDO EN BRIEF SIN AFECTAR LA RECOMENDACIÓN DE MEDIOS</a:t>
            </a:r>
          </a:p>
        </p:txBody>
      </p:sp>
    </p:spTree>
    <p:extLst>
      <p:ext uri="{BB962C8B-B14F-4D97-AF65-F5344CB8AC3E}">
        <p14:creationId xmlns:p14="http://schemas.microsoft.com/office/powerpoint/2010/main" val="2023906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c 18"/>
          <p:cNvSpPr/>
          <p:nvPr/>
        </p:nvSpPr>
        <p:spPr>
          <a:xfrm rot="19025927">
            <a:off x="4343137" y="5998042"/>
            <a:ext cx="2728431" cy="1238168"/>
          </a:xfrm>
          <a:prstGeom prst="arc">
            <a:avLst>
              <a:gd name="adj1" fmla="val 12516175"/>
              <a:gd name="adj2" fmla="val 19093251"/>
            </a:avLst>
          </a:prstGeom>
          <a:ln>
            <a:solidFill>
              <a:srgbClr val="00548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5821444" y="1156065"/>
            <a:ext cx="5701452" cy="584775"/>
          </a:xfrm>
          <a:prstGeom prst="rect">
            <a:avLst/>
          </a:prstGeom>
          <a:noFill/>
        </p:spPr>
        <p:txBody>
          <a:bodyPr wrap="square" rtlCol="0">
            <a:spAutoFit/>
          </a:bodyPr>
          <a:lstStyle/>
          <a:p>
            <a:pPr algn="ctr"/>
            <a:r>
              <a:rPr lang="es-CO" sz="1600" dirty="0" smtClean="0">
                <a:latin typeface="Helvetica" panose="020B0604020202020204" pitchFamily="34" charset="0"/>
                <a:cs typeface="Helvetica" panose="020B0604020202020204" pitchFamily="34" charset="0"/>
              </a:rPr>
              <a:t>Lograr que las mujeres de 50 a 65 años acudan y soliciten a su médico los exámenes para diagnosticar la osteoporosis.</a:t>
            </a:r>
            <a:endParaRPr lang="en-US" sz="1600" dirty="0">
              <a:latin typeface="Helvetica" panose="020B0604020202020204" pitchFamily="34" charset="0"/>
              <a:cs typeface="Helvetica" panose="020B0604020202020204" pitchFamily="34" charset="0"/>
            </a:endParaRPr>
          </a:p>
        </p:txBody>
      </p:sp>
      <p:sp>
        <p:nvSpPr>
          <p:cNvPr id="7" name="TextBox 6"/>
          <p:cNvSpPr txBox="1"/>
          <p:nvPr/>
        </p:nvSpPr>
        <p:spPr>
          <a:xfrm>
            <a:off x="4324635" y="2349579"/>
            <a:ext cx="4790366" cy="1046440"/>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pPr algn="r"/>
            <a:r>
              <a:rPr lang="es-CO" sz="1400" b="1" dirty="0">
                <a:solidFill>
                  <a:srgbClr val="0063C3"/>
                </a:solidFill>
              </a:rPr>
              <a:t>EL PROBLEMA</a:t>
            </a:r>
          </a:p>
          <a:p>
            <a:r>
              <a:rPr lang="es-CO" sz="1600" dirty="0" smtClean="0"/>
              <a:t>Es una enfermedad silenciosa, que no duele. Mucha gente no sabe que la padece hasta que presenta fractura.</a:t>
            </a:r>
            <a:endParaRPr lang="es-CO" sz="1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0307" y="6185748"/>
            <a:ext cx="703849" cy="469234"/>
          </a:xfrm>
          <a:prstGeom prst="rect">
            <a:avLst/>
          </a:prstGeom>
        </p:spPr>
      </p:pic>
      <p:pic>
        <p:nvPicPr>
          <p:cNvPr id="9" name="Picture 6" descr="Resultado de imagen para amge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3060" y="6304199"/>
            <a:ext cx="902254" cy="2323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6175" y="243543"/>
            <a:ext cx="4995083" cy="769441"/>
          </a:xfrm>
          <a:prstGeom prst="rect">
            <a:avLst/>
          </a:prstGeom>
          <a:noFill/>
        </p:spPr>
        <p:txBody>
          <a:bodyPr wrap="square" rtlCol="0">
            <a:spAutoFit/>
          </a:bodyPr>
          <a:lstStyle/>
          <a:p>
            <a:r>
              <a:rPr lang="es-CO" sz="4400" b="1" dirty="0" smtClean="0">
                <a:solidFill>
                  <a:srgbClr val="0063C3"/>
                </a:solidFill>
                <a:latin typeface="Helvetica" panose="020B0604020202020204" pitchFamily="34" charset="0"/>
                <a:cs typeface="Helvetica" panose="020B0604020202020204" pitchFamily="34" charset="0"/>
              </a:rPr>
              <a:t>NUESTRA TAREA</a:t>
            </a:r>
            <a:endParaRPr lang="en-US" sz="1200" b="1" dirty="0">
              <a:solidFill>
                <a:srgbClr val="0063C3"/>
              </a:solidFill>
              <a:latin typeface="Helvetica" panose="020B0604020202020204" pitchFamily="34" charset="0"/>
              <a:cs typeface="Helvetica" panose="020B0604020202020204" pitchFamily="34" charset="0"/>
            </a:endParaRPr>
          </a:p>
        </p:txBody>
      </p:sp>
      <p:sp>
        <p:nvSpPr>
          <p:cNvPr id="2" name="Rectangle 1"/>
          <p:cNvSpPr/>
          <p:nvPr/>
        </p:nvSpPr>
        <p:spPr>
          <a:xfrm>
            <a:off x="0" y="74388"/>
            <a:ext cx="5718412" cy="1201003"/>
          </a:xfrm>
          <a:prstGeom prst="rect">
            <a:avLst/>
          </a:prstGeom>
          <a:noFill/>
          <a:ln>
            <a:solidFill>
              <a:srgbClr val="00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c 2"/>
          <p:cNvSpPr/>
          <p:nvPr/>
        </p:nvSpPr>
        <p:spPr>
          <a:xfrm>
            <a:off x="3657476" y="578302"/>
            <a:ext cx="4090176" cy="2410490"/>
          </a:xfrm>
          <a:prstGeom prst="arc">
            <a:avLst>
              <a:gd name="adj1" fmla="val 16200000"/>
              <a:gd name="adj2" fmla="val 20012981"/>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5035508">
            <a:off x="7953036" y="358659"/>
            <a:ext cx="1867469" cy="3115002"/>
          </a:xfrm>
          <a:prstGeom prst="arc">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339038" y="3517850"/>
            <a:ext cx="4790366" cy="1046440"/>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pPr algn="r"/>
            <a:r>
              <a:rPr lang="es-CO" sz="1400" b="1" dirty="0" smtClean="0">
                <a:solidFill>
                  <a:srgbClr val="0063C3"/>
                </a:solidFill>
              </a:rPr>
              <a:t>EL MERCADO</a:t>
            </a:r>
            <a:endParaRPr lang="es-CO" sz="1400" b="1" dirty="0">
              <a:solidFill>
                <a:srgbClr val="0063C3"/>
              </a:solidFill>
            </a:endParaRPr>
          </a:p>
          <a:p>
            <a:r>
              <a:rPr lang="es-CO" sz="1600" dirty="0" smtClean="0"/>
              <a:t>Hay desconocimiento de las mujeres que creen que por consumir Suplementos de Calcio ya está protegidas contra la Osteoporosis.</a:t>
            </a:r>
            <a:endParaRPr lang="es-CO" sz="1600" dirty="0"/>
          </a:p>
        </p:txBody>
      </p:sp>
      <p:sp>
        <p:nvSpPr>
          <p:cNvPr id="14" name="TextBox 13"/>
          <p:cNvSpPr txBox="1"/>
          <p:nvPr/>
        </p:nvSpPr>
        <p:spPr>
          <a:xfrm>
            <a:off x="265458" y="6329486"/>
            <a:ext cx="8849543" cy="430887"/>
          </a:xfrm>
          <a:prstGeom prst="rect">
            <a:avLst/>
          </a:prstGeom>
          <a:noFill/>
        </p:spPr>
        <p:txBody>
          <a:bodyPr wrap="square" rtlCol="0">
            <a:spAutoFit/>
          </a:bodyPr>
          <a:lstStyle/>
          <a:p>
            <a:r>
              <a:rPr lang="es-CO" sz="1100" dirty="0" smtClean="0">
                <a:solidFill>
                  <a:srgbClr val="716F73"/>
                </a:solidFill>
              </a:rPr>
              <a:t>FUENTE: ASOCIACIÓN COLOMBIANA DE OSTEOPOROSIS Y METABOLISMO MINERAL – ACOMM 2018 | (1) EUROMONITOR: CONSUMER HEALTH IN COLOMBIA (OCT 2017)  </a:t>
            </a:r>
            <a:endParaRPr lang="en-US" sz="1100" dirty="0">
              <a:solidFill>
                <a:srgbClr val="716F73"/>
              </a:solidFill>
            </a:endParaRPr>
          </a:p>
        </p:txBody>
      </p:sp>
      <p:sp>
        <p:nvSpPr>
          <p:cNvPr id="16" name="TextBox 15"/>
          <p:cNvSpPr txBox="1"/>
          <p:nvPr/>
        </p:nvSpPr>
        <p:spPr>
          <a:xfrm>
            <a:off x="5324288" y="4198681"/>
            <a:ext cx="5971886" cy="1785104"/>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pPr algn="r"/>
            <a:r>
              <a:rPr lang="es-CO" sz="1400" b="1" dirty="0" smtClean="0">
                <a:solidFill>
                  <a:srgbClr val="0063C3"/>
                </a:solidFill>
              </a:rPr>
              <a:t>EL MERCADO</a:t>
            </a:r>
            <a:endParaRPr lang="es-CO" sz="1400" b="1" dirty="0">
              <a:solidFill>
                <a:srgbClr val="0063C3"/>
              </a:solidFill>
            </a:endParaRPr>
          </a:p>
          <a:p>
            <a:r>
              <a:rPr lang="es-CO" sz="1600" dirty="0" smtClean="0"/>
              <a:t>“Existen asociaciones privadas impulsando la cultura de automedicación en el país, </a:t>
            </a:r>
            <a:r>
              <a:rPr lang="es-ES" sz="1600" dirty="0"/>
              <a:t>con esto beneficiando no solo a los consumidores sino también al sistema público de salud</a:t>
            </a:r>
            <a:r>
              <a:rPr lang="es-ES" sz="1600" dirty="0" smtClean="0"/>
              <a:t>.</a:t>
            </a:r>
            <a:r>
              <a:rPr lang="es-ES" sz="800" dirty="0" smtClean="0"/>
              <a:t>(1)</a:t>
            </a:r>
            <a:r>
              <a:rPr lang="es-ES" sz="1600" dirty="0" smtClean="0"/>
              <a:t>”</a:t>
            </a:r>
            <a:r>
              <a:rPr lang="es-CO" sz="1600" dirty="0" smtClean="0"/>
              <a:t> (…) “El mayor share de ventas está liderado por fabricantes extranjeros, pero compañías nacionales como </a:t>
            </a:r>
            <a:r>
              <a:rPr lang="es-CO" sz="1600" dirty="0" err="1" smtClean="0"/>
              <a:t>Tecnoquímicas</a:t>
            </a:r>
            <a:r>
              <a:rPr lang="es-CO" sz="1600" dirty="0" smtClean="0"/>
              <a:t> y </a:t>
            </a:r>
            <a:r>
              <a:rPr lang="es-CO" sz="1600" dirty="0" err="1" smtClean="0"/>
              <a:t>Lab</a:t>
            </a:r>
            <a:r>
              <a:rPr lang="es-CO" sz="1600" dirty="0" smtClean="0"/>
              <a:t> JGB siguen siendo jugadores </a:t>
            </a:r>
            <a:r>
              <a:rPr lang="es-CO" sz="1600" dirty="0"/>
              <a:t>importantes” </a:t>
            </a:r>
            <a:r>
              <a:rPr lang="es-CO" sz="1000" dirty="0"/>
              <a:t>(1)</a:t>
            </a:r>
            <a:endParaRPr lang="es-CO" sz="1000" dirty="0">
              <a:solidFill>
                <a:srgbClr val="FF0000"/>
              </a:solidFill>
            </a:endParaRPr>
          </a:p>
        </p:txBody>
      </p:sp>
      <p:sp>
        <p:nvSpPr>
          <p:cNvPr id="17" name="Arc 16"/>
          <p:cNvSpPr/>
          <p:nvPr/>
        </p:nvSpPr>
        <p:spPr>
          <a:xfrm rot="598476" flipH="1">
            <a:off x="3620801" y="2819495"/>
            <a:ext cx="1407667" cy="2536887"/>
          </a:xfrm>
          <a:prstGeom prst="arc">
            <a:avLst>
              <a:gd name="adj1" fmla="val 16650706"/>
              <a:gd name="adj2" fmla="val 19555363"/>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6370651" flipH="1">
            <a:off x="4386747" y="3309815"/>
            <a:ext cx="1407667" cy="2536887"/>
          </a:xfrm>
          <a:prstGeom prst="arc">
            <a:avLst>
              <a:gd name="adj1" fmla="val 16650706"/>
              <a:gd name="adj2" fmla="val 1139031"/>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5088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a:off x="6143109" y="3145293"/>
            <a:ext cx="3642336" cy="4314286"/>
          </a:xfrm>
          <a:prstGeom prst="arc">
            <a:avLst>
              <a:gd name="adj1" fmla="val 17550356"/>
              <a:gd name="adj2" fmla="val 3140876"/>
            </a:avLst>
          </a:prstGeom>
          <a:ln>
            <a:solidFill>
              <a:srgbClr val="00548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80307" y="6185748"/>
            <a:ext cx="703849" cy="469234"/>
          </a:xfrm>
          <a:prstGeom prst="rect">
            <a:avLst/>
          </a:prstGeom>
        </p:spPr>
      </p:pic>
      <p:pic>
        <p:nvPicPr>
          <p:cNvPr id="18" name="Picture 6" descr="Resultado de imagen para amgen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03060" y="6304199"/>
            <a:ext cx="902254" cy="23233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975200" y="570605"/>
            <a:ext cx="4388370" cy="1415772"/>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pPr algn="l"/>
            <a:r>
              <a:rPr lang="es-CO" sz="1400" b="1" dirty="0" smtClean="0">
                <a:solidFill>
                  <a:srgbClr val="0063C3"/>
                </a:solidFill>
              </a:rPr>
              <a:t>LAS MARCAS</a:t>
            </a:r>
            <a:endParaRPr lang="es-CO" sz="1400" b="1" dirty="0">
              <a:solidFill>
                <a:srgbClr val="0063C3"/>
              </a:solidFill>
            </a:endParaRPr>
          </a:p>
          <a:p>
            <a:r>
              <a:rPr lang="es-CO" dirty="0" smtClean="0"/>
              <a:t>La comunicación de los suplementos multivitamínicos para la osteoporosis y huesos sanos se está concentrando en medio de alto alcance y masividad. </a:t>
            </a:r>
            <a:endParaRPr lang="es-CO" dirty="0"/>
          </a:p>
        </p:txBody>
      </p:sp>
      <p:sp>
        <p:nvSpPr>
          <p:cNvPr id="17" name="TextBox 16"/>
          <p:cNvSpPr txBox="1"/>
          <p:nvPr/>
        </p:nvSpPr>
        <p:spPr>
          <a:xfrm>
            <a:off x="106666" y="6154654"/>
            <a:ext cx="9511352" cy="600164"/>
          </a:xfrm>
          <a:prstGeom prst="rect">
            <a:avLst/>
          </a:prstGeom>
          <a:noFill/>
        </p:spPr>
        <p:txBody>
          <a:bodyPr wrap="square" rtlCol="0">
            <a:spAutoFit/>
          </a:bodyPr>
          <a:lstStyle>
            <a:defPPr>
              <a:defRPr lang="en-US"/>
            </a:defPPr>
            <a:lvl1pPr>
              <a:defRPr sz="1100">
                <a:solidFill>
                  <a:srgbClr val="716F73"/>
                </a:solidFill>
              </a:defRPr>
            </a:lvl1pPr>
          </a:lstStyle>
          <a:p>
            <a:r>
              <a:rPr lang="es-CO" dirty="0"/>
              <a:t>FUENTE: IBOPE IWKS PERIODO ENERO 2016 A DICIEMBRE 2017 CATEGORÍA MULTIVITAMINICOS FILTRADO POR LAS MARCAS QUE HABLAN EN SU COMUNICACIÓN SOBRE “CALCIO Y/O OSTEOPOROSIS” -  CALCIO 28, CALTRATE, CAPRINIDA D, </a:t>
            </a:r>
            <a:r>
              <a:rPr lang="es-CO" dirty="0" smtClean="0"/>
              <a:t>NUTRICALCIO.</a:t>
            </a:r>
            <a:endParaRPr lang="es-CO" dirty="0"/>
          </a:p>
          <a:p>
            <a:r>
              <a:rPr lang="es-CO" dirty="0"/>
              <a:t>FUENTE IMÁGENES: Resultados búsqueda en Google </a:t>
            </a:r>
            <a:r>
              <a:rPr lang="es-CO" dirty="0" err="1"/>
              <a:t>Search</a:t>
            </a:r>
            <a:r>
              <a:rPr lang="es-CO" dirty="0"/>
              <a:t> |IBOPE IWKS PERIODO ENERO 2016 A DICIEMBRE 2017</a:t>
            </a:r>
            <a:endParaRPr lang="en-US" dirty="0"/>
          </a:p>
        </p:txBody>
      </p:sp>
      <p:graphicFrame>
        <p:nvGraphicFramePr>
          <p:cNvPr id="20" name="Chart 19"/>
          <p:cNvGraphicFramePr>
            <a:graphicFrameLocks/>
          </p:cNvGraphicFramePr>
          <p:nvPr>
            <p:extLst>
              <p:ext uri="{D42A27DB-BD31-4B8C-83A1-F6EECF244321}">
                <p14:modId xmlns:p14="http://schemas.microsoft.com/office/powerpoint/2010/main" val="2509704212"/>
              </p:ext>
            </p:extLst>
          </p:nvPr>
        </p:nvGraphicFramePr>
        <p:xfrm>
          <a:off x="34157" y="2620500"/>
          <a:ext cx="5663821" cy="3217459"/>
        </p:xfrm>
        <a:graphic>
          <a:graphicData uri="http://schemas.openxmlformats.org/drawingml/2006/chart">
            <c:chart xmlns:c="http://schemas.openxmlformats.org/drawingml/2006/chart" xmlns:r="http://schemas.openxmlformats.org/officeDocument/2006/relationships" r:id="rId12"/>
          </a:graphicData>
        </a:graphic>
      </p:graphicFrame>
      <p:sp>
        <p:nvSpPr>
          <p:cNvPr id="22" name="TextBox 21"/>
          <p:cNvSpPr txBox="1"/>
          <p:nvPr/>
        </p:nvSpPr>
        <p:spPr>
          <a:xfrm>
            <a:off x="6128328" y="1528269"/>
            <a:ext cx="5127885" cy="1200329"/>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r>
              <a:rPr lang="es-CO" dirty="0" smtClean="0"/>
              <a:t>El mensaje de estas marcas está haciendo que mediante la automedicación las mujeres desconozcan el riesgo de la osteoporosis y que no acudan a un médico.</a:t>
            </a:r>
            <a:endParaRPr lang="es-CO" dirty="0"/>
          </a:p>
        </p:txBody>
      </p:sp>
      <p:sp>
        <p:nvSpPr>
          <p:cNvPr id="4" name="Arc 3"/>
          <p:cNvSpPr/>
          <p:nvPr/>
        </p:nvSpPr>
        <p:spPr>
          <a:xfrm rot="11328879">
            <a:off x="4287990" y="1085554"/>
            <a:ext cx="2554023" cy="1448834"/>
          </a:xfrm>
          <a:prstGeom prst="arc">
            <a:avLst>
              <a:gd name="adj1" fmla="val 13659380"/>
              <a:gd name="adj2" fmla="val 20671672"/>
            </a:avLst>
          </a:prstGeom>
          <a:ln>
            <a:solidFill>
              <a:srgbClr val="00548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1886119-CALTRATE SUPLEMENTO CALCIO-TVC CALTRATE YO DECIDO 20-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8404089" y="3508113"/>
            <a:ext cx="2645252" cy="1983939"/>
          </a:xfrm>
          <a:prstGeom prst="rect">
            <a:avLst/>
          </a:prstGeom>
        </p:spPr>
      </p:pic>
      <p:pic>
        <p:nvPicPr>
          <p:cNvPr id="12" name="2004618-CALTRATE SUPLEMENTO CALCIO-REDUC CALTRATE DEJAR DE H-2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5697978" y="3499990"/>
            <a:ext cx="2479923" cy="1983939"/>
          </a:xfrm>
          <a:prstGeom prst="rect">
            <a:avLst/>
          </a:prstGeom>
        </p:spPr>
      </p:pic>
      <p:pic>
        <p:nvPicPr>
          <p:cNvPr id="13" name="572485-CALCIO 28 SUPLEMENTO DIETARIO-CRECIMIENTO FORMAC HUESOS-35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179053" y="3662256"/>
            <a:ext cx="609600" cy="609600"/>
          </a:xfrm>
          <a:prstGeom prst="rect">
            <a:avLst/>
          </a:prstGeom>
        </p:spPr>
      </p:pic>
      <p:pic>
        <p:nvPicPr>
          <p:cNvPr id="26" name="598242-NUTRICALCIO SUPLEMENTO CALCIO-BRINDAMOS HOMENAJE MUJER-850">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164114" y="4678427"/>
            <a:ext cx="609600" cy="609600"/>
          </a:xfrm>
          <a:prstGeom prst="rect">
            <a:avLst/>
          </a:prstGeom>
        </p:spPr>
      </p:pic>
      <p:sp>
        <p:nvSpPr>
          <p:cNvPr id="32" name="Arc 31"/>
          <p:cNvSpPr/>
          <p:nvPr/>
        </p:nvSpPr>
        <p:spPr>
          <a:xfrm rot="19025927">
            <a:off x="3550185" y="-505115"/>
            <a:ext cx="3915524" cy="1238168"/>
          </a:xfrm>
          <a:prstGeom prst="arc">
            <a:avLst>
              <a:gd name="adj1" fmla="val 12516175"/>
              <a:gd name="adj2" fmla="val 19093251"/>
            </a:avLst>
          </a:prstGeom>
          <a:ln>
            <a:solidFill>
              <a:srgbClr val="00548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355820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vol="51515">
                <p:cTn id="13" fill="hold" display="0">
                  <p:stCondLst>
                    <p:cond delay="indefinite"/>
                  </p:stCondLst>
                </p:cTn>
                <p:tgtEl>
                  <p:spTgt spid="12"/>
                </p:tgtEl>
              </p:cMediaNode>
            </p:vide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7800" fill="hold"/>
                                        <p:tgtEl>
                                          <p:spTgt spid="13"/>
                                        </p:tgtEl>
                                      </p:cBhvr>
                                    </p:cmd>
                                  </p:childTnLst>
                                </p:cTn>
                              </p:par>
                            </p:childTnLst>
                          </p:cTn>
                        </p:par>
                      </p:childTnLst>
                    </p:cTn>
                  </p:par>
                </p:childTnLst>
              </p:cTn>
              <p:nextCondLst>
                <p:cond evt="onClick" delay="0">
                  <p:tgtEl>
                    <p:spTgt spid="13"/>
                  </p:tgtEl>
                </p:cond>
              </p:nextCondLst>
            </p:seq>
            <p:audio>
              <p:cMediaNode vol="42424">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1808" fill="hold"/>
                                        <p:tgtEl>
                                          <p:spTgt spid="26"/>
                                        </p:tgtEl>
                                      </p:cBhvr>
                                    </p:cmd>
                                  </p:childTnLst>
                                </p:cTn>
                              </p:par>
                            </p:childTnLst>
                          </p:cTn>
                        </p:par>
                      </p:childTnLst>
                    </p:cTn>
                  </p:par>
                </p:childTnLst>
              </p:cTn>
              <p:nextCondLst>
                <p:cond evt="onClick" delay="0">
                  <p:tgtEl>
                    <p:spTgt spid="26"/>
                  </p:tgtEl>
                </p:cond>
              </p:nextCondLst>
            </p:seq>
            <p:audio>
              <p:cMediaNode vol="80000">
                <p:cTn id="25"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c 29"/>
          <p:cNvSpPr/>
          <p:nvPr/>
        </p:nvSpPr>
        <p:spPr>
          <a:xfrm rot="2325454">
            <a:off x="5831999" y="2523830"/>
            <a:ext cx="1392784" cy="6429447"/>
          </a:xfrm>
          <a:prstGeom prst="arc">
            <a:avLst>
              <a:gd name="adj1" fmla="val 16375867"/>
              <a:gd name="adj2" fmla="val 3055163"/>
            </a:avLst>
          </a:prstGeom>
          <a:ln>
            <a:solidFill>
              <a:srgbClr val="00548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a:off x="4107543" y="-3704685"/>
            <a:ext cx="5677902" cy="4590056"/>
          </a:xfrm>
          <a:prstGeom prst="arc">
            <a:avLst>
              <a:gd name="adj1" fmla="val 17550356"/>
              <a:gd name="adj2" fmla="val 5449434"/>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5372" t="1393" r="14927"/>
          <a:stretch/>
        </p:blipFill>
        <p:spPr>
          <a:xfrm>
            <a:off x="7436517" y="3635529"/>
            <a:ext cx="2753420" cy="3263924"/>
          </a:xfrm>
          <a:prstGeom prst="rect">
            <a:avLst/>
          </a:prstGeom>
        </p:spPr>
      </p:pic>
      <p:sp>
        <p:nvSpPr>
          <p:cNvPr id="3" name="TextBox 2"/>
          <p:cNvSpPr txBox="1"/>
          <p:nvPr/>
        </p:nvSpPr>
        <p:spPr>
          <a:xfrm>
            <a:off x="44785" y="6359723"/>
            <a:ext cx="9592913" cy="430887"/>
          </a:xfrm>
          <a:prstGeom prst="rect">
            <a:avLst/>
          </a:prstGeom>
          <a:noFill/>
        </p:spPr>
        <p:txBody>
          <a:bodyPr wrap="square" rtlCol="0">
            <a:spAutoFit/>
          </a:bodyPr>
          <a:lstStyle>
            <a:defPPr>
              <a:defRPr lang="en-US"/>
            </a:defPPr>
            <a:lvl1pPr>
              <a:defRPr sz="1100">
                <a:solidFill>
                  <a:srgbClr val="716F73"/>
                </a:solidFill>
              </a:defRPr>
            </a:lvl1pPr>
          </a:lstStyle>
          <a:p>
            <a:r>
              <a:rPr lang="es-CO" dirty="0"/>
              <a:t>FUENTE: TGI 2016 W2 + 2017 W1  | Mujeres 50 a 65 años NSE 3 al 5 Colombia | Opiniones y actitudes | Internet: Actividades que realizaron. </a:t>
            </a:r>
            <a:endParaRPr lang="es-CO" dirty="0" smtClean="0"/>
          </a:p>
          <a:p>
            <a:r>
              <a:rPr lang="es-CO" dirty="0" smtClean="0"/>
              <a:t>FUENTE: Marketing para </a:t>
            </a:r>
            <a:r>
              <a:rPr lang="es-CO" dirty="0" err="1" smtClean="0"/>
              <a:t>Baby</a:t>
            </a:r>
            <a:r>
              <a:rPr lang="es-CO" dirty="0" smtClean="0"/>
              <a:t> </a:t>
            </a:r>
            <a:r>
              <a:rPr lang="es-CO" dirty="0" err="1" smtClean="0"/>
              <a:t>Boomers</a:t>
            </a:r>
            <a:r>
              <a:rPr lang="es-CO" dirty="0" smtClean="0"/>
              <a:t> IAB Colombia | Marzo 2016</a:t>
            </a:r>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0307" y="6185748"/>
            <a:ext cx="703849" cy="469234"/>
          </a:xfrm>
          <a:prstGeom prst="rect">
            <a:avLst/>
          </a:prstGeom>
        </p:spPr>
      </p:pic>
      <p:pic>
        <p:nvPicPr>
          <p:cNvPr id="18" name="Picture 6" descr="Resultado de imagen para amge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3060" y="6304199"/>
            <a:ext cx="902254" cy="2323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Chart 22"/>
          <p:cNvGraphicFramePr>
            <a:graphicFrameLocks/>
          </p:cNvGraphicFramePr>
          <p:nvPr>
            <p:extLst>
              <p:ext uri="{D42A27DB-BD31-4B8C-83A1-F6EECF244321}">
                <p14:modId xmlns:p14="http://schemas.microsoft.com/office/powerpoint/2010/main" val="3254838117"/>
              </p:ext>
            </p:extLst>
          </p:nvPr>
        </p:nvGraphicFramePr>
        <p:xfrm>
          <a:off x="0" y="1800802"/>
          <a:ext cx="7193953" cy="42623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Diagram 23"/>
          <p:cNvGraphicFramePr/>
          <p:nvPr>
            <p:extLst>
              <p:ext uri="{D42A27DB-BD31-4B8C-83A1-F6EECF244321}">
                <p14:modId xmlns:p14="http://schemas.microsoft.com/office/powerpoint/2010/main" val="2715061467"/>
              </p:ext>
            </p:extLst>
          </p:nvPr>
        </p:nvGraphicFramePr>
        <p:xfrm>
          <a:off x="5533790" y="-135374"/>
          <a:ext cx="6658210" cy="46071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8" name="TextBox 27"/>
          <p:cNvSpPr txBox="1"/>
          <p:nvPr/>
        </p:nvSpPr>
        <p:spPr>
          <a:xfrm>
            <a:off x="208534" y="327826"/>
            <a:ext cx="6371771" cy="1369606"/>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pPr algn="r"/>
            <a:r>
              <a:rPr lang="es-CO" sz="1400" b="1" dirty="0" smtClean="0">
                <a:solidFill>
                  <a:srgbClr val="0063C3"/>
                </a:solidFill>
              </a:rPr>
              <a:t>EL CONSUMIDOR</a:t>
            </a:r>
            <a:endParaRPr lang="es-CO" sz="1400" b="1" dirty="0">
              <a:solidFill>
                <a:srgbClr val="0063C3"/>
              </a:solidFill>
            </a:endParaRPr>
          </a:p>
          <a:p>
            <a:r>
              <a:rPr lang="es-CO" sz="1700" dirty="0" smtClean="0"/>
              <a:t>Nuestro target confía en la información que encuentran en televisión y radio. Pero también confían en la recomendación de las personas mediante el “voz a voz” donde en una era digital, también se transmite por vía de mensajes instantáneos. </a:t>
            </a:r>
            <a:endParaRPr lang="es-CO" sz="1700" dirty="0"/>
          </a:p>
        </p:txBody>
      </p:sp>
      <p:sp>
        <p:nvSpPr>
          <p:cNvPr id="2" name="Hexagon 1"/>
          <p:cNvSpPr/>
          <p:nvPr/>
        </p:nvSpPr>
        <p:spPr>
          <a:xfrm>
            <a:off x="5190187" y="1856745"/>
            <a:ext cx="1893194" cy="1350094"/>
          </a:xfrm>
          <a:prstGeom prst="hexag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87798868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rot="2325454">
            <a:off x="5191298" y="-4592180"/>
            <a:ext cx="1392784" cy="8476328"/>
          </a:xfrm>
          <a:prstGeom prst="arc">
            <a:avLst>
              <a:gd name="adj1" fmla="val 16375867"/>
              <a:gd name="adj2" fmla="val 3055163"/>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8151783" y="1676399"/>
            <a:ext cx="3448023" cy="4263449"/>
          </a:xfrm>
          <a:prstGeom prst="rect">
            <a:avLst/>
          </a:prstGeom>
        </p:spPr>
      </p:pic>
      <p:sp>
        <p:nvSpPr>
          <p:cNvPr id="16" name="TextBox 15"/>
          <p:cNvSpPr txBox="1"/>
          <p:nvPr/>
        </p:nvSpPr>
        <p:spPr>
          <a:xfrm>
            <a:off x="609600" y="420217"/>
            <a:ext cx="7852012" cy="1169551"/>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pPr algn="r"/>
            <a:r>
              <a:rPr lang="es-CO" sz="1400" b="1" dirty="0" smtClean="0">
                <a:solidFill>
                  <a:srgbClr val="0063C3"/>
                </a:solidFill>
              </a:rPr>
              <a:t>EL CONSUMIDOR</a:t>
            </a:r>
            <a:endParaRPr lang="es-CO" sz="1400" b="1" dirty="0">
              <a:solidFill>
                <a:srgbClr val="0063C3"/>
              </a:solidFill>
            </a:endParaRPr>
          </a:p>
          <a:p>
            <a:r>
              <a:rPr lang="es-CO" dirty="0" smtClean="0"/>
              <a:t>Este target se caracteriza por compartir activamente cadenas de </a:t>
            </a:r>
            <a:r>
              <a:rPr lang="es-CO" dirty="0" err="1" smtClean="0"/>
              <a:t>Whatsapp</a:t>
            </a:r>
            <a:r>
              <a:rPr lang="es-CO" dirty="0" smtClean="0"/>
              <a:t> con información sobre temas políticos, de salud y </a:t>
            </a:r>
            <a:r>
              <a:rPr lang="es-CO" dirty="0" err="1" smtClean="0"/>
              <a:t>tips</a:t>
            </a:r>
            <a:r>
              <a:rPr lang="es-CO" dirty="0" smtClean="0"/>
              <a:t> del día a día para mantener informados a sus amigos y familiares.</a:t>
            </a:r>
            <a:endParaRPr lang="es-CO" dirty="0"/>
          </a:p>
        </p:txBody>
      </p:sp>
      <p:pic>
        <p:nvPicPr>
          <p:cNvPr id="21" name="Picture 20"/>
          <p:cNvPicPr>
            <a:picLocks noChangeAspect="1"/>
          </p:cNvPicPr>
          <p:nvPr/>
        </p:nvPicPr>
        <p:blipFill>
          <a:blip r:embed="rId3"/>
          <a:stretch>
            <a:fillRect/>
          </a:stretch>
        </p:blipFill>
        <p:spPr>
          <a:xfrm>
            <a:off x="609600" y="1796715"/>
            <a:ext cx="7410450" cy="4600575"/>
          </a:xfrm>
          <a:prstGeom prst="rect">
            <a:avLst/>
          </a:prstGeom>
        </p:spPr>
      </p:pic>
    </p:spTree>
    <p:extLst>
      <p:ext uri="{BB962C8B-B14F-4D97-AF65-F5344CB8AC3E}">
        <p14:creationId xmlns:p14="http://schemas.microsoft.com/office/powerpoint/2010/main" val="423198792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935" b="18638"/>
          <a:stretch/>
        </p:blipFill>
        <p:spPr>
          <a:xfrm>
            <a:off x="634062" y="-24714"/>
            <a:ext cx="11044878" cy="689507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0307" y="6185748"/>
            <a:ext cx="703849" cy="469234"/>
          </a:xfrm>
          <a:prstGeom prst="rect">
            <a:avLst/>
          </a:prstGeom>
        </p:spPr>
      </p:pic>
      <p:pic>
        <p:nvPicPr>
          <p:cNvPr id="5" name="Picture 6" descr="Resultado de imagen para amge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3060" y="6304199"/>
            <a:ext cx="902254" cy="2323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81666" y="2653380"/>
            <a:ext cx="8699156" cy="1569660"/>
          </a:xfrm>
          <a:prstGeom prst="rect">
            <a:avLst/>
          </a:prstGeom>
          <a:solidFill>
            <a:schemeClr val="bg1"/>
          </a:solidFill>
        </p:spPr>
        <p:txBody>
          <a:bodyPr wrap="square" rtlCol="0">
            <a:spAutoFit/>
          </a:bodyPr>
          <a:lstStyle/>
          <a:p>
            <a:pPr algn="ctr"/>
            <a:r>
              <a:rPr lang="es-CO" sz="2400" b="1" dirty="0" smtClean="0">
                <a:solidFill>
                  <a:srgbClr val="005480"/>
                </a:solidFill>
                <a:latin typeface="Helvetica" panose="020B0604020202020204" pitchFamily="34" charset="0"/>
                <a:cs typeface="Helvetica" panose="020B0604020202020204" pitchFamily="34" charset="0"/>
              </a:rPr>
              <a:t>LAS MUJERES DE 50 A 65 AÑOS SE ENCUENTRAN DESINFORMADAS SOBRE LA GRAVEDAD DE LA OSTEOPOROSIS POR LA COMUNICACIÓN MASIVA DE MARCAS DE SUPLEMENTOS VITAMINICOS.</a:t>
            </a:r>
            <a:endParaRPr lang="en-US" sz="800" b="1" dirty="0">
              <a:solidFill>
                <a:srgbClr val="00548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8208823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0307" y="6185748"/>
            <a:ext cx="703849" cy="469234"/>
          </a:xfrm>
          <a:prstGeom prst="rect">
            <a:avLst/>
          </a:prstGeom>
        </p:spPr>
      </p:pic>
      <p:pic>
        <p:nvPicPr>
          <p:cNvPr id="5" name="Picture 6" descr="Resultado de imagen para amge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3060" y="6304199"/>
            <a:ext cx="902254" cy="2323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p:cNvGraphicFramePr/>
          <p:nvPr>
            <p:extLst>
              <p:ext uri="{D42A27DB-BD31-4B8C-83A1-F6EECF244321}">
                <p14:modId xmlns:p14="http://schemas.microsoft.com/office/powerpoint/2010/main" val="3060001619"/>
              </p:ext>
            </p:extLst>
          </p:nvPr>
        </p:nvGraphicFramePr>
        <p:xfrm>
          <a:off x="143262" y="1828481"/>
          <a:ext cx="7208252" cy="4475718"/>
        </p:xfrm>
        <a:graphic>
          <a:graphicData uri="http://schemas.openxmlformats.org/drawingml/2006/chart">
            <c:chart xmlns:c="http://schemas.openxmlformats.org/drawingml/2006/chart" xmlns:r="http://schemas.openxmlformats.org/officeDocument/2006/relationships" r:id="rId4"/>
          </a:graphicData>
        </a:graphic>
      </p:graphicFrame>
      <p:sp>
        <p:nvSpPr>
          <p:cNvPr id="9" name="Rounded Rectangle 8"/>
          <p:cNvSpPr/>
          <p:nvPr/>
        </p:nvSpPr>
        <p:spPr>
          <a:xfrm>
            <a:off x="1437325" y="2988860"/>
            <a:ext cx="1128454" cy="2388358"/>
          </a:xfrm>
          <a:prstGeom prst="roundRect">
            <a:avLst/>
          </a:prstGeom>
          <a:noFill/>
          <a:ln>
            <a:solidFill>
              <a:srgbClr val="0063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550196" y="2802243"/>
            <a:ext cx="4388370" cy="861774"/>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pPr algn="l"/>
            <a:r>
              <a:rPr lang="es-CO" sz="1400" b="1" dirty="0" smtClean="0">
                <a:solidFill>
                  <a:srgbClr val="0063C3"/>
                </a:solidFill>
              </a:rPr>
              <a:t>RADIO</a:t>
            </a:r>
            <a:endParaRPr lang="es-CO" sz="1400" b="1" dirty="0">
              <a:solidFill>
                <a:srgbClr val="0063C3"/>
              </a:solidFill>
            </a:endParaRPr>
          </a:p>
          <a:p>
            <a:r>
              <a:rPr lang="es-CO" dirty="0" smtClean="0"/>
              <a:t>Lleva el mensaje de forma frecuente a las mujeres</a:t>
            </a:r>
            <a:endParaRPr lang="es-CO" dirty="0"/>
          </a:p>
        </p:txBody>
      </p:sp>
      <p:sp>
        <p:nvSpPr>
          <p:cNvPr id="13" name="TextBox 12"/>
          <p:cNvSpPr txBox="1"/>
          <p:nvPr/>
        </p:nvSpPr>
        <p:spPr>
          <a:xfrm>
            <a:off x="7309365" y="4278386"/>
            <a:ext cx="4388370" cy="861774"/>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pPr algn="r"/>
            <a:r>
              <a:rPr lang="es-CO" sz="1400" b="1" dirty="0" smtClean="0">
                <a:solidFill>
                  <a:srgbClr val="0063C3"/>
                </a:solidFill>
              </a:rPr>
              <a:t>TELEVISIÓN NACIONAL</a:t>
            </a:r>
            <a:endParaRPr lang="es-CO" sz="1400" b="1" dirty="0">
              <a:solidFill>
                <a:srgbClr val="0063C3"/>
              </a:solidFill>
            </a:endParaRPr>
          </a:p>
          <a:p>
            <a:r>
              <a:rPr lang="es-CO" dirty="0" smtClean="0"/>
              <a:t>Contribuye de gran manera a construir alcance en corto tiempo</a:t>
            </a:r>
            <a:endParaRPr lang="es-CO" dirty="0"/>
          </a:p>
        </p:txBody>
      </p:sp>
      <p:sp>
        <p:nvSpPr>
          <p:cNvPr id="10" name="Rectangle 9"/>
          <p:cNvSpPr/>
          <p:nvPr/>
        </p:nvSpPr>
        <p:spPr>
          <a:xfrm>
            <a:off x="6815101" y="1335396"/>
            <a:ext cx="5376899" cy="923330"/>
          </a:xfrm>
          <a:prstGeom prst="rect">
            <a:avLst/>
          </a:prstGeom>
        </p:spPr>
        <p:txBody>
          <a:bodyPr wrap="square">
            <a:spAutoFit/>
          </a:bodyPr>
          <a:lstStyle/>
          <a:p>
            <a:pPr algn="ctr"/>
            <a:r>
              <a:rPr lang="es-CO" dirty="0">
                <a:latin typeface="Helvetica" panose="020B0604020202020204" pitchFamily="34" charset="0"/>
                <a:cs typeface="Helvetica" panose="020B0604020202020204" pitchFamily="34" charset="0"/>
              </a:rPr>
              <a:t>Seleccionamos los medios más consumidos, </a:t>
            </a:r>
            <a:r>
              <a:rPr lang="es-CO" dirty="0" smtClean="0">
                <a:latin typeface="Helvetica" panose="020B0604020202020204" pitchFamily="34" charset="0"/>
                <a:cs typeface="Helvetica" panose="020B0604020202020204" pitchFamily="34" charset="0"/>
              </a:rPr>
              <a:t>afines </a:t>
            </a:r>
            <a:r>
              <a:rPr lang="es-CO" dirty="0">
                <a:latin typeface="Helvetica" panose="020B0604020202020204" pitchFamily="34" charset="0"/>
                <a:cs typeface="Helvetica" panose="020B0604020202020204" pitchFamily="34" charset="0"/>
              </a:rPr>
              <a:t>y en los cuales confía el target para informarse.</a:t>
            </a:r>
          </a:p>
        </p:txBody>
      </p:sp>
      <p:sp>
        <p:nvSpPr>
          <p:cNvPr id="15" name="TextBox 14"/>
          <p:cNvSpPr txBox="1"/>
          <p:nvPr/>
        </p:nvSpPr>
        <p:spPr>
          <a:xfrm>
            <a:off x="-1" y="389782"/>
            <a:ext cx="7781782" cy="769441"/>
          </a:xfrm>
          <a:prstGeom prst="rect">
            <a:avLst/>
          </a:prstGeom>
          <a:noFill/>
        </p:spPr>
        <p:txBody>
          <a:bodyPr wrap="square" rtlCol="0">
            <a:spAutoFit/>
          </a:bodyPr>
          <a:lstStyle/>
          <a:p>
            <a:r>
              <a:rPr lang="es-CO" sz="4400" b="1" dirty="0" smtClean="0">
                <a:solidFill>
                  <a:srgbClr val="0063C3"/>
                </a:solidFill>
                <a:latin typeface="Helvetica" panose="020B0604020202020204" pitchFamily="34" charset="0"/>
                <a:cs typeface="Helvetica" panose="020B0604020202020204" pitchFamily="34" charset="0"/>
              </a:rPr>
              <a:t>ECOSISTEMA DE MEDIOS</a:t>
            </a:r>
            <a:endParaRPr lang="en-US" sz="1200" b="1" dirty="0">
              <a:solidFill>
                <a:srgbClr val="0063C3"/>
              </a:solidFill>
              <a:latin typeface="Helvetica" panose="020B0604020202020204" pitchFamily="34" charset="0"/>
              <a:cs typeface="Helvetica" panose="020B0604020202020204" pitchFamily="34" charset="0"/>
            </a:endParaRPr>
          </a:p>
        </p:txBody>
      </p:sp>
      <p:sp>
        <p:nvSpPr>
          <p:cNvPr id="16" name="Rectangle 15"/>
          <p:cNvSpPr/>
          <p:nvPr/>
        </p:nvSpPr>
        <p:spPr>
          <a:xfrm>
            <a:off x="-1" y="177420"/>
            <a:ext cx="7178723" cy="1201003"/>
          </a:xfrm>
          <a:prstGeom prst="rect">
            <a:avLst/>
          </a:prstGeom>
          <a:noFill/>
          <a:ln>
            <a:solidFill>
              <a:srgbClr val="00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p:cNvSpPr/>
          <p:nvPr/>
        </p:nvSpPr>
        <p:spPr>
          <a:xfrm>
            <a:off x="5935781" y="811332"/>
            <a:ext cx="2485881" cy="914308"/>
          </a:xfrm>
          <a:prstGeom prst="arc">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151468" y="6492647"/>
            <a:ext cx="9592913" cy="261610"/>
          </a:xfrm>
          <a:prstGeom prst="rect">
            <a:avLst/>
          </a:prstGeom>
          <a:noFill/>
        </p:spPr>
        <p:txBody>
          <a:bodyPr wrap="square" rtlCol="0">
            <a:spAutoFit/>
          </a:bodyPr>
          <a:lstStyle>
            <a:defPPr>
              <a:defRPr lang="en-US"/>
            </a:defPPr>
            <a:lvl1pPr>
              <a:defRPr sz="1100">
                <a:solidFill>
                  <a:srgbClr val="716F73"/>
                </a:solidFill>
              </a:defRPr>
            </a:lvl1pPr>
          </a:lstStyle>
          <a:p>
            <a:r>
              <a:rPr lang="es-CO" dirty="0"/>
              <a:t>FUENTE: TGI 2016 W2 + 2017 W1  | Mujeres 50 a 65 años NSE 3 al 5 Colombia | </a:t>
            </a:r>
            <a:r>
              <a:rPr lang="es-CO" dirty="0" smtClean="0"/>
              <a:t>Consumo de Medios</a:t>
            </a:r>
          </a:p>
        </p:txBody>
      </p:sp>
      <p:sp>
        <p:nvSpPr>
          <p:cNvPr id="19" name="Arc 18"/>
          <p:cNvSpPr/>
          <p:nvPr/>
        </p:nvSpPr>
        <p:spPr>
          <a:xfrm rot="3449505">
            <a:off x="8356024" y="1444559"/>
            <a:ext cx="2485881" cy="914308"/>
          </a:xfrm>
          <a:prstGeom prst="arc">
            <a:avLst>
              <a:gd name="adj1" fmla="val 19449886"/>
              <a:gd name="adj2" fmla="val 378660"/>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16696974" flipH="1">
            <a:off x="8606500" y="3051766"/>
            <a:ext cx="1434730" cy="1162009"/>
          </a:xfrm>
          <a:prstGeom prst="arc">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7815816" flipH="1">
            <a:off x="6565895" y="5915212"/>
            <a:ext cx="3454839" cy="1162009"/>
          </a:xfrm>
          <a:prstGeom prst="arc">
            <a:avLst/>
          </a:prstGeom>
          <a:ln>
            <a:solidFill>
              <a:srgbClr val="00548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2453718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697447137"/>
              </p:ext>
            </p:extLst>
          </p:nvPr>
        </p:nvGraphicFramePr>
        <p:xfrm>
          <a:off x="425764" y="3958735"/>
          <a:ext cx="5588669" cy="2184909"/>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17095" y="6121711"/>
            <a:ext cx="4892842" cy="215444"/>
          </a:xfrm>
          <a:prstGeom prst="rect">
            <a:avLst/>
          </a:prstGeom>
          <a:noFill/>
        </p:spPr>
        <p:txBody>
          <a:bodyPr wrap="square" rtlCol="0">
            <a:spAutoFit/>
          </a:bodyPr>
          <a:lstStyle/>
          <a:p>
            <a:pPr algn="ctr">
              <a:defRPr sz="1050" b="0" i="0" u="none" strike="noStrike" kern="1200" spc="0" baseline="0">
                <a:solidFill>
                  <a:srgbClr val="005480"/>
                </a:solidFill>
                <a:latin typeface="Helvetica" panose="020B0604020202020204" pitchFamily="34" charset="0"/>
                <a:ea typeface="+mn-ea"/>
                <a:cs typeface="Helvetica" panose="020B0604020202020204" pitchFamily="34" charset="0"/>
              </a:defRPr>
            </a:pPr>
            <a:r>
              <a:rPr lang="es-CO" sz="800" dirty="0">
                <a:solidFill>
                  <a:srgbClr val="005480"/>
                </a:solidFill>
                <a:latin typeface="Helvetica" panose="020B0604020202020204" pitchFamily="34" charset="0"/>
                <a:cs typeface="Helvetica" panose="020B0604020202020204" pitchFamily="34" charset="0"/>
              </a:rPr>
              <a:t>GRAF 4</a:t>
            </a:r>
            <a:r>
              <a:rPr lang="es-CO" sz="800" dirty="0" smtClean="0">
                <a:solidFill>
                  <a:srgbClr val="005480"/>
                </a:solidFill>
                <a:latin typeface="Helvetica" panose="020B0604020202020204" pitchFamily="34" charset="0"/>
                <a:cs typeface="Helvetica" panose="020B0604020202020204" pitchFamily="34" charset="0"/>
              </a:rPr>
              <a:t>. RATING DE TELEVISIÓN NACIONAL EN MUJERES 40+</a:t>
            </a:r>
            <a:endParaRPr lang="en-US" sz="800" dirty="0">
              <a:solidFill>
                <a:srgbClr val="005480"/>
              </a:solidFill>
              <a:latin typeface="Helvetica" panose="020B0604020202020204" pitchFamily="34" charset="0"/>
              <a:cs typeface="Helvetica" panose="020B0604020202020204" pitchFamily="34" charset="0"/>
            </a:endParaRPr>
          </a:p>
        </p:txBody>
      </p:sp>
      <p:sp>
        <p:nvSpPr>
          <p:cNvPr id="8" name="TextBox 7"/>
          <p:cNvSpPr txBox="1"/>
          <p:nvPr/>
        </p:nvSpPr>
        <p:spPr>
          <a:xfrm>
            <a:off x="151468" y="6492647"/>
            <a:ext cx="9592913" cy="261610"/>
          </a:xfrm>
          <a:prstGeom prst="rect">
            <a:avLst/>
          </a:prstGeom>
          <a:noFill/>
        </p:spPr>
        <p:txBody>
          <a:bodyPr wrap="square" rtlCol="0">
            <a:spAutoFit/>
          </a:bodyPr>
          <a:lstStyle>
            <a:defPPr>
              <a:defRPr lang="en-US"/>
            </a:defPPr>
            <a:lvl1pPr>
              <a:defRPr sz="1100">
                <a:solidFill>
                  <a:srgbClr val="716F73"/>
                </a:solidFill>
              </a:defRPr>
            </a:lvl1pPr>
          </a:lstStyle>
          <a:p>
            <a:r>
              <a:rPr lang="es-CO" dirty="0"/>
              <a:t>FUENTE: </a:t>
            </a:r>
            <a:r>
              <a:rPr lang="es-CO" dirty="0" smtClean="0"/>
              <a:t>IBOPE: IWKS PERIODO ENERO A ABRIL DEL 2018 | MUJERES 40+ NSE MEDIO Y ALTO | NACIONAL</a:t>
            </a:r>
          </a:p>
        </p:txBody>
      </p:sp>
      <p:sp>
        <p:nvSpPr>
          <p:cNvPr id="9" name="Rounded Rectangle 8"/>
          <p:cNvSpPr/>
          <p:nvPr/>
        </p:nvSpPr>
        <p:spPr>
          <a:xfrm>
            <a:off x="1363579" y="4413119"/>
            <a:ext cx="576558" cy="1457954"/>
          </a:xfrm>
          <a:prstGeom prst="roundRect">
            <a:avLst/>
          </a:prstGeom>
          <a:noFill/>
          <a:ln>
            <a:solidFill>
              <a:srgbClr val="0063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1468" y="177099"/>
            <a:ext cx="4909738" cy="584775"/>
          </a:xfrm>
          <a:prstGeom prst="rect">
            <a:avLst/>
          </a:prstGeom>
          <a:noFill/>
        </p:spPr>
        <p:txBody>
          <a:bodyPr wrap="square" rtlCol="0">
            <a:spAutoFit/>
          </a:bodyPr>
          <a:lstStyle/>
          <a:p>
            <a:r>
              <a:rPr lang="es-CO" sz="3200" b="1" dirty="0" smtClean="0">
                <a:solidFill>
                  <a:srgbClr val="0063C3"/>
                </a:solidFill>
                <a:latin typeface="Helvetica" panose="020B0604020202020204" pitchFamily="34" charset="0"/>
                <a:cs typeface="Helvetica" panose="020B0604020202020204" pitchFamily="34" charset="0"/>
              </a:rPr>
              <a:t>TELEVISIÓN NACIONAL</a:t>
            </a:r>
            <a:endParaRPr lang="en-US" sz="1000" b="1" dirty="0">
              <a:solidFill>
                <a:srgbClr val="0063C3"/>
              </a:solidFill>
              <a:latin typeface="Helvetica" panose="020B0604020202020204" pitchFamily="34" charset="0"/>
              <a:cs typeface="Helvetica" panose="020B0604020202020204" pitchFamily="34" charset="0"/>
            </a:endParaRPr>
          </a:p>
        </p:txBody>
      </p:sp>
      <p:pic>
        <p:nvPicPr>
          <p:cNvPr id="13" name="MENCION SALUD TOTAL ABRIL 9 NOT 7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58404" y="966737"/>
            <a:ext cx="3771951" cy="2278887"/>
          </a:xfrm>
          <a:prstGeom prst="rect">
            <a:avLst/>
          </a:prstGeom>
        </p:spPr>
      </p:pic>
      <p:pic>
        <p:nvPicPr>
          <p:cNvPr id="14" name="videoplayback">
            <a:hlinkClick r:id="" action="ppaction://media"/>
          </p:cNvPr>
          <p:cNvPicPr>
            <a:picLocks noChangeAspect="1"/>
          </p:cNvPicPr>
          <p:nvPr>
            <a:videoFile r:link="rId3"/>
            <p:extLst>
              <p:ext uri="{DAA4B4D4-6D71-4841-9C94-3DE7FCFB9230}">
                <p14:media xmlns:p14="http://schemas.microsoft.com/office/powerpoint/2010/main" r:embed="rId4">
                  <p14:trim st="5007"/>
                </p14:media>
              </p:ext>
            </p:extLst>
          </p:nvPr>
        </p:nvPicPr>
        <p:blipFill>
          <a:blip r:embed="rId8"/>
          <a:stretch>
            <a:fillRect/>
          </a:stretch>
        </p:blipFill>
        <p:spPr>
          <a:xfrm>
            <a:off x="7858404" y="3378511"/>
            <a:ext cx="3771951" cy="2828963"/>
          </a:xfrm>
          <a:prstGeom prst="rect">
            <a:avLst/>
          </a:prstGeom>
        </p:spPr>
      </p:pic>
      <p:sp>
        <p:nvSpPr>
          <p:cNvPr id="15" name="Rectangle 14"/>
          <p:cNvSpPr/>
          <p:nvPr/>
        </p:nvSpPr>
        <p:spPr>
          <a:xfrm>
            <a:off x="425764" y="1081763"/>
            <a:ext cx="5376899" cy="1077218"/>
          </a:xfrm>
          <a:prstGeom prst="rect">
            <a:avLst/>
          </a:prstGeom>
        </p:spPr>
        <p:txBody>
          <a:bodyPr wrap="square">
            <a:spAutoFit/>
          </a:bodyPr>
          <a:lstStyle/>
          <a:p>
            <a:pPr algn="ctr"/>
            <a:r>
              <a:rPr lang="es-CO" sz="1600" dirty="0" smtClean="0">
                <a:latin typeface="Helvetica" panose="020B0604020202020204" pitchFamily="34" charset="0"/>
                <a:cs typeface="Helvetica" panose="020B0604020202020204" pitchFamily="34" charset="0"/>
              </a:rPr>
              <a:t>Menciones en el noticiero de la mañana  de Caracol para ser más costo eficientes, haciendo diferentes menciones sobre la Osteoporosis invitando a las personas a visitar al médico. </a:t>
            </a:r>
            <a:endParaRPr lang="es-CO" sz="1600" dirty="0">
              <a:latin typeface="Helvetica" panose="020B0604020202020204" pitchFamily="34" charset="0"/>
              <a:cs typeface="Helvetica" panose="020B0604020202020204" pitchFamily="34" charset="0"/>
            </a:endParaRPr>
          </a:p>
        </p:txBody>
      </p:sp>
      <p:sp>
        <p:nvSpPr>
          <p:cNvPr id="16" name="Rectangle 15"/>
          <p:cNvSpPr/>
          <p:nvPr/>
        </p:nvSpPr>
        <p:spPr>
          <a:xfrm>
            <a:off x="9828358" y="649184"/>
            <a:ext cx="1826746" cy="369332"/>
          </a:xfrm>
          <a:prstGeom prst="rect">
            <a:avLst/>
          </a:prstGeom>
        </p:spPr>
        <p:txBody>
          <a:bodyPr wrap="square">
            <a:spAutoFit/>
          </a:bodyPr>
          <a:lstStyle/>
          <a:p>
            <a:pPr algn="r"/>
            <a:r>
              <a:rPr lang="es-CO" b="1" dirty="0" smtClean="0">
                <a:solidFill>
                  <a:srgbClr val="0063C3"/>
                </a:solidFill>
              </a:rPr>
              <a:t>MENCIONES</a:t>
            </a:r>
            <a:endParaRPr lang="en-US" dirty="0"/>
          </a:p>
        </p:txBody>
      </p:sp>
      <p:sp>
        <p:nvSpPr>
          <p:cNvPr id="17" name="Rectangle 16"/>
          <p:cNvSpPr/>
          <p:nvPr/>
        </p:nvSpPr>
        <p:spPr>
          <a:xfrm>
            <a:off x="9047747" y="6221579"/>
            <a:ext cx="2582608" cy="369332"/>
          </a:xfrm>
          <a:prstGeom prst="rect">
            <a:avLst/>
          </a:prstGeom>
        </p:spPr>
        <p:txBody>
          <a:bodyPr wrap="square">
            <a:spAutoFit/>
          </a:bodyPr>
          <a:lstStyle/>
          <a:p>
            <a:pPr algn="r"/>
            <a:r>
              <a:rPr lang="es-CO" b="1" dirty="0" smtClean="0">
                <a:solidFill>
                  <a:srgbClr val="0063C3"/>
                </a:solidFill>
              </a:rPr>
              <a:t>DOCTORA EN CASA</a:t>
            </a:r>
            <a:endParaRPr lang="en-US" dirty="0"/>
          </a:p>
        </p:txBody>
      </p:sp>
      <p:sp>
        <p:nvSpPr>
          <p:cNvPr id="18" name="Arc 17"/>
          <p:cNvSpPr/>
          <p:nvPr/>
        </p:nvSpPr>
        <p:spPr>
          <a:xfrm rot="7815816" flipH="1">
            <a:off x="5014899" y="-296079"/>
            <a:ext cx="5339053" cy="1162009"/>
          </a:xfrm>
          <a:prstGeom prst="arc">
            <a:avLst/>
          </a:prstGeom>
          <a:ln>
            <a:solidFill>
              <a:srgbClr val="00548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2636236">
            <a:off x="5381998" y="4346617"/>
            <a:ext cx="3058206" cy="423242"/>
          </a:xfrm>
          <a:prstGeom prst="arc">
            <a:avLst>
              <a:gd name="adj1" fmla="val 11569854"/>
              <a:gd name="adj2" fmla="val 0"/>
            </a:avLst>
          </a:prstGeom>
          <a:ln>
            <a:solidFill>
              <a:srgbClr val="00548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420971" y="2668676"/>
            <a:ext cx="5376899" cy="1077218"/>
          </a:xfrm>
          <a:prstGeom prst="rect">
            <a:avLst/>
          </a:prstGeom>
        </p:spPr>
        <p:txBody>
          <a:bodyPr wrap="square">
            <a:spAutoFit/>
          </a:bodyPr>
          <a:lstStyle/>
          <a:p>
            <a:pPr algn="ctr"/>
            <a:r>
              <a:rPr lang="es-CO" sz="1600" dirty="0" smtClean="0">
                <a:latin typeface="Helvetica" panose="020B0604020202020204" pitchFamily="34" charset="0"/>
                <a:cs typeface="Helvetica" panose="020B0604020202020204" pitchFamily="34" charset="0"/>
              </a:rPr>
              <a:t>El “Día Mundial de la Osteoporosis” saldremos en una sección de “Doctora en Casa”, donde tendremos a la Dra. Fernanda Hernández como validadora de información.</a:t>
            </a:r>
            <a:endParaRPr lang="es-CO" sz="1600" dirty="0">
              <a:latin typeface="Helvetica" panose="020B0604020202020204" pitchFamily="34" charset="0"/>
              <a:cs typeface="Helvetica" panose="020B0604020202020204" pitchFamily="34" charset="0"/>
            </a:endParaRPr>
          </a:p>
        </p:txBody>
      </p:sp>
      <p:sp>
        <p:nvSpPr>
          <p:cNvPr id="21" name="Arc 20"/>
          <p:cNvSpPr/>
          <p:nvPr/>
        </p:nvSpPr>
        <p:spPr>
          <a:xfrm rot="10800000">
            <a:off x="5784034" y="1546576"/>
            <a:ext cx="1806080" cy="876948"/>
          </a:xfrm>
          <a:prstGeom prst="arc">
            <a:avLst>
              <a:gd name="adj1" fmla="val 11624148"/>
              <a:gd name="adj2" fmla="val 0"/>
            </a:avLst>
          </a:prstGeom>
          <a:ln>
            <a:solidFill>
              <a:srgbClr val="00548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481149" y="6221579"/>
            <a:ext cx="668733" cy="1416662"/>
          </a:xfrm>
          <a:prstGeom prst="arc">
            <a:avLst/>
          </a:prstGeom>
          <a:ln>
            <a:solidFill>
              <a:srgbClr val="00548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1841802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p:cMediaNode vol="80000">
                <p:cTn id="13" fill="hold" display="0">
                  <p:stCondLst>
                    <p:cond delay="indefinite"/>
                  </p:stCondLst>
                </p:cTn>
                <p:tgtEl>
                  <p:spTgt spid="1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0307" y="6185748"/>
            <a:ext cx="703849" cy="469234"/>
          </a:xfrm>
          <a:prstGeom prst="rect">
            <a:avLst/>
          </a:prstGeom>
        </p:spPr>
      </p:pic>
      <p:pic>
        <p:nvPicPr>
          <p:cNvPr id="5" name="Picture 6" descr="Resultado de imagen para amge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3060" y="6304199"/>
            <a:ext cx="902254" cy="2323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1468" y="160849"/>
            <a:ext cx="4909738" cy="584775"/>
          </a:xfrm>
          <a:prstGeom prst="rect">
            <a:avLst/>
          </a:prstGeom>
          <a:noFill/>
        </p:spPr>
        <p:txBody>
          <a:bodyPr wrap="square" rtlCol="0">
            <a:spAutoFit/>
          </a:bodyPr>
          <a:lstStyle/>
          <a:p>
            <a:r>
              <a:rPr lang="es-CO" sz="3200" b="1" dirty="0" smtClean="0">
                <a:solidFill>
                  <a:srgbClr val="0063C3"/>
                </a:solidFill>
                <a:latin typeface="Helvetica" panose="020B0604020202020204" pitchFamily="34" charset="0"/>
                <a:cs typeface="Helvetica" panose="020B0604020202020204" pitchFamily="34" charset="0"/>
              </a:rPr>
              <a:t>RADIO</a:t>
            </a:r>
            <a:endParaRPr lang="en-US" sz="1000" b="1" dirty="0">
              <a:solidFill>
                <a:srgbClr val="0063C3"/>
              </a:solidFill>
              <a:latin typeface="Helvetica" panose="020B0604020202020204" pitchFamily="34" charset="0"/>
              <a:cs typeface="Helvetica" panose="020B0604020202020204" pitchFamily="34" charset="0"/>
            </a:endParaRPr>
          </a:p>
        </p:txBody>
      </p:sp>
      <p:sp>
        <p:nvSpPr>
          <p:cNvPr id="8" name="Arc 7"/>
          <p:cNvSpPr/>
          <p:nvPr/>
        </p:nvSpPr>
        <p:spPr>
          <a:xfrm>
            <a:off x="10568693" y="1556629"/>
            <a:ext cx="668733" cy="2638602"/>
          </a:xfrm>
          <a:prstGeom prst="arc">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7430167" y="627521"/>
            <a:ext cx="4388370" cy="954107"/>
          </a:xfrm>
          <a:prstGeom prst="rect">
            <a:avLst/>
          </a:prstGeom>
          <a:noFill/>
        </p:spPr>
        <p:txBody>
          <a:bodyPr wrap="square" rtlCol="0">
            <a:spAutoFit/>
          </a:bodyPr>
          <a:lstStyle>
            <a:defPPr>
              <a:defRPr lang="en-US"/>
            </a:defPPr>
            <a:lvl1pPr algn="ctr">
              <a:defRPr>
                <a:latin typeface="Helvetica" panose="020B0604020202020204" pitchFamily="34" charset="0"/>
                <a:cs typeface="Helvetica" panose="020B0604020202020204" pitchFamily="34" charset="0"/>
              </a:defRPr>
            </a:lvl1pPr>
          </a:lstStyle>
          <a:p>
            <a:pPr algn="r"/>
            <a:r>
              <a:rPr lang="es-CO" sz="1400" b="1" dirty="0" smtClean="0">
                <a:solidFill>
                  <a:srgbClr val="0063C3"/>
                </a:solidFill>
              </a:rPr>
              <a:t>USAREMOS A LA DOCTORA FERNANDA HERNÁNDEZ COMO VALIDADORA DE LOS RIESGOS DE LA OSTEOPOROSIS POR FUERA DE SU PROGRAMA EN CARACOL TELEVISIÓN.</a:t>
            </a:r>
            <a:endParaRPr lang="es-CO" sz="1400" b="1" dirty="0">
              <a:solidFill>
                <a:srgbClr val="0063C3"/>
              </a:solidFill>
            </a:endParaRPr>
          </a:p>
        </p:txBody>
      </p:sp>
      <p:graphicFrame>
        <p:nvGraphicFramePr>
          <p:cNvPr id="10" name="Chart 9"/>
          <p:cNvGraphicFramePr>
            <a:graphicFrameLocks/>
          </p:cNvGraphicFramePr>
          <p:nvPr>
            <p:extLst>
              <p:ext uri="{D42A27DB-BD31-4B8C-83A1-F6EECF244321}">
                <p14:modId xmlns:p14="http://schemas.microsoft.com/office/powerpoint/2010/main" val="1125685238"/>
              </p:ext>
            </p:extLst>
          </p:nvPr>
        </p:nvGraphicFramePr>
        <p:xfrm>
          <a:off x="151468" y="2781898"/>
          <a:ext cx="6299010" cy="343150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442338" y="6215048"/>
            <a:ext cx="5289884" cy="215444"/>
          </a:xfrm>
          <a:prstGeom prst="rect">
            <a:avLst/>
          </a:prstGeom>
          <a:noFill/>
        </p:spPr>
        <p:txBody>
          <a:bodyPr wrap="square" rtlCol="0">
            <a:spAutoFit/>
          </a:bodyPr>
          <a:lstStyle/>
          <a:p>
            <a:pPr algn="ctr">
              <a:defRPr sz="1050" b="0" i="0" u="none" strike="noStrike" kern="1200" spc="0" baseline="0">
                <a:solidFill>
                  <a:srgbClr val="005480"/>
                </a:solidFill>
                <a:latin typeface="Helvetica" panose="020B0604020202020204" pitchFamily="34" charset="0"/>
                <a:ea typeface="+mn-ea"/>
                <a:cs typeface="Helvetica" panose="020B0604020202020204" pitchFamily="34" charset="0"/>
              </a:defRPr>
            </a:pPr>
            <a:r>
              <a:rPr lang="es-CO" sz="800" dirty="0">
                <a:solidFill>
                  <a:srgbClr val="005480"/>
                </a:solidFill>
                <a:latin typeface="Helvetica" panose="020B0604020202020204" pitchFamily="34" charset="0"/>
                <a:cs typeface="Helvetica" panose="020B0604020202020204" pitchFamily="34" charset="0"/>
              </a:rPr>
              <a:t>GRAF </a:t>
            </a:r>
            <a:r>
              <a:rPr lang="es-CO" sz="800" dirty="0" smtClean="0">
                <a:solidFill>
                  <a:srgbClr val="005480"/>
                </a:solidFill>
                <a:latin typeface="Helvetica" panose="020B0604020202020204" pitchFamily="34" charset="0"/>
                <a:cs typeface="Helvetica" panose="020B0604020202020204" pitchFamily="34" charset="0"/>
              </a:rPr>
              <a:t>5. RANKING DE EMISORAS A NIVEL NACIONAL EN MUJERES 50 A 65</a:t>
            </a:r>
            <a:endParaRPr lang="en-US" sz="800" dirty="0">
              <a:solidFill>
                <a:srgbClr val="005480"/>
              </a:solidFill>
              <a:latin typeface="Helvetica" panose="020B0604020202020204" pitchFamily="34" charset="0"/>
              <a:cs typeface="Helvetica" panose="020B0604020202020204" pitchFamily="34" charset="0"/>
            </a:endParaRPr>
          </a:p>
        </p:txBody>
      </p:sp>
      <p:sp>
        <p:nvSpPr>
          <p:cNvPr id="12" name="TextBox 11"/>
          <p:cNvSpPr txBox="1"/>
          <p:nvPr/>
        </p:nvSpPr>
        <p:spPr>
          <a:xfrm>
            <a:off x="31439" y="6459314"/>
            <a:ext cx="10752717" cy="430887"/>
          </a:xfrm>
          <a:prstGeom prst="rect">
            <a:avLst/>
          </a:prstGeom>
          <a:noFill/>
        </p:spPr>
        <p:txBody>
          <a:bodyPr wrap="square" rtlCol="0">
            <a:spAutoFit/>
          </a:bodyPr>
          <a:lstStyle>
            <a:defPPr>
              <a:defRPr lang="en-US"/>
            </a:defPPr>
            <a:lvl1pPr>
              <a:defRPr sz="1100">
                <a:solidFill>
                  <a:srgbClr val="716F73"/>
                </a:solidFill>
              </a:defRPr>
            </a:lvl1pPr>
          </a:lstStyle>
          <a:p>
            <a:r>
              <a:rPr lang="es-CO" dirty="0"/>
              <a:t>FUENTE: </a:t>
            </a:r>
            <a:r>
              <a:rPr lang="es-CO" dirty="0" smtClean="0"/>
              <a:t>ECAR NOVIEMBRE 2017 A FEBRERO 2018 | COLOMBIA – MUJERES 50 A 65 AÑOS NSE 3 AL 5</a:t>
            </a:r>
            <a:endParaRPr lang="es-CO" dirty="0"/>
          </a:p>
          <a:p>
            <a:r>
              <a:rPr lang="es-CO" dirty="0" smtClean="0"/>
              <a:t>SE SELECCIONA OLÍMPICA ST. PORQUE SE TUVO EN CUENTA LOS RANKING POR CIUDAD Y ES DE LAS DE MEJOR AFINIDAD.</a:t>
            </a:r>
          </a:p>
        </p:txBody>
      </p:sp>
      <p:sp>
        <p:nvSpPr>
          <p:cNvPr id="13" name="Arc 12"/>
          <p:cNvSpPr/>
          <p:nvPr/>
        </p:nvSpPr>
        <p:spPr>
          <a:xfrm rot="19987635">
            <a:off x="5580045" y="1034074"/>
            <a:ext cx="2035149" cy="896772"/>
          </a:xfrm>
          <a:prstGeom prst="arc">
            <a:avLst/>
          </a:prstGeom>
          <a:ln>
            <a:solidFill>
              <a:srgbClr val="005480"/>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1790700" y="4784212"/>
            <a:ext cx="457200" cy="482279"/>
          </a:xfrm>
          <a:prstGeom prst="ellipse">
            <a:avLst/>
          </a:prstGeom>
          <a:noFill/>
          <a:ln>
            <a:solidFill>
              <a:srgbClr val="716F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42338" y="1268329"/>
            <a:ext cx="5874584" cy="1261884"/>
          </a:xfrm>
          <a:prstGeom prst="rect">
            <a:avLst/>
          </a:prstGeom>
        </p:spPr>
        <p:txBody>
          <a:bodyPr wrap="square">
            <a:spAutoFit/>
          </a:bodyPr>
          <a:lstStyle/>
          <a:p>
            <a:pPr algn="r"/>
            <a:r>
              <a:rPr lang="es-CO" sz="1600" b="1" dirty="0">
                <a:solidFill>
                  <a:srgbClr val="0063C3"/>
                </a:solidFill>
                <a:latin typeface="Helvetica" panose="020B0604020202020204" pitchFamily="34" charset="0"/>
                <a:cs typeface="Helvetica" panose="020B0604020202020204" pitchFamily="34" charset="0"/>
              </a:rPr>
              <a:t>ENTREVISTAS</a:t>
            </a:r>
          </a:p>
          <a:p>
            <a:pPr algn="ctr"/>
            <a:r>
              <a:rPr lang="es-CO" sz="1500" dirty="0" smtClean="0">
                <a:latin typeface="Helvetica" panose="020B0604020202020204" pitchFamily="34" charset="0"/>
                <a:cs typeface="Helvetica" panose="020B0604020202020204" pitchFamily="34" charset="0"/>
              </a:rPr>
              <a:t>Las emisoras seleccionadas entrevistarán a la Doctora Fernanda para que hable de los riesgos de nos diagnosticar a tiempo la Osteoporosis y consumir solamente suplementos de calcio para prevenirla. </a:t>
            </a:r>
            <a:endParaRPr lang="es-CO" sz="1500" dirty="0">
              <a:latin typeface="Helvetica" panose="020B0604020202020204" pitchFamily="34" charset="0"/>
              <a:cs typeface="Helvetica" panose="020B0604020202020204" pitchFamily="34" charset="0"/>
            </a:endParaRPr>
          </a:p>
        </p:txBody>
      </p:sp>
      <p:sp>
        <p:nvSpPr>
          <p:cNvPr id="18" name="Rectangle 17"/>
          <p:cNvSpPr/>
          <p:nvPr/>
        </p:nvSpPr>
        <p:spPr>
          <a:xfrm>
            <a:off x="6569382" y="3001168"/>
            <a:ext cx="5205273" cy="1723549"/>
          </a:xfrm>
          <a:prstGeom prst="rect">
            <a:avLst/>
          </a:prstGeom>
        </p:spPr>
        <p:txBody>
          <a:bodyPr wrap="square">
            <a:spAutoFit/>
          </a:bodyPr>
          <a:lstStyle/>
          <a:p>
            <a:pPr algn="r"/>
            <a:r>
              <a:rPr lang="es-CO" sz="1600" b="1" dirty="0" smtClean="0">
                <a:solidFill>
                  <a:srgbClr val="0063C3"/>
                </a:solidFill>
                <a:latin typeface="Helvetica" panose="020B0604020202020204" pitchFamily="34" charset="0"/>
                <a:cs typeface="Helvetica" panose="020B0604020202020204" pitchFamily="34" charset="0"/>
              </a:rPr>
              <a:t>CUÑAS</a:t>
            </a:r>
            <a:endParaRPr lang="es-CO" sz="1600" dirty="0">
              <a:latin typeface="Helvetica" panose="020B0604020202020204" pitchFamily="34" charset="0"/>
              <a:cs typeface="Helvetica" panose="020B0604020202020204" pitchFamily="34" charset="0"/>
            </a:endParaRPr>
          </a:p>
          <a:p>
            <a:pPr algn="r"/>
            <a:r>
              <a:rPr lang="es-CO" sz="1400" dirty="0">
                <a:latin typeface="Helvetica" panose="020B0604020202020204" pitchFamily="34" charset="0"/>
                <a:cs typeface="Helvetica" panose="020B0604020202020204" pitchFamily="34" charset="0"/>
              </a:rPr>
              <a:t>N</a:t>
            </a:r>
            <a:r>
              <a:rPr lang="es-CO" sz="1500" dirty="0">
                <a:latin typeface="Helvetica" panose="020B0604020202020204" pitchFamily="34" charset="0"/>
                <a:cs typeface="Helvetica" panose="020B0604020202020204" pitchFamily="34" charset="0"/>
              </a:rPr>
              <a:t>os darán mucha </a:t>
            </a:r>
            <a:r>
              <a:rPr lang="es-CO" sz="1500" dirty="0" smtClean="0">
                <a:latin typeface="Helvetica" panose="020B0604020202020204" pitchFamily="34" charset="0"/>
                <a:cs typeface="Helvetica" panose="020B0604020202020204" pitchFamily="34" charset="0"/>
              </a:rPr>
              <a:t>frecuencia para reafirmar el mensaje y la urgencia de que vayan al médico. </a:t>
            </a:r>
          </a:p>
          <a:p>
            <a:pPr algn="r"/>
            <a:endParaRPr lang="es-CO" sz="1500" dirty="0">
              <a:latin typeface="Helvetica" panose="020B0604020202020204" pitchFamily="34" charset="0"/>
              <a:cs typeface="Helvetica" panose="020B0604020202020204" pitchFamily="34" charset="0"/>
            </a:endParaRPr>
          </a:p>
          <a:p>
            <a:pPr algn="r"/>
            <a:r>
              <a:rPr lang="es-CO" sz="1500" dirty="0" smtClean="0">
                <a:latin typeface="Helvetica" panose="020B0604020202020204" pitchFamily="34" charset="0"/>
                <a:cs typeface="Helvetica" panose="020B0604020202020204" pitchFamily="34" charset="0"/>
              </a:rPr>
              <a:t>Creativamente: Usaremos la voz de la Doctora Fernanda para hacer validadora de la información y usar una voz reconocida en el target</a:t>
            </a:r>
            <a:r>
              <a:rPr lang="es-CO" sz="1400" dirty="0" smtClean="0">
                <a:latin typeface="Helvetica" panose="020B0604020202020204" pitchFamily="34" charset="0"/>
                <a:cs typeface="Helvetica" panose="020B0604020202020204" pitchFamily="34" charset="0"/>
              </a:rPr>
              <a:t>.  </a:t>
            </a:r>
            <a:endParaRPr lang="es-CO" sz="1400" dirty="0">
              <a:latin typeface="Helvetica" panose="020B0604020202020204" pitchFamily="34" charset="0"/>
              <a:cs typeface="Helvetica" panose="020B0604020202020204" pitchFamily="34" charset="0"/>
            </a:endParaRPr>
          </a:p>
        </p:txBody>
      </p:sp>
      <p:sp>
        <p:nvSpPr>
          <p:cNvPr id="19" name="Arc 18"/>
          <p:cNvSpPr/>
          <p:nvPr/>
        </p:nvSpPr>
        <p:spPr>
          <a:xfrm>
            <a:off x="8633549" y="-425719"/>
            <a:ext cx="668733" cy="1959894"/>
          </a:xfrm>
          <a:prstGeom prst="arc">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3614735">
            <a:off x="7509874" y="3277210"/>
            <a:ext cx="1261173" cy="5694154"/>
          </a:xfrm>
          <a:prstGeom prst="arc">
            <a:avLst>
              <a:gd name="adj1" fmla="val 16200000"/>
              <a:gd name="adj2" fmla="val 2292362"/>
            </a:avLst>
          </a:prstGeom>
          <a:ln>
            <a:solidFill>
              <a:srgbClr val="00548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ounded Rectangle 20"/>
          <p:cNvSpPr/>
          <p:nvPr/>
        </p:nvSpPr>
        <p:spPr>
          <a:xfrm>
            <a:off x="1715360" y="3281353"/>
            <a:ext cx="607880" cy="2830146"/>
          </a:xfrm>
          <a:prstGeom prst="roundRect">
            <a:avLst/>
          </a:prstGeom>
          <a:noFill/>
          <a:ln>
            <a:solidFill>
              <a:srgbClr val="0063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620311" y="3314043"/>
            <a:ext cx="866943" cy="2830146"/>
          </a:xfrm>
          <a:prstGeom prst="roundRect">
            <a:avLst/>
          </a:prstGeom>
          <a:noFill/>
          <a:ln>
            <a:solidFill>
              <a:srgbClr val="0063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580976" y="3246712"/>
            <a:ext cx="607880" cy="2830146"/>
          </a:xfrm>
          <a:prstGeom prst="roundRect">
            <a:avLst/>
          </a:prstGeom>
          <a:noFill/>
          <a:ln>
            <a:solidFill>
              <a:srgbClr val="0063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61606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TotalTime>
  <Words>1309</Words>
  <Application>Microsoft Office PowerPoint</Application>
  <PresentationFormat>Widescreen</PresentationFormat>
  <Paragraphs>109</Paragraphs>
  <Slides>11</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Tamayo, Isabel (BOG-MBW)</dc:creator>
  <cp:lastModifiedBy>Tamayo, Isabel (BOG-MBW)</cp:lastModifiedBy>
  <cp:revision>98</cp:revision>
  <dcterms:created xsi:type="dcterms:W3CDTF">2018-05-12T22:48:38Z</dcterms:created>
  <dcterms:modified xsi:type="dcterms:W3CDTF">2018-05-14T02:28:15Z</dcterms:modified>
</cp:coreProperties>
</file>