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79" r:id="rId2"/>
    <p:sldId id="270" r:id="rId3"/>
    <p:sldId id="257" r:id="rId4"/>
    <p:sldId id="269" r:id="rId5"/>
    <p:sldId id="275" r:id="rId6"/>
    <p:sldId id="278" r:id="rId7"/>
    <p:sldId id="274" r:id="rId8"/>
    <p:sldId id="280" r:id="rId9"/>
    <p:sldId id="272" r:id="rId10"/>
    <p:sldId id="271"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yzza Gallego Garzón" initials="" lastIdx="1" clrIdx="0"/>
  <p:cmAuthor id="1" name="Polufonía v"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4C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113" d="100"/>
          <a:sy n="113" d="100"/>
        </p:scale>
        <p:origin x="-864" y="-10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commentAuthors" Target="commentAuthors.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803124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503a8f66c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503a8f66c9_0_1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_tradnl" dirty="0" smtClean="0">
                <a:solidFill>
                  <a:srgbClr val="434343"/>
                </a:solidFill>
              </a:rPr>
              <a:t>Le enviamos</a:t>
            </a:r>
            <a:r>
              <a:rPr lang="es-ES_tradnl" baseline="0" dirty="0" smtClean="0">
                <a:solidFill>
                  <a:srgbClr val="434343"/>
                </a:solidFill>
              </a:rPr>
              <a:t> </a:t>
            </a:r>
            <a:r>
              <a:rPr lang="es-ES_tradnl" dirty="0" smtClean="0">
                <a:solidFill>
                  <a:srgbClr val="434343"/>
                </a:solidFill>
              </a:rPr>
              <a:t>servilletas a todas las personas que pidieron domicilio a trav</a:t>
            </a:r>
            <a:r>
              <a:rPr lang="es-ES_tradnl" dirty="0" smtClean="0">
                <a:solidFill>
                  <a:srgbClr val="434343"/>
                </a:solidFill>
              </a:rPr>
              <a:t>és de las</a:t>
            </a:r>
            <a:r>
              <a:rPr lang="es-ES_tradnl" baseline="0" dirty="0" smtClean="0">
                <a:solidFill>
                  <a:srgbClr val="434343"/>
                </a:solidFill>
              </a:rPr>
              <a:t> aplicaciones</a:t>
            </a:r>
          </a:p>
          <a:p>
            <a:pPr marL="0" lvl="0" indent="0" algn="l" rtl="0">
              <a:spcBef>
                <a:spcPts val="0"/>
              </a:spcBef>
              <a:spcAft>
                <a:spcPts val="0"/>
              </a:spcAft>
              <a:buNone/>
            </a:pPr>
            <a:r>
              <a:rPr lang="es-ES_tradnl" baseline="0" dirty="0" smtClean="0">
                <a:solidFill>
                  <a:srgbClr val="434343"/>
                </a:solidFill>
              </a:rPr>
              <a:t>En las revistas y periódicos gratuita, agregamos una página especial de material de servilleta para que pudieran usarla y saber si da positivo para colesterol</a:t>
            </a:r>
          </a:p>
          <a:p>
            <a:pPr marL="0" lvl="0" indent="0" algn="l" rtl="0">
              <a:spcBef>
                <a:spcPts val="0"/>
              </a:spcBef>
              <a:spcAft>
                <a:spcPts val="0"/>
              </a:spcAft>
              <a:buNone/>
            </a:pPr>
            <a:r>
              <a:rPr lang="es-ES_tradnl" baseline="0" dirty="0" smtClean="0">
                <a:solidFill>
                  <a:srgbClr val="434343"/>
                </a:solidFill>
              </a:rPr>
              <a:t>En redes sociales </a:t>
            </a:r>
            <a:r>
              <a:rPr lang="es-ES_tradnl" baseline="0" dirty="0" err="1" smtClean="0">
                <a:solidFill>
                  <a:srgbClr val="434343"/>
                </a:solidFill>
              </a:rPr>
              <a:t>distribuímos</a:t>
            </a:r>
            <a:r>
              <a:rPr lang="es-ES_tradnl" baseline="0" dirty="0" smtClean="0">
                <a:solidFill>
                  <a:srgbClr val="434343"/>
                </a:solidFill>
              </a:rPr>
              <a:t> información de interés sobre la campaña </a:t>
            </a:r>
          </a:p>
          <a:p>
            <a:pPr marL="0" lvl="0" indent="0" algn="l" rtl="0">
              <a:spcBef>
                <a:spcPts val="0"/>
              </a:spcBef>
              <a:spcAft>
                <a:spcPts val="0"/>
              </a:spcAft>
              <a:buNone/>
            </a:pPr>
            <a:r>
              <a:rPr lang="es-ES_tradnl" baseline="0" dirty="0" smtClean="0">
                <a:solidFill>
                  <a:srgbClr val="434343"/>
                </a:solidFill>
              </a:rPr>
              <a:t>Tuvimos material P.O.P  informativo en los principales almacenes, tiendas de barrio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0" type="tx">
  <p:cSld name="BLANK 0">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6416374" y="4699954"/>
            <a:ext cx="136800" cy="134700"/>
          </a:xfrm>
          <a:prstGeom prst="rect">
            <a:avLst/>
          </a:prstGeom>
          <a:noFill/>
          <a:ln>
            <a:noFill/>
          </a:ln>
        </p:spPr>
        <p:txBody>
          <a:bodyPr spcFirstLastPara="1" wrap="square" lIns="23700" tIns="23700" rIns="23700" bIns="23700" anchor="ctr" anchorCtr="0">
            <a:noAutofit/>
          </a:bodyPr>
          <a:lstStyle>
            <a:lvl1pPr marL="0" marR="0" lvl="0" indent="0" algn="r" rtl="0">
              <a:lnSpc>
                <a:spcPct val="100000"/>
              </a:lnSpc>
              <a:spcBef>
                <a:spcPts val="0"/>
              </a:spcBef>
              <a:spcAft>
                <a:spcPts val="0"/>
              </a:spcAft>
              <a:buClr>
                <a:srgbClr val="333333"/>
              </a:buClr>
              <a:buSzPts val="600"/>
              <a:buFont typeface="Roboto"/>
              <a:buNone/>
              <a:defRPr sz="600" b="0" i="0" u="none" strike="noStrike" cap="none">
                <a:solidFill>
                  <a:srgbClr val="333333"/>
                </a:solidFill>
                <a:latin typeface="Roboto"/>
                <a:ea typeface="Roboto"/>
                <a:cs typeface="Roboto"/>
                <a:sym typeface="Roboto"/>
              </a:defRPr>
            </a:lvl1pPr>
            <a:lvl2pPr marL="0" marR="0" lvl="1" indent="0" algn="r" rtl="0">
              <a:lnSpc>
                <a:spcPct val="100000"/>
              </a:lnSpc>
              <a:spcBef>
                <a:spcPts val="0"/>
              </a:spcBef>
              <a:spcAft>
                <a:spcPts val="0"/>
              </a:spcAft>
              <a:buClr>
                <a:srgbClr val="333333"/>
              </a:buClr>
              <a:buSzPts val="600"/>
              <a:buFont typeface="Roboto"/>
              <a:buNone/>
              <a:defRPr sz="600" b="0" i="0" u="none" strike="noStrike" cap="none">
                <a:solidFill>
                  <a:srgbClr val="333333"/>
                </a:solidFill>
                <a:latin typeface="Roboto"/>
                <a:ea typeface="Roboto"/>
                <a:cs typeface="Roboto"/>
                <a:sym typeface="Roboto"/>
              </a:defRPr>
            </a:lvl2pPr>
            <a:lvl3pPr marL="0" marR="0" lvl="2" indent="0" algn="r" rtl="0">
              <a:lnSpc>
                <a:spcPct val="100000"/>
              </a:lnSpc>
              <a:spcBef>
                <a:spcPts val="0"/>
              </a:spcBef>
              <a:spcAft>
                <a:spcPts val="0"/>
              </a:spcAft>
              <a:buClr>
                <a:srgbClr val="333333"/>
              </a:buClr>
              <a:buSzPts val="600"/>
              <a:buFont typeface="Roboto"/>
              <a:buNone/>
              <a:defRPr sz="600" b="0" i="0" u="none" strike="noStrike" cap="none">
                <a:solidFill>
                  <a:srgbClr val="333333"/>
                </a:solidFill>
                <a:latin typeface="Roboto"/>
                <a:ea typeface="Roboto"/>
                <a:cs typeface="Roboto"/>
                <a:sym typeface="Roboto"/>
              </a:defRPr>
            </a:lvl3pPr>
            <a:lvl4pPr marL="0" marR="0" lvl="3" indent="0" algn="r" rtl="0">
              <a:lnSpc>
                <a:spcPct val="100000"/>
              </a:lnSpc>
              <a:spcBef>
                <a:spcPts val="0"/>
              </a:spcBef>
              <a:spcAft>
                <a:spcPts val="0"/>
              </a:spcAft>
              <a:buClr>
                <a:srgbClr val="333333"/>
              </a:buClr>
              <a:buSzPts val="600"/>
              <a:buFont typeface="Roboto"/>
              <a:buNone/>
              <a:defRPr sz="600" b="0" i="0" u="none" strike="noStrike" cap="none">
                <a:solidFill>
                  <a:srgbClr val="333333"/>
                </a:solidFill>
                <a:latin typeface="Roboto"/>
                <a:ea typeface="Roboto"/>
                <a:cs typeface="Roboto"/>
                <a:sym typeface="Roboto"/>
              </a:defRPr>
            </a:lvl4pPr>
            <a:lvl5pPr marL="0" marR="0" lvl="4" indent="0" algn="r" rtl="0">
              <a:lnSpc>
                <a:spcPct val="100000"/>
              </a:lnSpc>
              <a:spcBef>
                <a:spcPts val="0"/>
              </a:spcBef>
              <a:spcAft>
                <a:spcPts val="0"/>
              </a:spcAft>
              <a:buClr>
                <a:srgbClr val="333333"/>
              </a:buClr>
              <a:buSzPts val="600"/>
              <a:buFont typeface="Roboto"/>
              <a:buNone/>
              <a:defRPr sz="600" b="0" i="0" u="none" strike="noStrike" cap="none">
                <a:solidFill>
                  <a:srgbClr val="333333"/>
                </a:solidFill>
                <a:latin typeface="Roboto"/>
                <a:ea typeface="Roboto"/>
                <a:cs typeface="Roboto"/>
                <a:sym typeface="Roboto"/>
              </a:defRPr>
            </a:lvl5pPr>
            <a:lvl6pPr marL="0" marR="0" lvl="5" indent="0" algn="r" rtl="0">
              <a:lnSpc>
                <a:spcPct val="100000"/>
              </a:lnSpc>
              <a:spcBef>
                <a:spcPts val="0"/>
              </a:spcBef>
              <a:spcAft>
                <a:spcPts val="0"/>
              </a:spcAft>
              <a:buClr>
                <a:srgbClr val="333333"/>
              </a:buClr>
              <a:buSzPts val="600"/>
              <a:buFont typeface="Roboto"/>
              <a:buNone/>
              <a:defRPr sz="600" b="0" i="0" u="none" strike="noStrike" cap="none">
                <a:solidFill>
                  <a:srgbClr val="333333"/>
                </a:solidFill>
                <a:latin typeface="Roboto"/>
                <a:ea typeface="Roboto"/>
                <a:cs typeface="Roboto"/>
                <a:sym typeface="Roboto"/>
              </a:defRPr>
            </a:lvl6pPr>
            <a:lvl7pPr marL="0" marR="0" lvl="6" indent="0" algn="r" rtl="0">
              <a:lnSpc>
                <a:spcPct val="100000"/>
              </a:lnSpc>
              <a:spcBef>
                <a:spcPts val="0"/>
              </a:spcBef>
              <a:spcAft>
                <a:spcPts val="0"/>
              </a:spcAft>
              <a:buClr>
                <a:srgbClr val="333333"/>
              </a:buClr>
              <a:buSzPts val="600"/>
              <a:buFont typeface="Roboto"/>
              <a:buNone/>
              <a:defRPr sz="600" b="0" i="0" u="none" strike="noStrike" cap="none">
                <a:solidFill>
                  <a:srgbClr val="333333"/>
                </a:solidFill>
                <a:latin typeface="Roboto"/>
                <a:ea typeface="Roboto"/>
                <a:cs typeface="Roboto"/>
                <a:sym typeface="Roboto"/>
              </a:defRPr>
            </a:lvl7pPr>
            <a:lvl8pPr marL="0" marR="0" lvl="7" indent="0" algn="r" rtl="0">
              <a:lnSpc>
                <a:spcPct val="100000"/>
              </a:lnSpc>
              <a:spcBef>
                <a:spcPts val="0"/>
              </a:spcBef>
              <a:spcAft>
                <a:spcPts val="0"/>
              </a:spcAft>
              <a:buClr>
                <a:srgbClr val="333333"/>
              </a:buClr>
              <a:buSzPts val="600"/>
              <a:buFont typeface="Roboto"/>
              <a:buNone/>
              <a:defRPr sz="600" b="0" i="0" u="none" strike="noStrike" cap="none">
                <a:solidFill>
                  <a:srgbClr val="333333"/>
                </a:solidFill>
                <a:latin typeface="Roboto"/>
                <a:ea typeface="Roboto"/>
                <a:cs typeface="Roboto"/>
                <a:sym typeface="Roboto"/>
              </a:defRPr>
            </a:lvl8pPr>
            <a:lvl9pPr marL="0" marR="0" lvl="8" indent="0" algn="r" rtl="0">
              <a:lnSpc>
                <a:spcPct val="100000"/>
              </a:lnSpc>
              <a:spcBef>
                <a:spcPts val="0"/>
              </a:spcBef>
              <a:spcAft>
                <a:spcPts val="0"/>
              </a:spcAft>
              <a:buClr>
                <a:srgbClr val="333333"/>
              </a:buClr>
              <a:buSzPts val="600"/>
              <a:buFont typeface="Roboto"/>
              <a:buNone/>
              <a:defRPr sz="600" b="0" i="0" u="none" strike="noStrike" cap="none">
                <a:solidFill>
                  <a:srgbClr val="33333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‹Nr.›</a:t>
            </a:fld>
            <a:endParaRPr/>
          </a:p>
        </p:txBody>
      </p:sp>
    </p:spTree>
    <p:extLst>
      <p:ext uri="{BB962C8B-B14F-4D97-AF65-F5344CB8AC3E}">
        <p14:creationId xmlns:p14="http://schemas.microsoft.com/office/powerpoint/2010/main" val="443330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5143500"/>
          </a:xfrm>
          <a:prstGeom prst="rect">
            <a:avLst/>
          </a:prstGeom>
          <a:solidFill>
            <a:srgbClr val="F54C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3" name="Imagen 2" descr="logo.png"/>
          <p:cNvPicPr>
            <a:picLocks noChangeAspect="1"/>
          </p:cNvPicPr>
          <p:nvPr/>
        </p:nvPicPr>
        <p:blipFill rotWithShape="1">
          <a:blip r:embed="rId2">
            <a:extLst>
              <a:ext uri="{28A0092B-C50C-407E-A947-70E740481C1C}">
                <a14:useLocalDpi xmlns:a14="http://schemas.microsoft.com/office/drawing/2010/main" val="0"/>
              </a:ext>
            </a:extLst>
          </a:blip>
          <a:srcRect t="14204" b="22426"/>
          <a:stretch/>
        </p:blipFill>
        <p:spPr>
          <a:xfrm>
            <a:off x="-2461252" y="-766751"/>
            <a:ext cx="14347229" cy="6364047"/>
          </a:xfrm>
          <a:prstGeom prst="rect">
            <a:avLst/>
          </a:prstGeom>
        </p:spPr>
      </p:pic>
    </p:spTree>
    <p:extLst>
      <p:ext uri="{BB962C8B-B14F-4D97-AF65-F5344CB8AC3E}">
        <p14:creationId xmlns:p14="http://schemas.microsoft.com/office/powerpoint/2010/main" val="2987570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5143500"/>
          </a:xfrm>
          <a:prstGeom prst="rect">
            <a:avLst/>
          </a:prstGeom>
          <a:solidFill>
            <a:srgbClr val="F54C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3" name="Imagen 2" descr="YL_BOARD_MED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751" y="0"/>
            <a:ext cx="7348213" cy="5143500"/>
          </a:xfrm>
          <a:prstGeom prst="rect">
            <a:avLst/>
          </a:prstGeom>
        </p:spPr>
      </p:pic>
    </p:spTree>
    <p:extLst>
      <p:ext uri="{BB962C8B-B14F-4D97-AF65-F5344CB8AC3E}">
        <p14:creationId xmlns:p14="http://schemas.microsoft.com/office/powerpoint/2010/main" val="1602652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9144000" cy="5143500"/>
          </a:xfrm>
          <a:prstGeom prst="rect">
            <a:avLst/>
          </a:prstGeom>
          <a:solidFill>
            <a:srgbClr val="F54C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CuadroTexto 3"/>
          <p:cNvSpPr txBox="1"/>
          <p:nvPr/>
        </p:nvSpPr>
        <p:spPr>
          <a:xfrm>
            <a:off x="542750" y="883040"/>
            <a:ext cx="7830001" cy="769441"/>
          </a:xfrm>
          <a:prstGeom prst="rect">
            <a:avLst/>
          </a:prstGeom>
          <a:solidFill>
            <a:schemeClr val="bg1"/>
          </a:solidFill>
        </p:spPr>
        <p:txBody>
          <a:bodyPr wrap="square" rtlCol="0">
            <a:spAutoFit/>
          </a:bodyPr>
          <a:lstStyle/>
          <a:p>
            <a:pPr algn="ctr"/>
            <a:r>
              <a:rPr lang="es-ES" sz="4400" b="1" dirty="0" smtClean="0">
                <a:solidFill>
                  <a:srgbClr val="F54C4F"/>
                </a:solidFill>
              </a:rPr>
              <a:t>NUESTRA GRAN IDEA</a:t>
            </a:r>
            <a:endParaRPr lang="es-ES" sz="4400" b="1" dirty="0">
              <a:solidFill>
                <a:srgbClr val="F54C4F"/>
              </a:solidFill>
            </a:endParaRPr>
          </a:p>
        </p:txBody>
      </p:sp>
      <p:sp>
        <p:nvSpPr>
          <p:cNvPr id="8" name="Google Shape;77;p17"/>
          <p:cNvSpPr txBox="1">
            <a:spLocks/>
          </p:cNvSpPr>
          <p:nvPr/>
        </p:nvSpPr>
        <p:spPr>
          <a:xfrm>
            <a:off x="1236248" y="1888245"/>
            <a:ext cx="6642009" cy="26806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s-ES" sz="2000" dirty="0" smtClean="0">
              <a:solidFill>
                <a:srgbClr val="FFFFFF"/>
              </a:solidFill>
              <a:latin typeface="Roboto Slab Bold"/>
              <a:cs typeface="Roboto Slab Bold"/>
            </a:endParaRPr>
          </a:p>
          <a:p>
            <a:pPr algn="ctr">
              <a:spcBef>
                <a:spcPts val="1600"/>
              </a:spcBef>
            </a:pPr>
            <a:r>
              <a:rPr lang="es-ES" sz="2000" dirty="0" smtClean="0">
                <a:solidFill>
                  <a:srgbClr val="FFFFFF"/>
                </a:solidFill>
                <a:latin typeface="Roboto Slab Bold"/>
                <a:cs typeface="Roboto Slab Bold"/>
              </a:rPr>
              <a:t>Creamos unas servilletas que al contacto con la grasa develaron el mensaje de la campaña que invita a tomar acción frente al colesterol (C-LDL) y aprovechamos eficientemente otros medios </a:t>
            </a:r>
          </a:p>
          <a:p>
            <a:pPr algn="ctr">
              <a:spcBef>
                <a:spcPts val="1600"/>
              </a:spcBef>
              <a:spcAft>
                <a:spcPts val="1600"/>
              </a:spcAft>
            </a:pPr>
            <a:endParaRPr lang="es-ES" sz="2000" dirty="0">
              <a:solidFill>
                <a:srgbClr val="FFFFFF"/>
              </a:solidFill>
              <a:latin typeface="Roboto Slab Bold"/>
              <a:cs typeface="Roboto Slab Bold"/>
            </a:endParaRPr>
          </a:p>
        </p:txBody>
      </p:sp>
    </p:spTree>
    <p:extLst>
      <p:ext uri="{BB962C8B-B14F-4D97-AF65-F5344CB8AC3E}">
        <p14:creationId xmlns:p14="http://schemas.microsoft.com/office/powerpoint/2010/main" val="837389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4C4F"/>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781562" y="744575"/>
            <a:ext cx="7685356" cy="3662400"/>
          </a:xfrm>
          <a:prstGeom prst="rect">
            <a:avLst/>
          </a:prstGeom>
        </p:spPr>
        <p:txBody>
          <a:bodyPr spcFirstLastPara="1" wrap="square" lIns="91425" tIns="91425" rIns="91425" bIns="91425" anchor="ctr" anchorCtr="0">
            <a:noAutofit/>
          </a:bodyPr>
          <a:lstStyle/>
          <a:p>
            <a:r>
              <a:rPr lang="es-ES" sz="1400" dirty="0" smtClean="0">
                <a:solidFill>
                  <a:schemeClr val="bg1"/>
                </a:solidFill>
                <a:latin typeface="Roboto Slab Regular"/>
                <a:cs typeface="Roboto Slab Regular"/>
              </a:rPr>
              <a:t>Quisimos </a:t>
            </a:r>
            <a:r>
              <a:rPr lang="es-ES" sz="1400" dirty="0">
                <a:solidFill>
                  <a:schemeClr val="bg1"/>
                </a:solidFill>
                <a:latin typeface="Roboto Slab Regular"/>
                <a:cs typeface="Roboto Slab Regular"/>
              </a:rPr>
              <a:t>que las personas entendieran que en la cotidianidad encontramos altos niveles de colesterol LDL y que el exceso de los mismos </a:t>
            </a:r>
            <a:r>
              <a:rPr lang="es-ES" sz="1400" dirty="0" smtClean="0">
                <a:solidFill>
                  <a:schemeClr val="bg1"/>
                </a:solidFill>
                <a:latin typeface="Roboto Slab Regular"/>
                <a:cs typeface="Roboto Slab Regular"/>
              </a:rPr>
              <a:t>concluir</a:t>
            </a:r>
            <a:r>
              <a:rPr lang="es-ES" sz="1400" dirty="0" smtClean="0">
                <a:solidFill>
                  <a:schemeClr val="bg1"/>
                </a:solidFill>
                <a:latin typeface="Roboto Slab Regular"/>
                <a:cs typeface="Roboto Slab Regular"/>
              </a:rPr>
              <a:t>á</a:t>
            </a:r>
            <a:r>
              <a:rPr lang="es-ES" sz="1400" dirty="0" smtClean="0">
                <a:solidFill>
                  <a:schemeClr val="bg1"/>
                </a:solidFill>
                <a:latin typeface="Roboto Slab Regular"/>
                <a:cs typeface="Roboto Slab Regular"/>
              </a:rPr>
              <a:t> </a:t>
            </a:r>
            <a:r>
              <a:rPr lang="es-ES" sz="1400" dirty="0">
                <a:solidFill>
                  <a:schemeClr val="bg1"/>
                </a:solidFill>
                <a:latin typeface="Roboto Slab Regular"/>
                <a:cs typeface="Roboto Slab Regular"/>
              </a:rPr>
              <a:t>en un ataque cardíaco.</a:t>
            </a:r>
          </a:p>
        </p:txBody>
      </p:sp>
      <p:sp>
        <p:nvSpPr>
          <p:cNvPr id="3" name="CuadroTexto 2"/>
          <p:cNvSpPr txBox="1"/>
          <p:nvPr/>
        </p:nvSpPr>
        <p:spPr>
          <a:xfrm>
            <a:off x="542750" y="883040"/>
            <a:ext cx="7830001" cy="769441"/>
          </a:xfrm>
          <a:prstGeom prst="rect">
            <a:avLst/>
          </a:prstGeom>
          <a:solidFill>
            <a:schemeClr val="bg1"/>
          </a:solidFill>
        </p:spPr>
        <p:txBody>
          <a:bodyPr wrap="square" rtlCol="0">
            <a:spAutoFit/>
          </a:bodyPr>
          <a:lstStyle/>
          <a:p>
            <a:pPr algn="ctr"/>
            <a:r>
              <a:rPr lang="es-ES" sz="4400" b="1" dirty="0" smtClean="0">
                <a:solidFill>
                  <a:srgbClr val="F54C4F"/>
                </a:solidFill>
              </a:rPr>
              <a:t>Mensaje</a:t>
            </a:r>
            <a:endParaRPr lang="es-ES" sz="4400" b="1" dirty="0">
              <a:solidFill>
                <a:srgbClr val="F54C4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787122" y="0"/>
            <a:ext cx="1356878" cy="5143500"/>
          </a:xfrm>
          <a:prstGeom prst="rect">
            <a:avLst/>
          </a:prstGeom>
          <a:solidFill>
            <a:srgbClr val="F54C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CuadroTexto 3"/>
          <p:cNvSpPr txBox="1"/>
          <p:nvPr/>
        </p:nvSpPr>
        <p:spPr>
          <a:xfrm>
            <a:off x="692399" y="388499"/>
            <a:ext cx="1697901" cy="646331"/>
          </a:xfrm>
          <a:prstGeom prst="rect">
            <a:avLst/>
          </a:prstGeom>
          <a:noFill/>
        </p:spPr>
        <p:txBody>
          <a:bodyPr wrap="none" rtlCol="0">
            <a:spAutoFit/>
          </a:bodyPr>
          <a:lstStyle/>
          <a:p>
            <a:r>
              <a:rPr lang="es-ES" sz="3600" b="1" dirty="0" err="1" smtClean="0">
                <a:solidFill>
                  <a:srgbClr val="F54C4F"/>
                </a:solidFill>
              </a:rPr>
              <a:t>Insight</a:t>
            </a:r>
            <a:endParaRPr lang="es-ES" sz="3600" b="1" dirty="0">
              <a:solidFill>
                <a:srgbClr val="F54C4F"/>
              </a:solidFill>
            </a:endParaRPr>
          </a:p>
        </p:txBody>
      </p:sp>
      <p:sp>
        <p:nvSpPr>
          <p:cNvPr id="6" name="CuadroTexto 5"/>
          <p:cNvSpPr txBox="1"/>
          <p:nvPr/>
        </p:nvSpPr>
        <p:spPr>
          <a:xfrm>
            <a:off x="441628" y="1385553"/>
            <a:ext cx="2199442" cy="523220"/>
          </a:xfrm>
          <a:prstGeom prst="rect">
            <a:avLst/>
          </a:prstGeom>
          <a:noFill/>
        </p:spPr>
        <p:txBody>
          <a:bodyPr wrap="square" rtlCol="0">
            <a:spAutoFit/>
          </a:bodyPr>
          <a:lstStyle/>
          <a:p>
            <a:pPr lvl="0">
              <a:spcBef>
                <a:spcPts val="1600"/>
              </a:spcBef>
            </a:pPr>
            <a:r>
              <a:rPr lang="es" dirty="0" smtClean="0">
                <a:solidFill>
                  <a:srgbClr val="666666"/>
                </a:solidFill>
                <a:latin typeface="Montserrat"/>
                <a:ea typeface="Montserrat"/>
                <a:cs typeface="Montserrat"/>
                <a:sym typeface="Montserrat"/>
              </a:rPr>
              <a:t>Los malas decisiones quedan en evidencia </a:t>
            </a:r>
            <a:endParaRPr lang="es" dirty="0">
              <a:solidFill>
                <a:srgbClr val="666666"/>
              </a:solidFill>
              <a:latin typeface="Montserrat"/>
              <a:ea typeface="Montserrat"/>
              <a:cs typeface="Montserrat"/>
              <a:sym typeface="Montserrat"/>
            </a:endParaRPr>
          </a:p>
        </p:txBody>
      </p:sp>
      <p:sp>
        <p:nvSpPr>
          <p:cNvPr id="7" name="Rectángulo 6"/>
          <p:cNvSpPr/>
          <p:nvPr/>
        </p:nvSpPr>
        <p:spPr>
          <a:xfrm>
            <a:off x="3276031" y="1473929"/>
            <a:ext cx="1522071" cy="307777"/>
          </a:xfrm>
          <a:prstGeom prst="rect">
            <a:avLst/>
          </a:prstGeom>
        </p:spPr>
        <p:txBody>
          <a:bodyPr wrap="none">
            <a:spAutoFit/>
          </a:bodyPr>
          <a:lstStyle/>
          <a:p>
            <a:pPr lvl="0">
              <a:spcBef>
                <a:spcPts val="1600"/>
              </a:spcBef>
            </a:pPr>
            <a:r>
              <a:rPr lang="es" dirty="0">
                <a:solidFill>
                  <a:srgbClr val="666666"/>
                </a:solidFill>
                <a:latin typeface="Montserrat"/>
                <a:ea typeface="Montserrat"/>
                <a:cs typeface="Montserrat"/>
                <a:sym typeface="Montserrat"/>
              </a:rPr>
              <a:t>La transparencia</a:t>
            </a:r>
            <a:endParaRPr lang="es" dirty="0">
              <a:solidFill>
                <a:srgbClr val="666666"/>
              </a:solidFill>
              <a:latin typeface="Montserrat"/>
              <a:ea typeface="Montserrat"/>
              <a:cs typeface="Montserrat"/>
              <a:sym typeface="Montserrat"/>
            </a:endParaRPr>
          </a:p>
        </p:txBody>
      </p:sp>
      <p:pic>
        <p:nvPicPr>
          <p:cNvPr id="8" name="Imagen 7" descr="appetite-burger-cheeseburger-1484669.jpg"/>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5952522" y="292228"/>
            <a:ext cx="2982502" cy="4473753"/>
          </a:xfrm>
          <a:prstGeom prst="rect">
            <a:avLst/>
          </a:prstGeom>
        </p:spPr>
      </p:pic>
      <p:sp>
        <p:nvSpPr>
          <p:cNvPr id="9" name="CuadroTexto 8"/>
          <p:cNvSpPr txBox="1"/>
          <p:nvPr/>
        </p:nvSpPr>
        <p:spPr>
          <a:xfrm>
            <a:off x="2880402" y="388499"/>
            <a:ext cx="2313329" cy="646331"/>
          </a:xfrm>
          <a:prstGeom prst="rect">
            <a:avLst/>
          </a:prstGeom>
          <a:noFill/>
        </p:spPr>
        <p:txBody>
          <a:bodyPr wrap="none" rtlCol="0">
            <a:spAutoFit/>
          </a:bodyPr>
          <a:lstStyle/>
          <a:p>
            <a:r>
              <a:rPr lang="es-ES" sz="3600" b="1" dirty="0" smtClean="0">
                <a:solidFill>
                  <a:srgbClr val="F54C4F"/>
                </a:solidFill>
              </a:rPr>
              <a:t>Concepto</a:t>
            </a:r>
            <a:endParaRPr lang="es-ES" sz="3600" b="1" dirty="0">
              <a:solidFill>
                <a:srgbClr val="F54C4F"/>
              </a:solidFill>
            </a:endParaRPr>
          </a:p>
        </p:txBody>
      </p:sp>
      <p:sp>
        <p:nvSpPr>
          <p:cNvPr id="14" name="CuadroTexto 13"/>
          <p:cNvSpPr txBox="1"/>
          <p:nvPr/>
        </p:nvSpPr>
        <p:spPr>
          <a:xfrm>
            <a:off x="835392" y="2239154"/>
            <a:ext cx="1108446" cy="646331"/>
          </a:xfrm>
          <a:prstGeom prst="rect">
            <a:avLst/>
          </a:prstGeom>
          <a:noFill/>
        </p:spPr>
        <p:txBody>
          <a:bodyPr wrap="none" rtlCol="0">
            <a:spAutoFit/>
          </a:bodyPr>
          <a:lstStyle/>
          <a:p>
            <a:r>
              <a:rPr lang="es-ES" sz="3600" b="1" dirty="0" smtClean="0">
                <a:solidFill>
                  <a:srgbClr val="F54C4F"/>
                </a:solidFill>
              </a:rPr>
              <a:t>Idea</a:t>
            </a:r>
            <a:endParaRPr lang="es-ES" sz="3600" b="1" dirty="0">
              <a:solidFill>
                <a:srgbClr val="F54C4F"/>
              </a:solidFill>
            </a:endParaRPr>
          </a:p>
        </p:txBody>
      </p:sp>
      <p:sp>
        <p:nvSpPr>
          <p:cNvPr id="15" name="CuadroTexto 14"/>
          <p:cNvSpPr txBox="1"/>
          <p:nvPr/>
        </p:nvSpPr>
        <p:spPr>
          <a:xfrm>
            <a:off x="194354" y="3242861"/>
            <a:ext cx="2390523" cy="1169551"/>
          </a:xfrm>
          <a:prstGeom prst="rect">
            <a:avLst/>
          </a:prstGeom>
          <a:noFill/>
        </p:spPr>
        <p:txBody>
          <a:bodyPr wrap="square" rtlCol="0">
            <a:spAutoFit/>
          </a:bodyPr>
          <a:lstStyle/>
          <a:p>
            <a:pPr lvl="0">
              <a:spcBef>
                <a:spcPts val="1600"/>
              </a:spcBef>
            </a:pPr>
            <a:r>
              <a:rPr lang="es" dirty="0">
                <a:solidFill>
                  <a:srgbClr val="666666"/>
                </a:solidFill>
                <a:latin typeface="Montserrat"/>
                <a:ea typeface="Montserrat"/>
                <a:cs typeface="Montserrat"/>
                <a:sym typeface="Montserrat"/>
              </a:rPr>
              <a:t>Mostramos que la cotidianidad está llena de señales de </a:t>
            </a:r>
            <a:r>
              <a:rPr lang="es" dirty="0" smtClean="0">
                <a:solidFill>
                  <a:srgbClr val="666666"/>
                </a:solidFill>
                <a:latin typeface="Montserrat"/>
                <a:ea typeface="Montserrat"/>
                <a:cs typeface="Montserrat"/>
                <a:sym typeface="Montserrat"/>
              </a:rPr>
              <a:t>alerta que </a:t>
            </a:r>
            <a:r>
              <a:rPr lang="es" dirty="0">
                <a:solidFill>
                  <a:srgbClr val="666666"/>
                </a:solidFill>
                <a:latin typeface="Montserrat"/>
                <a:ea typeface="Montserrat"/>
                <a:cs typeface="Montserrat"/>
                <a:sym typeface="Montserrat"/>
              </a:rPr>
              <a:t>nos podrían ayudar a prevenir un ataque cardiaco.</a:t>
            </a:r>
            <a:endParaRPr lang="es" dirty="0">
              <a:solidFill>
                <a:srgbClr val="666666"/>
              </a:solidFill>
              <a:latin typeface="Montserrat"/>
              <a:ea typeface="Montserrat"/>
              <a:cs typeface="Montserrat"/>
              <a:sym typeface="Montserrat"/>
            </a:endParaRPr>
          </a:p>
        </p:txBody>
      </p:sp>
      <p:sp>
        <p:nvSpPr>
          <p:cNvPr id="16" name="Rectángulo 15"/>
          <p:cNvSpPr/>
          <p:nvPr/>
        </p:nvSpPr>
        <p:spPr>
          <a:xfrm>
            <a:off x="2798409" y="3294735"/>
            <a:ext cx="2528683" cy="1384995"/>
          </a:xfrm>
          <a:prstGeom prst="rect">
            <a:avLst/>
          </a:prstGeom>
        </p:spPr>
        <p:txBody>
          <a:bodyPr wrap="square">
            <a:spAutoFit/>
          </a:bodyPr>
          <a:lstStyle/>
          <a:p>
            <a:pPr lvl="0">
              <a:spcBef>
                <a:spcPts val="1600"/>
              </a:spcBef>
              <a:buClr>
                <a:schemeClr val="dk1"/>
              </a:buClr>
              <a:buSzPts val="1100"/>
            </a:pPr>
            <a:r>
              <a:rPr lang="es" dirty="0">
                <a:solidFill>
                  <a:srgbClr val="666666"/>
                </a:solidFill>
                <a:latin typeface="Montserrat"/>
                <a:ea typeface="Montserrat"/>
                <a:cs typeface="Montserrat"/>
                <a:sym typeface="Montserrat"/>
              </a:rPr>
              <a:t>Intervinimos elementos diarios que están directamente </a:t>
            </a:r>
            <a:r>
              <a:rPr lang="es" dirty="0" smtClean="0">
                <a:solidFill>
                  <a:srgbClr val="666666"/>
                </a:solidFill>
                <a:latin typeface="Montserrat"/>
                <a:ea typeface="Montserrat"/>
                <a:cs typeface="Montserrat"/>
                <a:sym typeface="Montserrat"/>
              </a:rPr>
              <a:t>involucrados </a:t>
            </a:r>
            <a:r>
              <a:rPr lang="es" dirty="0">
                <a:solidFill>
                  <a:srgbClr val="666666"/>
                </a:solidFill>
                <a:latin typeface="Montserrat"/>
                <a:ea typeface="Montserrat"/>
                <a:cs typeface="Montserrat"/>
                <a:sym typeface="Montserrat"/>
              </a:rPr>
              <a:t>con las causas del aumento del colesterol (C-LDL) </a:t>
            </a:r>
            <a:r>
              <a:rPr lang="es" dirty="0" smtClean="0">
                <a:solidFill>
                  <a:srgbClr val="666666"/>
                </a:solidFill>
                <a:latin typeface="Montserrat"/>
                <a:ea typeface="Montserrat"/>
                <a:cs typeface="Montserrat"/>
                <a:sym typeface="Montserrat"/>
              </a:rPr>
              <a:t>para </a:t>
            </a:r>
            <a:r>
              <a:rPr lang="es" dirty="0">
                <a:solidFill>
                  <a:srgbClr val="666666"/>
                </a:solidFill>
                <a:latin typeface="Montserrat"/>
                <a:ea typeface="Montserrat"/>
                <a:cs typeface="Montserrat"/>
                <a:sym typeface="Montserrat"/>
              </a:rPr>
              <a:t>convertirlos en señales</a:t>
            </a:r>
            <a:endParaRPr lang="es" dirty="0">
              <a:solidFill>
                <a:srgbClr val="666666"/>
              </a:solidFill>
              <a:latin typeface="Montserrat"/>
              <a:ea typeface="Montserrat"/>
              <a:cs typeface="Montserrat"/>
              <a:sym typeface="Montserrat"/>
            </a:endParaRPr>
          </a:p>
        </p:txBody>
      </p:sp>
      <p:sp>
        <p:nvSpPr>
          <p:cNvPr id="17" name="CuadroTexto 16"/>
          <p:cNvSpPr txBox="1"/>
          <p:nvPr/>
        </p:nvSpPr>
        <p:spPr>
          <a:xfrm>
            <a:off x="2854239" y="2239154"/>
            <a:ext cx="2417023" cy="646331"/>
          </a:xfrm>
          <a:prstGeom prst="rect">
            <a:avLst/>
          </a:prstGeom>
          <a:noFill/>
        </p:spPr>
        <p:txBody>
          <a:bodyPr wrap="none" rtlCol="0">
            <a:spAutoFit/>
          </a:bodyPr>
          <a:lstStyle/>
          <a:p>
            <a:r>
              <a:rPr lang="es-ES" sz="3600" b="1" dirty="0" smtClean="0">
                <a:solidFill>
                  <a:srgbClr val="F54C4F"/>
                </a:solidFill>
              </a:rPr>
              <a:t>Estrategia</a:t>
            </a:r>
            <a:endParaRPr lang="es-ES" sz="3600" b="1" dirty="0">
              <a:solidFill>
                <a:srgbClr val="F54C4F"/>
              </a:solidFill>
            </a:endParaRPr>
          </a:p>
        </p:txBody>
      </p:sp>
    </p:spTree>
    <p:extLst>
      <p:ext uri="{BB962C8B-B14F-4D97-AF65-F5344CB8AC3E}">
        <p14:creationId xmlns:p14="http://schemas.microsoft.com/office/powerpoint/2010/main" val="150216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783051" y="0"/>
            <a:ext cx="1356878" cy="5143500"/>
          </a:xfrm>
          <a:prstGeom prst="rect">
            <a:avLst/>
          </a:prstGeom>
          <a:solidFill>
            <a:srgbClr val="F54C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CuadroTexto 3"/>
          <p:cNvSpPr txBox="1"/>
          <p:nvPr/>
        </p:nvSpPr>
        <p:spPr>
          <a:xfrm>
            <a:off x="542751" y="410960"/>
            <a:ext cx="6908436" cy="769441"/>
          </a:xfrm>
          <a:prstGeom prst="rect">
            <a:avLst/>
          </a:prstGeom>
          <a:solidFill>
            <a:srgbClr val="F54C4F"/>
          </a:solidFill>
        </p:spPr>
        <p:txBody>
          <a:bodyPr wrap="square" rtlCol="0">
            <a:spAutoFit/>
          </a:bodyPr>
          <a:lstStyle/>
          <a:p>
            <a:pPr algn="ctr"/>
            <a:r>
              <a:rPr lang="es-ES" sz="4400" b="1" dirty="0" smtClean="0">
                <a:solidFill>
                  <a:schemeClr val="bg1"/>
                </a:solidFill>
              </a:rPr>
              <a:t>RACIONAL</a:t>
            </a:r>
            <a:endParaRPr lang="es-ES" sz="4400" b="1" dirty="0">
              <a:solidFill>
                <a:schemeClr val="bg1"/>
              </a:solidFill>
            </a:endParaRPr>
          </a:p>
        </p:txBody>
      </p:sp>
      <p:sp>
        <p:nvSpPr>
          <p:cNvPr id="6" name="CuadroTexto 5"/>
          <p:cNvSpPr txBox="1"/>
          <p:nvPr/>
        </p:nvSpPr>
        <p:spPr>
          <a:xfrm>
            <a:off x="1003533" y="1500724"/>
            <a:ext cx="5885725" cy="3323987"/>
          </a:xfrm>
          <a:prstGeom prst="rect">
            <a:avLst/>
          </a:prstGeom>
          <a:noFill/>
        </p:spPr>
        <p:txBody>
          <a:bodyPr wrap="square" rtlCol="0">
            <a:spAutoFit/>
          </a:bodyPr>
          <a:lstStyle/>
          <a:p>
            <a:r>
              <a:rPr lang="es-ES" dirty="0">
                <a:solidFill>
                  <a:schemeClr val="bg2"/>
                </a:solidFill>
                <a:latin typeface="Roboto Slab Bold"/>
                <a:cs typeface="Roboto Slab Bold"/>
              </a:rPr>
              <a:t>No se necesitan palabras para decirlo todo, ni síntomas para saber que algo anda mal. </a:t>
            </a:r>
            <a:endParaRPr lang="es-ES" dirty="0" smtClean="0">
              <a:solidFill>
                <a:schemeClr val="bg2"/>
              </a:solidFill>
              <a:latin typeface="Roboto Slab Bold"/>
              <a:cs typeface="Roboto Slab Bold"/>
            </a:endParaRPr>
          </a:p>
          <a:p>
            <a:r>
              <a:rPr lang="es-ES" dirty="0" smtClean="0">
                <a:solidFill>
                  <a:schemeClr val="bg2"/>
                </a:solidFill>
                <a:latin typeface="Roboto Slab Bold"/>
                <a:cs typeface="Roboto Slab Bold"/>
              </a:rPr>
              <a:t>Nos </a:t>
            </a:r>
            <a:r>
              <a:rPr lang="es-ES" dirty="0">
                <a:solidFill>
                  <a:schemeClr val="bg2"/>
                </a:solidFill>
                <a:latin typeface="Roboto Slab Bold"/>
                <a:cs typeface="Roboto Slab Bold"/>
              </a:rPr>
              <a:t>cuidamos de que no nos rompan el corazón, ¿pero también lo hacemos de que nos de un ataque cardíaco? lo que parece insignificante puede ser realmente trascendental, de pequeñas decisiones se construye una vida saludable. </a:t>
            </a:r>
            <a:endParaRPr lang="es-ES" dirty="0" smtClean="0">
              <a:solidFill>
                <a:schemeClr val="bg2"/>
              </a:solidFill>
              <a:latin typeface="Roboto Slab Bold"/>
              <a:cs typeface="Roboto Slab Bold"/>
            </a:endParaRPr>
          </a:p>
          <a:p>
            <a:endParaRPr lang="es-ES" dirty="0" smtClean="0">
              <a:solidFill>
                <a:schemeClr val="bg2"/>
              </a:solidFill>
              <a:latin typeface="Roboto Slab Bold"/>
              <a:cs typeface="Roboto Slab Bold"/>
            </a:endParaRPr>
          </a:p>
          <a:p>
            <a:r>
              <a:rPr lang="es-ES" dirty="0" smtClean="0">
                <a:solidFill>
                  <a:schemeClr val="bg2"/>
                </a:solidFill>
                <a:latin typeface="Roboto Slab Bold"/>
                <a:cs typeface="Roboto Slab Bold"/>
              </a:rPr>
              <a:t>Pasa </a:t>
            </a:r>
            <a:r>
              <a:rPr lang="es-ES" dirty="0">
                <a:solidFill>
                  <a:schemeClr val="bg2"/>
                </a:solidFill>
                <a:latin typeface="Roboto Slab Bold"/>
                <a:cs typeface="Roboto Slab Bold"/>
              </a:rPr>
              <a:t>más tiempo con aquellos que </a:t>
            </a:r>
            <a:r>
              <a:rPr lang="es-ES" dirty="0" smtClean="0">
                <a:solidFill>
                  <a:schemeClr val="bg2"/>
                </a:solidFill>
                <a:latin typeface="Roboto Slab Bold"/>
                <a:cs typeface="Roboto Slab Bold"/>
              </a:rPr>
              <a:t>amas.</a:t>
            </a:r>
          </a:p>
          <a:p>
            <a:r>
              <a:rPr lang="es-ES" dirty="0" smtClean="0">
                <a:solidFill>
                  <a:schemeClr val="bg2"/>
                </a:solidFill>
                <a:latin typeface="Roboto Slab Bold"/>
                <a:cs typeface="Roboto Slab Bold"/>
              </a:rPr>
              <a:t>Cuida </a:t>
            </a:r>
            <a:r>
              <a:rPr lang="es-ES" dirty="0">
                <a:solidFill>
                  <a:schemeClr val="bg2"/>
                </a:solidFill>
                <a:latin typeface="Roboto Slab Bold"/>
                <a:cs typeface="Roboto Slab Bold"/>
              </a:rPr>
              <a:t>a </a:t>
            </a:r>
            <a:r>
              <a:rPr lang="es-ES" dirty="0" smtClean="0">
                <a:solidFill>
                  <a:schemeClr val="bg2"/>
                </a:solidFill>
                <a:latin typeface="Roboto Slab Bold"/>
                <a:cs typeface="Roboto Slab Bold"/>
              </a:rPr>
              <a:t>otros.</a:t>
            </a:r>
          </a:p>
          <a:p>
            <a:r>
              <a:rPr lang="es-ES" dirty="0" smtClean="0">
                <a:solidFill>
                  <a:schemeClr val="bg2"/>
                </a:solidFill>
                <a:latin typeface="Roboto Slab Bold"/>
                <a:cs typeface="Roboto Slab Bold"/>
              </a:rPr>
              <a:t>Tu </a:t>
            </a:r>
            <a:r>
              <a:rPr lang="es-ES" dirty="0">
                <a:solidFill>
                  <a:schemeClr val="bg2"/>
                </a:solidFill>
                <a:latin typeface="Roboto Slab Bold"/>
                <a:cs typeface="Roboto Slab Bold"/>
              </a:rPr>
              <a:t>experiencia asegura </a:t>
            </a:r>
            <a:r>
              <a:rPr lang="es-ES" dirty="0" smtClean="0">
                <a:solidFill>
                  <a:schemeClr val="bg2"/>
                </a:solidFill>
                <a:latin typeface="Roboto Slab Bold"/>
                <a:cs typeface="Roboto Slab Bold"/>
              </a:rPr>
              <a:t>vidas.</a:t>
            </a:r>
          </a:p>
          <a:p>
            <a:r>
              <a:rPr lang="es-ES" dirty="0" smtClean="0">
                <a:solidFill>
                  <a:schemeClr val="bg2"/>
                </a:solidFill>
                <a:latin typeface="Roboto Slab Bold"/>
                <a:cs typeface="Roboto Slab Bold"/>
              </a:rPr>
              <a:t>Tú </a:t>
            </a:r>
            <a:r>
              <a:rPr lang="es-ES" dirty="0">
                <a:solidFill>
                  <a:schemeClr val="bg2"/>
                </a:solidFill>
                <a:latin typeface="Roboto Slab Bold"/>
                <a:cs typeface="Roboto Slab Bold"/>
              </a:rPr>
              <a:t>también eres </a:t>
            </a:r>
            <a:r>
              <a:rPr lang="es-ES" dirty="0" smtClean="0">
                <a:solidFill>
                  <a:schemeClr val="bg2"/>
                </a:solidFill>
                <a:latin typeface="Roboto Slab Bold"/>
                <a:cs typeface="Roboto Slab Bold"/>
              </a:rPr>
              <a:t>importante.</a:t>
            </a:r>
          </a:p>
          <a:p>
            <a:r>
              <a:rPr lang="es-ES" dirty="0" smtClean="0">
                <a:solidFill>
                  <a:schemeClr val="bg2"/>
                </a:solidFill>
                <a:latin typeface="Roboto Slab Bold"/>
                <a:cs typeface="Roboto Slab Bold"/>
              </a:rPr>
              <a:t>Lo </a:t>
            </a:r>
            <a:r>
              <a:rPr lang="es-ES" dirty="0">
                <a:solidFill>
                  <a:schemeClr val="bg2"/>
                </a:solidFill>
                <a:latin typeface="Roboto Slab Bold"/>
                <a:cs typeface="Roboto Slab Bold"/>
              </a:rPr>
              <a:t>que hagas hoy, ayudará a miles en el futuro.</a:t>
            </a:r>
          </a:p>
          <a:p>
            <a:pPr algn="ctr"/>
            <a:endParaRPr lang="es-ES" dirty="0">
              <a:solidFill>
                <a:schemeClr val="bg2"/>
              </a:solidFill>
              <a:latin typeface="Roboto Slab Bold"/>
              <a:cs typeface="Roboto Slab Bold"/>
            </a:endParaRPr>
          </a:p>
          <a:p>
            <a:pPr algn="ctr"/>
            <a:r>
              <a:rPr lang="es-ES" b="1" dirty="0">
                <a:solidFill>
                  <a:schemeClr val="bg2"/>
                </a:solidFill>
                <a:latin typeface="Roboto Slab Bold"/>
                <a:cs typeface="Roboto Slab Bold"/>
              </a:rPr>
              <a:t>La solución para prevenir un ataque cardíaco es tan simple como una servilleta.</a:t>
            </a:r>
          </a:p>
        </p:txBody>
      </p:sp>
    </p:spTree>
    <p:extLst>
      <p:ext uri="{BB962C8B-B14F-4D97-AF65-F5344CB8AC3E}">
        <p14:creationId xmlns:p14="http://schemas.microsoft.com/office/powerpoint/2010/main" val="3067846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30" name="Rectángulo 29"/>
          <p:cNvSpPr/>
          <p:nvPr/>
        </p:nvSpPr>
        <p:spPr>
          <a:xfrm>
            <a:off x="0" y="0"/>
            <a:ext cx="9144000" cy="5143500"/>
          </a:xfrm>
          <a:prstGeom prst="rect">
            <a:avLst/>
          </a:prstGeom>
          <a:solidFill>
            <a:srgbClr val="F54C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66" name="Google Shape;666;p76"/>
          <p:cNvSpPr/>
          <p:nvPr/>
        </p:nvSpPr>
        <p:spPr>
          <a:xfrm>
            <a:off x="1000235" y="2207875"/>
            <a:ext cx="7203938" cy="866700"/>
          </a:xfrm>
          <a:prstGeom prst="rect">
            <a:avLst/>
          </a:prstGeom>
          <a:solidFill>
            <a:srgbClr val="FFFFFF"/>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Slab Bold"/>
              <a:cs typeface="Roboto Slab Bold"/>
            </a:endParaRPr>
          </a:p>
        </p:txBody>
      </p:sp>
      <p:sp>
        <p:nvSpPr>
          <p:cNvPr id="667" name="Google Shape;667;p76"/>
          <p:cNvSpPr/>
          <p:nvPr/>
        </p:nvSpPr>
        <p:spPr>
          <a:xfrm>
            <a:off x="3471900" y="1085850"/>
            <a:ext cx="2200200" cy="866700"/>
          </a:xfrm>
          <a:prstGeom prst="rect">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6"/>
          <p:cNvSpPr/>
          <p:nvPr/>
        </p:nvSpPr>
        <p:spPr>
          <a:xfrm>
            <a:off x="5944700" y="1085850"/>
            <a:ext cx="2200200" cy="866700"/>
          </a:xfrm>
          <a:prstGeom prst="rect">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6"/>
          <p:cNvSpPr txBox="1"/>
          <p:nvPr/>
        </p:nvSpPr>
        <p:spPr>
          <a:xfrm>
            <a:off x="1225006" y="2315348"/>
            <a:ext cx="6810587" cy="730571"/>
          </a:xfrm>
          <a:prstGeom prst="rect">
            <a:avLst/>
          </a:prstGeom>
          <a:noFill/>
          <a:ln>
            <a:noFill/>
          </a:ln>
        </p:spPr>
        <p:txBody>
          <a:bodyPr spcFirstLastPara="1" wrap="square" lIns="11475" tIns="11475" rIns="11475" bIns="11475" anchor="ctr" anchorCtr="0">
            <a:noAutofit/>
          </a:bodyPr>
          <a:lstStyle/>
          <a:p>
            <a:pPr marL="0" lvl="0" indent="0" algn="ctr" rtl="0">
              <a:spcBef>
                <a:spcPts val="0"/>
              </a:spcBef>
              <a:spcAft>
                <a:spcPts val="0"/>
              </a:spcAft>
              <a:buNone/>
            </a:pPr>
            <a:r>
              <a:rPr lang="es-ES_tradnl" sz="2400" b="1" spc="600" dirty="0" smtClean="0">
                <a:solidFill>
                  <a:srgbClr val="F54C4F"/>
                </a:solidFill>
                <a:latin typeface="Roboto Slab Bold"/>
                <a:ea typeface="Montserrat Black"/>
                <a:cs typeface="Roboto Slab Bold"/>
                <a:sym typeface="Montserrat Black"/>
              </a:rPr>
              <a:t>SIGUE LAS SEÑALES</a:t>
            </a:r>
            <a:endParaRPr sz="2400" b="1" spc="600" dirty="0">
              <a:solidFill>
                <a:srgbClr val="F54C4F"/>
              </a:solidFill>
              <a:latin typeface="Roboto Slab Bold"/>
              <a:ea typeface="Montserrat Black"/>
              <a:cs typeface="Roboto Slab Bold"/>
              <a:sym typeface="Montserrat Black"/>
            </a:endParaRPr>
          </a:p>
        </p:txBody>
      </p:sp>
      <p:sp>
        <p:nvSpPr>
          <p:cNvPr id="677" name="Google Shape;677;p76"/>
          <p:cNvSpPr txBox="1"/>
          <p:nvPr/>
        </p:nvSpPr>
        <p:spPr>
          <a:xfrm>
            <a:off x="6073250" y="1307775"/>
            <a:ext cx="1943100" cy="435300"/>
          </a:xfrm>
          <a:prstGeom prst="rect">
            <a:avLst/>
          </a:prstGeom>
          <a:noFill/>
          <a:ln>
            <a:noFill/>
          </a:ln>
        </p:spPr>
        <p:txBody>
          <a:bodyPr spcFirstLastPara="1" wrap="square" lIns="11475" tIns="11475" rIns="11475" bIns="11475" anchor="t" anchorCtr="0">
            <a:noAutofit/>
          </a:bodyPr>
          <a:lstStyle/>
          <a:p>
            <a:pPr marL="0" lvl="0" indent="0" algn="ctr" rtl="0">
              <a:spcBef>
                <a:spcPts val="0"/>
              </a:spcBef>
              <a:spcAft>
                <a:spcPts val="0"/>
              </a:spcAft>
              <a:buNone/>
            </a:pPr>
            <a:r>
              <a:rPr lang="en-GB" dirty="0">
                <a:solidFill>
                  <a:srgbClr val="FFFFFF"/>
                </a:solidFill>
                <a:latin typeface="Roboto Slab Bold"/>
                <a:ea typeface="Montserrat Black"/>
                <a:cs typeface="Roboto Slab Bold"/>
                <a:sym typeface="Montserrat Black"/>
              </a:rPr>
              <a:t>REDES SOCIALES</a:t>
            </a:r>
            <a:endParaRPr dirty="0">
              <a:solidFill>
                <a:srgbClr val="FFFFFF"/>
              </a:solidFill>
              <a:latin typeface="Roboto Slab Bold"/>
              <a:ea typeface="Montserrat Black"/>
              <a:cs typeface="Roboto Slab Bold"/>
              <a:sym typeface="Montserrat Black"/>
            </a:endParaRPr>
          </a:p>
          <a:p>
            <a:pPr marL="0" lvl="0" indent="0" algn="ctr" rtl="0">
              <a:spcBef>
                <a:spcPts val="0"/>
              </a:spcBef>
              <a:spcAft>
                <a:spcPts val="0"/>
              </a:spcAft>
              <a:buNone/>
            </a:pPr>
            <a:r>
              <a:rPr lang="en-GB" dirty="0">
                <a:solidFill>
                  <a:srgbClr val="FFFFFF"/>
                </a:solidFill>
                <a:latin typeface="Roboto Slab Bold"/>
                <a:ea typeface="Montserrat"/>
                <a:cs typeface="Roboto Slab Bold"/>
                <a:sym typeface="Montserrat"/>
              </a:rPr>
              <a:t>PAGO/ORGÁNICO</a:t>
            </a:r>
            <a:endParaRPr dirty="0">
              <a:solidFill>
                <a:srgbClr val="FFFFFF"/>
              </a:solidFill>
              <a:latin typeface="Roboto Slab Bold"/>
              <a:ea typeface="Montserrat"/>
              <a:cs typeface="Roboto Slab Bold"/>
              <a:sym typeface="Montserrat"/>
            </a:endParaRPr>
          </a:p>
        </p:txBody>
      </p:sp>
      <p:sp>
        <p:nvSpPr>
          <p:cNvPr id="678" name="Google Shape;678;p76"/>
          <p:cNvSpPr/>
          <p:nvPr/>
        </p:nvSpPr>
        <p:spPr>
          <a:xfrm>
            <a:off x="1000800" y="4554300"/>
            <a:ext cx="2200200" cy="90300"/>
          </a:xfrm>
          <a:prstGeom prst="rect">
            <a:avLst/>
          </a:pr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79" name="Google Shape;679;p76"/>
          <p:cNvSpPr/>
          <p:nvPr/>
        </p:nvSpPr>
        <p:spPr>
          <a:xfrm>
            <a:off x="5944700" y="3354355"/>
            <a:ext cx="2200200" cy="866700"/>
          </a:xfrm>
          <a:prstGeom prst="rect">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6"/>
          <p:cNvSpPr txBox="1"/>
          <p:nvPr/>
        </p:nvSpPr>
        <p:spPr>
          <a:xfrm>
            <a:off x="6073250" y="3576280"/>
            <a:ext cx="1943100" cy="435300"/>
          </a:xfrm>
          <a:prstGeom prst="rect">
            <a:avLst/>
          </a:prstGeom>
          <a:noFill/>
          <a:ln>
            <a:noFill/>
          </a:ln>
        </p:spPr>
        <p:txBody>
          <a:bodyPr spcFirstLastPara="1" wrap="square" lIns="11475" tIns="11475" rIns="11475" bIns="11475" anchor="t" anchorCtr="0">
            <a:noAutofit/>
          </a:bodyPr>
          <a:lstStyle/>
          <a:p>
            <a:pPr marL="0" lvl="0" indent="0" algn="ctr" rtl="0">
              <a:spcBef>
                <a:spcPts val="0"/>
              </a:spcBef>
              <a:spcAft>
                <a:spcPts val="0"/>
              </a:spcAft>
              <a:buNone/>
            </a:pPr>
            <a:r>
              <a:rPr lang="es-ES_tradnl" dirty="0" smtClean="0">
                <a:solidFill>
                  <a:srgbClr val="FFFFFF"/>
                </a:solidFill>
                <a:latin typeface="Roboto Slab Bold"/>
                <a:ea typeface="Montserrat Black"/>
                <a:cs typeface="Roboto Slab Bold"/>
                <a:sym typeface="Montserrat Black"/>
              </a:rPr>
              <a:t>LANDING PAGE</a:t>
            </a:r>
            <a:endParaRPr dirty="0">
              <a:solidFill>
                <a:srgbClr val="FFFFFF"/>
              </a:solidFill>
              <a:latin typeface="Roboto Slab Bold"/>
              <a:ea typeface="Montserrat Black"/>
              <a:cs typeface="Roboto Slab Bold"/>
              <a:sym typeface="Montserrat Black"/>
            </a:endParaRPr>
          </a:p>
        </p:txBody>
      </p:sp>
      <p:sp>
        <p:nvSpPr>
          <p:cNvPr id="683" name="Google Shape;683;p76"/>
          <p:cNvSpPr/>
          <p:nvPr/>
        </p:nvSpPr>
        <p:spPr>
          <a:xfrm>
            <a:off x="3510575" y="3329900"/>
            <a:ext cx="2200200" cy="866700"/>
          </a:xfrm>
          <a:prstGeom prst="rect">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6"/>
          <p:cNvSpPr/>
          <p:nvPr/>
        </p:nvSpPr>
        <p:spPr>
          <a:xfrm>
            <a:off x="999100" y="1085850"/>
            <a:ext cx="2200200" cy="866700"/>
          </a:xfrm>
          <a:prstGeom prst="rect">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6"/>
          <p:cNvSpPr txBox="1"/>
          <p:nvPr/>
        </p:nvSpPr>
        <p:spPr>
          <a:xfrm>
            <a:off x="1071457" y="1233356"/>
            <a:ext cx="1943100" cy="598689"/>
          </a:xfrm>
          <a:prstGeom prst="rect">
            <a:avLst/>
          </a:prstGeom>
          <a:noFill/>
          <a:ln>
            <a:noFill/>
          </a:ln>
        </p:spPr>
        <p:txBody>
          <a:bodyPr spcFirstLastPara="1" wrap="square" lIns="11475" tIns="11475" rIns="11475" bIns="11475" anchor="t" anchorCtr="0">
            <a:noAutofit/>
          </a:bodyPr>
          <a:lstStyle/>
          <a:p>
            <a:pPr lvl="0" algn="ctr"/>
            <a:r>
              <a:rPr lang="en-GB" dirty="0">
                <a:solidFill>
                  <a:srgbClr val="FFFFFF"/>
                </a:solidFill>
                <a:latin typeface="Roboto Slab Bold"/>
                <a:ea typeface="Montserrat Black"/>
                <a:cs typeface="Roboto Slab Bold"/>
                <a:sym typeface="Montserrat Black"/>
              </a:rPr>
              <a:t>BTL</a:t>
            </a:r>
          </a:p>
          <a:p>
            <a:pPr lvl="0" algn="ctr"/>
            <a:r>
              <a:rPr lang="en-GB" dirty="0">
                <a:solidFill>
                  <a:srgbClr val="FFFFFF"/>
                </a:solidFill>
                <a:latin typeface="Roboto Slab Bold"/>
                <a:ea typeface="Montserrat"/>
                <a:cs typeface="Roboto Slab Bold"/>
                <a:sym typeface="Montserrat"/>
              </a:rPr>
              <a:t>GRAN </a:t>
            </a:r>
            <a:r>
              <a:rPr lang="en-GB" dirty="0" smtClean="0">
                <a:solidFill>
                  <a:srgbClr val="FFFFFF"/>
                </a:solidFill>
                <a:latin typeface="Roboto Slab Bold"/>
                <a:ea typeface="Montserrat"/>
                <a:cs typeface="Roboto Slab Bold"/>
                <a:sym typeface="Montserrat"/>
              </a:rPr>
              <a:t>ACCIÓN</a:t>
            </a:r>
            <a:endParaRPr lang="en-GB" dirty="0">
              <a:solidFill>
                <a:srgbClr val="FFFFFF"/>
              </a:solidFill>
              <a:latin typeface="Roboto Slab Bold"/>
              <a:ea typeface="Montserrat Black"/>
              <a:cs typeface="Roboto Slab Bold"/>
              <a:sym typeface="Montserrat Black"/>
            </a:endParaRPr>
          </a:p>
          <a:p>
            <a:pPr lvl="0" algn="ctr"/>
            <a:endParaRPr lang="en-GB" dirty="0">
              <a:solidFill>
                <a:srgbClr val="FFFFFF"/>
              </a:solidFill>
              <a:latin typeface="Roboto Slab Bold"/>
              <a:ea typeface="Montserrat Black"/>
              <a:cs typeface="Roboto Slab Bold"/>
              <a:sym typeface="Montserrat Black"/>
            </a:endParaRPr>
          </a:p>
        </p:txBody>
      </p:sp>
      <p:sp>
        <p:nvSpPr>
          <p:cNvPr id="686" name="Google Shape;686;p76"/>
          <p:cNvSpPr/>
          <p:nvPr/>
        </p:nvSpPr>
        <p:spPr>
          <a:xfrm>
            <a:off x="999100" y="3354355"/>
            <a:ext cx="2200200" cy="866700"/>
          </a:xfrm>
          <a:prstGeom prst="rect">
            <a:avLst/>
          </a:prstGeom>
          <a:no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6"/>
          <p:cNvSpPr txBox="1"/>
          <p:nvPr/>
        </p:nvSpPr>
        <p:spPr>
          <a:xfrm>
            <a:off x="1127650" y="3576280"/>
            <a:ext cx="1943100" cy="435300"/>
          </a:xfrm>
          <a:prstGeom prst="rect">
            <a:avLst/>
          </a:prstGeom>
          <a:noFill/>
          <a:ln>
            <a:noFill/>
          </a:ln>
        </p:spPr>
        <p:txBody>
          <a:bodyPr spcFirstLastPara="1" wrap="square" lIns="11475" tIns="11475" rIns="11475" bIns="11475" anchor="t" anchorCtr="0">
            <a:noAutofit/>
          </a:bodyPr>
          <a:lstStyle/>
          <a:p>
            <a:pPr marL="0" lvl="0" indent="0" algn="ctr" rtl="0">
              <a:spcBef>
                <a:spcPts val="0"/>
              </a:spcBef>
              <a:spcAft>
                <a:spcPts val="0"/>
              </a:spcAft>
              <a:buNone/>
            </a:pPr>
            <a:r>
              <a:rPr lang="es-ES_tradnl" dirty="0" smtClean="0">
                <a:solidFill>
                  <a:srgbClr val="FFFFFF"/>
                </a:solidFill>
                <a:latin typeface="Roboto Slab Bold"/>
                <a:ea typeface="Montserrat Black"/>
                <a:cs typeface="Roboto Slab Bold"/>
                <a:sym typeface="Montserrat Black"/>
              </a:rPr>
              <a:t>DIGITAL</a:t>
            </a:r>
            <a:endParaRPr dirty="0">
              <a:solidFill>
                <a:srgbClr val="FFFFFF"/>
              </a:solidFill>
              <a:latin typeface="Roboto Slab Bold"/>
              <a:ea typeface="Montserrat Black"/>
              <a:cs typeface="Roboto Slab Bold"/>
              <a:sym typeface="Montserrat Black"/>
            </a:endParaRPr>
          </a:p>
        </p:txBody>
      </p:sp>
      <p:sp>
        <p:nvSpPr>
          <p:cNvPr id="690" name="Google Shape;690;p76"/>
          <p:cNvSpPr/>
          <p:nvPr/>
        </p:nvSpPr>
        <p:spPr>
          <a:xfrm>
            <a:off x="3510550" y="4554300"/>
            <a:ext cx="2200200" cy="90300"/>
          </a:xfrm>
          <a:prstGeom prst="rect">
            <a:avLst/>
          </a:pr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91" name="Google Shape;691;p76"/>
          <p:cNvSpPr/>
          <p:nvPr/>
        </p:nvSpPr>
        <p:spPr>
          <a:xfrm>
            <a:off x="6020300" y="4554300"/>
            <a:ext cx="2200200" cy="90300"/>
          </a:xfrm>
          <a:prstGeom prst="rect">
            <a:avLst/>
          </a:pr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92" name="Google Shape;692;p76"/>
          <p:cNvSpPr txBox="1"/>
          <p:nvPr/>
        </p:nvSpPr>
        <p:spPr>
          <a:xfrm>
            <a:off x="3471900" y="1399275"/>
            <a:ext cx="2200200" cy="252300"/>
          </a:xfrm>
          <a:prstGeom prst="rect">
            <a:avLst/>
          </a:prstGeom>
          <a:noFill/>
          <a:ln>
            <a:noFill/>
          </a:ln>
        </p:spPr>
        <p:txBody>
          <a:bodyPr spcFirstLastPara="1" wrap="square" lIns="11475" tIns="11475" rIns="11475" bIns="11475" anchor="t" anchorCtr="0">
            <a:noAutofit/>
          </a:bodyPr>
          <a:lstStyle/>
          <a:p>
            <a:pPr marL="0" lvl="0" indent="0" algn="ctr" rtl="0">
              <a:spcBef>
                <a:spcPts val="0"/>
              </a:spcBef>
              <a:spcAft>
                <a:spcPts val="0"/>
              </a:spcAft>
              <a:buNone/>
            </a:pPr>
            <a:r>
              <a:rPr lang="en-GB" dirty="0" smtClean="0">
                <a:solidFill>
                  <a:srgbClr val="FFFFFF"/>
                </a:solidFill>
                <a:latin typeface="Roboto Slab Bold"/>
                <a:ea typeface="Montserrat Black"/>
                <a:cs typeface="Roboto Slab Bold"/>
                <a:sym typeface="Montserrat Black"/>
              </a:rPr>
              <a:t>OOH</a:t>
            </a:r>
            <a:endParaRPr dirty="0">
              <a:solidFill>
                <a:srgbClr val="FFFFFF"/>
              </a:solidFill>
              <a:latin typeface="Roboto Slab Bold"/>
              <a:ea typeface="Montserrat Black"/>
              <a:cs typeface="Roboto Slab Bold"/>
              <a:sym typeface="Montserrat Black"/>
            </a:endParaRPr>
          </a:p>
          <a:p>
            <a:pPr marL="0" lvl="0" indent="0" algn="l" rtl="0">
              <a:spcBef>
                <a:spcPts val="0"/>
              </a:spcBef>
              <a:spcAft>
                <a:spcPts val="0"/>
              </a:spcAft>
              <a:buNone/>
            </a:pPr>
            <a:endParaRPr dirty="0">
              <a:solidFill>
                <a:srgbClr val="FFFFFF"/>
              </a:solidFill>
              <a:latin typeface="Roboto Slab Bold"/>
              <a:ea typeface="Montserrat Black"/>
              <a:cs typeface="Roboto Slab Bold"/>
              <a:sym typeface="Montserrat Black"/>
            </a:endParaRPr>
          </a:p>
        </p:txBody>
      </p:sp>
      <p:sp>
        <p:nvSpPr>
          <p:cNvPr id="693" name="Google Shape;693;p76"/>
          <p:cNvSpPr txBox="1"/>
          <p:nvPr/>
        </p:nvSpPr>
        <p:spPr>
          <a:xfrm>
            <a:off x="3549250" y="3552250"/>
            <a:ext cx="2122800" cy="252300"/>
          </a:xfrm>
          <a:prstGeom prst="rect">
            <a:avLst/>
          </a:prstGeom>
          <a:noFill/>
          <a:ln>
            <a:noFill/>
          </a:ln>
        </p:spPr>
        <p:txBody>
          <a:bodyPr spcFirstLastPara="1" wrap="square" lIns="11475" tIns="11475" rIns="11475" bIns="11475" anchor="t" anchorCtr="0">
            <a:noAutofit/>
          </a:bodyPr>
          <a:lstStyle/>
          <a:p>
            <a:pPr marL="0" lvl="0" indent="0" algn="ctr" rtl="0">
              <a:spcBef>
                <a:spcPts val="0"/>
              </a:spcBef>
              <a:spcAft>
                <a:spcPts val="0"/>
              </a:spcAft>
              <a:buNone/>
            </a:pPr>
            <a:r>
              <a:rPr lang="es-ES_tradnl" dirty="0" smtClean="0">
                <a:solidFill>
                  <a:srgbClr val="FFFFFF"/>
                </a:solidFill>
                <a:latin typeface="Roboto Slab Bold"/>
                <a:ea typeface="Montserrat Black"/>
                <a:cs typeface="Roboto Slab Bold"/>
                <a:sym typeface="Montserrat Black"/>
              </a:rPr>
              <a:t>P.O.P</a:t>
            </a:r>
            <a:endParaRPr dirty="0">
              <a:solidFill>
                <a:srgbClr val="FFFFFF"/>
              </a:solidFill>
              <a:latin typeface="Roboto Slab Bold"/>
              <a:ea typeface="Montserrat Black"/>
              <a:cs typeface="Roboto Slab Bold"/>
              <a:sym typeface="Montserrat Black"/>
            </a:endParaRPr>
          </a:p>
          <a:p>
            <a:pPr marL="0" lvl="0" indent="0" algn="ctr" rtl="0">
              <a:spcBef>
                <a:spcPts val="0"/>
              </a:spcBef>
              <a:spcAft>
                <a:spcPts val="0"/>
              </a:spcAft>
              <a:buNone/>
            </a:pPr>
            <a:endParaRPr dirty="0">
              <a:solidFill>
                <a:srgbClr val="FFFFFF"/>
              </a:solidFill>
              <a:latin typeface="Roboto Slab Bold"/>
              <a:ea typeface="Montserrat Black"/>
              <a:cs typeface="Roboto Slab Bold"/>
              <a:sym typeface="Montserrat Black"/>
            </a:endParaRPr>
          </a:p>
        </p:txBody>
      </p:sp>
      <p:sp>
        <p:nvSpPr>
          <p:cNvPr id="31" name="CuadroTexto 30"/>
          <p:cNvSpPr txBox="1"/>
          <p:nvPr/>
        </p:nvSpPr>
        <p:spPr>
          <a:xfrm>
            <a:off x="1149635" y="129971"/>
            <a:ext cx="6908436" cy="646331"/>
          </a:xfrm>
          <a:prstGeom prst="rect">
            <a:avLst/>
          </a:prstGeom>
          <a:solidFill>
            <a:schemeClr val="bg1"/>
          </a:solidFill>
        </p:spPr>
        <p:txBody>
          <a:bodyPr wrap="square" rtlCol="0">
            <a:spAutoFit/>
          </a:bodyPr>
          <a:lstStyle/>
          <a:p>
            <a:pPr algn="ctr"/>
            <a:r>
              <a:rPr lang="es-ES" sz="3600" b="1" dirty="0" smtClean="0">
                <a:solidFill>
                  <a:srgbClr val="F54C4F"/>
                </a:solidFill>
              </a:rPr>
              <a:t>MIX DE MEDIOS</a:t>
            </a:r>
            <a:endParaRPr lang="es-ES" sz="3600" b="1" dirty="0">
              <a:solidFill>
                <a:srgbClr val="F54C4F"/>
              </a:solidFill>
            </a:endParaRPr>
          </a:p>
        </p:txBody>
      </p:sp>
    </p:spTree>
    <p:extLst>
      <p:ext uri="{BB962C8B-B14F-4D97-AF65-F5344CB8AC3E}">
        <p14:creationId xmlns:p14="http://schemas.microsoft.com/office/powerpoint/2010/main" val="246088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5948515" y="1186019"/>
            <a:ext cx="2997406" cy="3611244"/>
          </a:xfrm>
          <a:prstGeom prst="rect">
            <a:avLst/>
          </a:prstGeom>
          <a:noFill/>
        </p:spPr>
        <p:txBody>
          <a:bodyPr wrap="square" rtlCol="0">
            <a:spAutoFit/>
          </a:bodyPr>
          <a:lstStyle/>
          <a:p>
            <a:pPr lvl="0">
              <a:spcBef>
                <a:spcPts val="1600"/>
              </a:spcBef>
            </a:pPr>
            <a:r>
              <a:rPr lang="es" dirty="0" smtClean="0">
                <a:solidFill>
                  <a:srgbClr val="666666"/>
                </a:solidFill>
                <a:latin typeface="Montserrat"/>
                <a:ea typeface="Montserrat"/>
                <a:cs typeface="Montserrat"/>
                <a:sym typeface="Montserrat"/>
              </a:rPr>
              <a:t>En nuestra landing estar</a:t>
            </a:r>
            <a:r>
              <a:rPr lang="es" dirty="0" smtClean="0">
                <a:solidFill>
                  <a:srgbClr val="666666"/>
                </a:solidFill>
                <a:latin typeface="Montserrat"/>
                <a:ea typeface="Montserrat"/>
                <a:cs typeface="Montserrat"/>
                <a:sym typeface="Montserrat"/>
              </a:rPr>
              <a:t>á toda la información de interés de cada uno de nuestros target. </a:t>
            </a:r>
          </a:p>
          <a:p>
            <a:pPr lvl="0">
              <a:spcBef>
                <a:spcPts val="1600"/>
              </a:spcBef>
            </a:pPr>
            <a:r>
              <a:rPr lang="es" sz="1200" dirty="0" smtClean="0">
                <a:solidFill>
                  <a:srgbClr val="666666"/>
                </a:solidFill>
                <a:latin typeface="Montserrat"/>
                <a:ea typeface="Montserrat"/>
                <a:cs typeface="Montserrat"/>
                <a:sym typeface="Montserrat"/>
              </a:rPr>
              <a:t>Los </a:t>
            </a:r>
            <a:r>
              <a:rPr lang="es" sz="1200" dirty="0" smtClean="0">
                <a:solidFill>
                  <a:srgbClr val="F54C4F"/>
                </a:solidFill>
                <a:latin typeface="Montserrat"/>
                <a:ea typeface="Montserrat"/>
                <a:cs typeface="Montserrat"/>
                <a:sym typeface="Montserrat"/>
              </a:rPr>
              <a:t>pacientes</a:t>
            </a:r>
            <a:r>
              <a:rPr lang="es" sz="1200" dirty="0" smtClean="0">
                <a:solidFill>
                  <a:srgbClr val="666666"/>
                </a:solidFill>
                <a:latin typeface="Montserrat"/>
                <a:ea typeface="Montserrat"/>
                <a:cs typeface="Montserrat"/>
                <a:sym typeface="Montserrat"/>
              </a:rPr>
              <a:t> informaci</a:t>
            </a:r>
            <a:r>
              <a:rPr lang="es" sz="1200" dirty="0" smtClean="0">
                <a:solidFill>
                  <a:srgbClr val="666666"/>
                </a:solidFill>
                <a:latin typeface="Montserrat"/>
                <a:ea typeface="Montserrat"/>
                <a:cs typeface="Montserrat"/>
                <a:sym typeface="Montserrat"/>
              </a:rPr>
              <a:t>ón para  disminuir el nivel de colesterol. </a:t>
            </a:r>
            <a:endParaRPr lang="es" sz="1200" dirty="0" smtClean="0">
              <a:solidFill>
                <a:srgbClr val="666666"/>
              </a:solidFill>
              <a:latin typeface="Montserrat"/>
              <a:ea typeface="Montserrat"/>
              <a:cs typeface="Montserrat"/>
              <a:sym typeface="Montserrat"/>
            </a:endParaRPr>
          </a:p>
          <a:p>
            <a:pPr lvl="0">
              <a:spcBef>
                <a:spcPts val="1600"/>
              </a:spcBef>
            </a:pPr>
            <a:r>
              <a:rPr lang="es" sz="1200" dirty="0" smtClean="0">
                <a:solidFill>
                  <a:srgbClr val="666666"/>
                </a:solidFill>
                <a:latin typeface="Montserrat"/>
                <a:ea typeface="Montserrat"/>
                <a:cs typeface="Montserrat"/>
                <a:sym typeface="Montserrat"/>
              </a:rPr>
              <a:t>Los </a:t>
            </a:r>
            <a:r>
              <a:rPr lang="es" sz="1200" dirty="0" smtClean="0">
                <a:solidFill>
                  <a:srgbClr val="F54C4F"/>
                </a:solidFill>
                <a:latin typeface="Montserrat"/>
                <a:ea typeface="Montserrat"/>
                <a:cs typeface="Montserrat"/>
                <a:sym typeface="Montserrat"/>
              </a:rPr>
              <a:t>cuidadores</a:t>
            </a:r>
            <a:r>
              <a:rPr lang="es" sz="1200" dirty="0" smtClean="0">
                <a:solidFill>
                  <a:srgbClr val="666666"/>
                </a:solidFill>
                <a:latin typeface="Montserrat"/>
                <a:ea typeface="Montserrat"/>
                <a:cs typeface="Montserrat"/>
                <a:sym typeface="Montserrat"/>
              </a:rPr>
              <a:t> medidas para fomentar la acci</a:t>
            </a:r>
            <a:r>
              <a:rPr lang="es" sz="1200" dirty="0" smtClean="0">
                <a:solidFill>
                  <a:srgbClr val="666666"/>
                </a:solidFill>
                <a:latin typeface="Montserrat"/>
                <a:ea typeface="Montserrat"/>
                <a:cs typeface="Montserrat"/>
                <a:sym typeface="Montserrat"/>
              </a:rPr>
              <a:t>ón en sus seres queridos.</a:t>
            </a:r>
            <a:r>
              <a:rPr lang="es" sz="1200" dirty="0" smtClean="0">
                <a:solidFill>
                  <a:srgbClr val="666666"/>
                </a:solidFill>
                <a:latin typeface="Montserrat"/>
                <a:ea typeface="Montserrat"/>
                <a:cs typeface="Montserrat"/>
                <a:sym typeface="Montserrat"/>
              </a:rPr>
              <a:t> </a:t>
            </a:r>
          </a:p>
          <a:p>
            <a:pPr lvl="0">
              <a:spcBef>
                <a:spcPts val="1600"/>
              </a:spcBef>
            </a:pPr>
            <a:r>
              <a:rPr lang="es" sz="1200" dirty="0" smtClean="0">
                <a:solidFill>
                  <a:srgbClr val="666666"/>
                </a:solidFill>
                <a:latin typeface="Montserrat"/>
                <a:ea typeface="Montserrat"/>
                <a:cs typeface="Montserrat"/>
                <a:sym typeface="Montserrat"/>
              </a:rPr>
              <a:t>Los </a:t>
            </a:r>
            <a:r>
              <a:rPr lang="es" sz="1200" dirty="0" smtClean="0">
                <a:solidFill>
                  <a:srgbClr val="F54C4F"/>
                </a:solidFill>
                <a:latin typeface="Montserrat"/>
                <a:ea typeface="Montserrat"/>
                <a:cs typeface="Montserrat"/>
                <a:sym typeface="Montserrat"/>
              </a:rPr>
              <a:t>m</a:t>
            </a:r>
            <a:r>
              <a:rPr lang="es" sz="1200" dirty="0" smtClean="0">
                <a:solidFill>
                  <a:srgbClr val="F54C4F"/>
                </a:solidFill>
                <a:latin typeface="Montserrat"/>
                <a:ea typeface="Montserrat"/>
                <a:cs typeface="Montserrat"/>
                <a:sym typeface="Montserrat"/>
              </a:rPr>
              <a:t>édicos</a:t>
            </a:r>
            <a:r>
              <a:rPr lang="es" sz="1200" dirty="0" smtClean="0">
                <a:solidFill>
                  <a:srgbClr val="666666"/>
                </a:solidFill>
                <a:latin typeface="Montserrat"/>
                <a:ea typeface="Montserrat"/>
                <a:cs typeface="Montserrat"/>
                <a:sym typeface="Montserrat"/>
              </a:rPr>
              <a:t> para que se aseguren de que sus pacientes entiendan eso. </a:t>
            </a:r>
          </a:p>
          <a:p>
            <a:pPr lvl="0">
              <a:spcBef>
                <a:spcPts val="1600"/>
              </a:spcBef>
            </a:pPr>
            <a:r>
              <a:rPr lang="es" sz="1200" dirty="0" smtClean="0">
                <a:solidFill>
                  <a:srgbClr val="666666"/>
                </a:solidFill>
                <a:latin typeface="Montserrat"/>
                <a:ea typeface="Montserrat"/>
                <a:cs typeface="Montserrat"/>
                <a:sym typeface="Montserrat"/>
              </a:rPr>
              <a:t>Las </a:t>
            </a:r>
            <a:r>
              <a:rPr lang="es" sz="1200" dirty="0" smtClean="0">
                <a:solidFill>
                  <a:srgbClr val="F54C4F"/>
                </a:solidFill>
                <a:latin typeface="Montserrat"/>
                <a:ea typeface="Montserrat"/>
                <a:cs typeface="Montserrat"/>
                <a:sym typeface="Montserrat"/>
              </a:rPr>
              <a:t>enfermeras</a:t>
            </a:r>
            <a:r>
              <a:rPr lang="es" sz="1200" dirty="0" smtClean="0">
                <a:solidFill>
                  <a:srgbClr val="666666"/>
                </a:solidFill>
                <a:latin typeface="Montserrat"/>
                <a:ea typeface="Montserrat"/>
                <a:cs typeface="Montserrat"/>
                <a:sym typeface="Montserrat"/>
              </a:rPr>
              <a:t> se empoderan sobre la importancia de su papel en el proceso. </a:t>
            </a:r>
          </a:p>
          <a:p>
            <a:pPr lvl="0">
              <a:spcBef>
                <a:spcPts val="1600"/>
              </a:spcBef>
            </a:pPr>
            <a:r>
              <a:rPr lang="es" sz="1200" dirty="0" smtClean="0">
                <a:solidFill>
                  <a:srgbClr val="F54C4F"/>
                </a:solidFill>
                <a:latin typeface="Montserrat"/>
                <a:ea typeface="Montserrat"/>
                <a:cs typeface="Montserrat"/>
                <a:sym typeface="Montserrat"/>
              </a:rPr>
              <a:t>Policy Makers </a:t>
            </a:r>
            <a:r>
              <a:rPr lang="es" sz="1200" dirty="0" smtClean="0">
                <a:solidFill>
                  <a:srgbClr val="666666"/>
                </a:solidFill>
                <a:latin typeface="Montserrat"/>
                <a:ea typeface="Montserrat"/>
                <a:cs typeface="Montserrat"/>
                <a:sym typeface="Montserrat"/>
              </a:rPr>
              <a:t>encuentran nuevas alternativas para el tratamiento</a:t>
            </a:r>
          </a:p>
        </p:txBody>
      </p:sp>
      <p:sp>
        <p:nvSpPr>
          <p:cNvPr id="8" name="CuadroTexto 7"/>
          <p:cNvSpPr txBox="1"/>
          <p:nvPr/>
        </p:nvSpPr>
        <p:spPr>
          <a:xfrm>
            <a:off x="1581247" y="186170"/>
            <a:ext cx="5317030" cy="707886"/>
          </a:xfrm>
          <a:prstGeom prst="rect">
            <a:avLst/>
          </a:prstGeom>
          <a:solidFill>
            <a:srgbClr val="F54C4F"/>
          </a:solidFill>
        </p:spPr>
        <p:txBody>
          <a:bodyPr wrap="none" rtlCol="0">
            <a:spAutoFit/>
          </a:bodyPr>
          <a:lstStyle/>
          <a:p>
            <a:pPr algn="ctr"/>
            <a:r>
              <a:rPr lang="es-ES" sz="4000" b="1" dirty="0" err="1" smtClean="0">
                <a:solidFill>
                  <a:schemeClr val="bg1"/>
                </a:solidFill>
              </a:rPr>
              <a:t>siguelasseñales.com</a:t>
            </a:r>
            <a:endParaRPr lang="es-ES" sz="4000" b="1" dirty="0">
              <a:solidFill>
                <a:schemeClr val="bg1"/>
              </a:solidFill>
            </a:endParaRPr>
          </a:p>
        </p:txBody>
      </p:sp>
      <p:pic>
        <p:nvPicPr>
          <p:cNvPr id="5" name="Imagen 4" descr="COMPUTAD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14" y="696306"/>
            <a:ext cx="6562187" cy="4593308"/>
          </a:xfrm>
          <a:prstGeom prst="rect">
            <a:avLst/>
          </a:prstGeom>
        </p:spPr>
      </p:pic>
    </p:spTree>
    <p:extLst>
      <p:ext uri="{BB962C8B-B14F-4D97-AF65-F5344CB8AC3E}">
        <p14:creationId xmlns:p14="http://schemas.microsoft.com/office/powerpoint/2010/main" val="3248691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787" y="0"/>
            <a:ext cx="7348213" cy="5143500"/>
          </a:xfrm>
          <a:prstGeom prst="rect">
            <a:avLst/>
          </a:prstGeom>
        </p:spPr>
      </p:pic>
      <p:sp>
        <p:nvSpPr>
          <p:cNvPr id="7" name="CuadroTexto 6"/>
          <p:cNvSpPr txBox="1"/>
          <p:nvPr/>
        </p:nvSpPr>
        <p:spPr>
          <a:xfrm>
            <a:off x="486559" y="1298414"/>
            <a:ext cx="5413702" cy="3442480"/>
          </a:xfrm>
          <a:prstGeom prst="rect">
            <a:avLst/>
          </a:prstGeom>
          <a:noFill/>
        </p:spPr>
        <p:txBody>
          <a:bodyPr wrap="square" rtlCol="0">
            <a:spAutoFit/>
          </a:bodyPr>
          <a:lstStyle/>
          <a:p>
            <a:pPr marL="285750" lvl="0" indent="-285750">
              <a:lnSpc>
                <a:spcPct val="130000"/>
              </a:lnSpc>
              <a:buFont typeface="Arial"/>
              <a:buChar char="•"/>
            </a:pPr>
            <a:r>
              <a:rPr lang="es-ES_tradnl" dirty="0">
                <a:solidFill>
                  <a:schemeClr val="bg2"/>
                </a:solidFill>
                <a:latin typeface="Roboto Slab Bold"/>
                <a:cs typeface="Roboto Slab Bold"/>
              </a:rPr>
              <a:t>Le enviamos servilletas a todas las personas que pidieron domicilio a través de las </a:t>
            </a:r>
            <a:r>
              <a:rPr lang="es-ES_tradnl" dirty="0" smtClean="0">
                <a:solidFill>
                  <a:schemeClr val="bg2"/>
                </a:solidFill>
                <a:latin typeface="Roboto Slab Bold"/>
                <a:cs typeface="Roboto Slab Bold"/>
              </a:rPr>
              <a:t>aplicaciones.</a:t>
            </a:r>
          </a:p>
          <a:p>
            <a:pPr lvl="0">
              <a:lnSpc>
                <a:spcPct val="130000"/>
              </a:lnSpc>
            </a:pPr>
            <a:endParaRPr lang="es-ES_tradnl" dirty="0">
              <a:solidFill>
                <a:schemeClr val="bg2"/>
              </a:solidFill>
              <a:latin typeface="Roboto Slab Bold"/>
              <a:cs typeface="Roboto Slab Bold"/>
            </a:endParaRPr>
          </a:p>
          <a:p>
            <a:pPr marL="285750" lvl="0" indent="-285750">
              <a:lnSpc>
                <a:spcPct val="130000"/>
              </a:lnSpc>
              <a:buFont typeface="Arial"/>
              <a:buChar char="•"/>
            </a:pPr>
            <a:r>
              <a:rPr lang="es-ES_tradnl" dirty="0">
                <a:solidFill>
                  <a:schemeClr val="bg2"/>
                </a:solidFill>
                <a:latin typeface="Roboto Slab Bold"/>
                <a:cs typeface="Roboto Slab Bold"/>
              </a:rPr>
              <a:t>En las revistas y periódicos gratuita, agregamos una página especial de material de servilleta para que pudieran usarla y saber si da positivo para </a:t>
            </a:r>
            <a:r>
              <a:rPr lang="es-ES_tradnl" dirty="0" smtClean="0">
                <a:solidFill>
                  <a:schemeClr val="bg2"/>
                </a:solidFill>
                <a:latin typeface="Roboto Slab Bold"/>
                <a:cs typeface="Roboto Slab Bold"/>
              </a:rPr>
              <a:t>colesterol.</a:t>
            </a:r>
          </a:p>
          <a:p>
            <a:pPr lvl="0">
              <a:lnSpc>
                <a:spcPct val="130000"/>
              </a:lnSpc>
            </a:pPr>
            <a:endParaRPr lang="es-ES_tradnl" dirty="0">
              <a:solidFill>
                <a:schemeClr val="bg2"/>
              </a:solidFill>
              <a:latin typeface="Roboto Slab Bold"/>
              <a:cs typeface="Roboto Slab Bold"/>
            </a:endParaRPr>
          </a:p>
          <a:p>
            <a:pPr marL="285750" lvl="0" indent="-285750">
              <a:lnSpc>
                <a:spcPct val="130000"/>
              </a:lnSpc>
              <a:buFont typeface="Arial"/>
              <a:buChar char="•"/>
            </a:pPr>
            <a:r>
              <a:rPr lang="es-ES_tradnl" dirty="0">
                <a:solidFill>
                  <a:schemeClr val="bg2"/>
                </a:solidFill>
                <a:latin typeface="Roboto Slab Bold"/>
                <a:cs typeface="Roboto Slab Bold"/>
              </a:rPr>
              <a:t>En redes sociales </a:t>
            </a:r>
            <a:r>
              <a:rPr lang="es-ES_tradnl" dirty="0" smtClean="0">
                <a:solidFill>
                  <a:schemeClr val="bg2"/>
                </a:solidFill>
                <a:latin typeface="Roboto Slab Bold"/>
                <a:cs typeface="Roboto Slab Bold"/>
              </a:rPr>
              <a:t>distribuimos </a:t>
            </a:r>
            <a:r>
              <a:rPr lang="es-ES_tradnl" dirty="0">
                <a:solidFill>
                  <a:schemeClr val="bg2"/>
                </a:solidFill>
                <a:latin typeface="Roboto Slab Bold"/>
                <a:cs typeface="Roboto Slab Bold"/>
              </a:rPr>
              <a:t>información de interés sobre la </a:t>
            </a:r>
            <a:r>
              <a:rPr lang="es-ES_tradnl" dirty="0" smtClean="0">
                <a:solidFill>
                  <a:schemeClr val="bg2"/>
                </a:solidFill>
                <a:latin typeface="Roboto Slab Bold"/>
                <a:cs typeface="Roboto Slab Bold"/>
              </a:rPr>
              <a:t>campaña.</a:t>
            </a:r>
          </a:p>
          <a:p>
            <a:pPr lvl="0">
              <a:lnSpc>
                <a:spcPct val="130000"/>
              </a:lnSpc>
            </a:pPr>
            <a:endParaRPr lang="es-ES_tradnl" dirty="0">
              <a:solidFill>
                <a:schemeClr val="bg2"/>
              </a:solidFill>
              <a:latin typeface="Roboto Slab Bold"/>
              <a:cs typeface="Roboto Slab Bold"/>
            </a:endParaRPr>
          </a:p>
          <a:p>
            <a:pPr marL="285750" lvl="0" indent="-285750">
              <a:lnSpc>
                <a:spcPct val="130000"/>
              </a:lnSpc>
              <a:buFont typeface="Arial"/>
              <a:buChar char="•"/>
            </a:pPr>
            <a:r>
              <a:rPr lang="es-ES_tradnl" dirty="0">
                <a:solidFill>
                  <a:schemeClr val="bg2"/>
                </a:solidFill>
                <a:latin typeface="Roboto Slab Bold"/>
                <a:cs typeface="Roboto Slab Bold"/>
              </a:rPr>
              <a:t>Tuvimos material P.O.P  informativo en los principales almacenes, tiendas de </a:t>
            </a:r>
            <a:r>
              <a:rPr lang="es-ES_tradnl" dirty="0" smtClean="0">
                <a:solidFill>
                  <a:schemeClr val="bg2"/>
                </a:solidFill>
                <a:latin typeface="Roboto Slab Bold"/>
                <a:cs typeface="Roboto Slab Bold"/>
              </a:rPr>
              <a:t>barrio.</a:t>
            </a:r>
            <a:endParaRPr lang="es-ES_tradnl" dirty="0">
              <a:solidFill>
                <a:schemeClr val="bg2"/>
              </a:solidFill>
              <a:latin typeface="Roboto Slab Bold"/>
              <a:cs typeface="Roboto Slab Bold"/>
            </a:endParaRPr>
          </a:p>
        </p:txBody>
      </p:sp>
      <p:sp>
        <p:nvSpPr>
          <p:cNvPr id="8" name="CuadroTexto 7"/>
          <p:cNvSpPr txBox="1"/>
          <p:nvPr/>
        </p:nvSpPr>
        <p:spPr>
          <a:xfrm>
            <a:off x="2152446" y="186170"/>
            <a:ext cx="4174640" cy="707886"/>
          </a:xfrm>
          <a:prstGeom prst="rect">
            <a:avLst/>
          </a:prstGeom>
          <a:solidFill>
            <a:srgbClr val="F54C4F"/>
          </a:solidFill>
        </p:spPr>
        <p:txBody>
          <a:bodyPr wrap="none" rtlCol="0">
            <a:spAutoFit/>
          </a:bodyPr>
          <a:lstStyle/>
          <a:p>
            <a:pPr algn="ctr"/>
            <a:r>
              <a:rPr lang="es-ES" sz="4000" b="1" dirty="0" smtClean="0">
                <a:solidFill>
                  <a:schemeClr val="bg1"/>
                </a:solidFill>
              </a:rPr>
              <a:t>OTROS MEDIOS</a:t>
            </a:r>
            <a:endParaRPr lang="es-ES" sz="4000" b="1" dirty="0">
              <a:solidFill>
                <a:schemeClr val="bg1"/>
              </a:solidFill>
            </a:endParaRPr>
          </a:p>
        </p:txBody>
      </p:sp>
    </p:spTree>
    <p:extLst>
      <p:ext uri="{BB962C8B-B14F-4D97-AF65-F5344CB8AC3E}">
        <p14:creationId xmlns:p14="http://schemas.microsoft.com/office/powerpoint/2010/main" val="2969723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787122" y="0"/>
            <a:ext cx="1356878" cy="5143500"/>
          </a:xfrm>
          <a:prstGeom prst="rect">
            <a:avLst/>
          </a:prstGeom>
          <a:solidFill>
            <a:srgbClr val="F54C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CuadroTexto 3"/>
          <p:cNvSpPr txBox="1"/>
          <p:nvPr/>
        </p:nvSpPr>
        <p:spPr>
          <a:xfrm>
            <a:off x="1183374" y="770640"/>
            <a:ext cx="5874462" cy="769441"/>
          </a:xfrm>
          <a:prstGeom prst="rect">
            <a:avLst/>
          </a:prstGeom>
          <a:noFill/>
        </p:spPr>
        <p:txBody>
          <a:bodyPr wrap="square" rtlCol="0">
            <a:spAutoFit/>
          </a:bodyPr>
          <a:lstStyle/>
          <a:p>
            <a:pPr algn="ctr"/>
            <a:r>
              <a:rPr lang="es-ES" sz="4400" b="1" dirty="0" smtClean="0">
                <a:solidFill>
                  <a:srgbClr val="F54C4F"/>
                </a:solidFill>
              </a:rPr>
              <a:t>Presupuesto</a:t>
            </a:r>
            <a:endParaRPr lang="es-ES" sz="4400" b="1" dirty="0">
              <a:solidFill>
                <a:srgbClr val="F54C4F"/>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340160980"/>
              </p:ext>
            </p:extLst>
          </p:nvPr>
        </p:nvGraphicFramePr>
        <p:xfrm>
          <a:off x="1595878" y="1843538"/>
          <a:ext cx="5484437" cy="2372359"/>
        </p:xfrm>
        <a:graphic>
          <a:graphicData uri="http://schemas.openxmlformats.org/drawingml/2006/table">
            <a:tbl>
              <a:tblPr firstRow="1" bandRow="1">
                <a:tableStyleId>{5940675A-B579-460E-94D1-54222C63F5DA}</a:tableStyleId>
              </a:tblPr>
              <a:tblGrid>
                <a:gridCol w="1300953"/>
                <a:gridCol w="636363"/>
                <a:gridCol w="754205"/>
                <a:gridCol w="789559"/>
                <a:gridCol w="794673"/>
                <a:gridCol w="1208684"/>
              </a:tblGrid>
              <a:tr h="370840">
                <a:tc>
                  <a:txBody>
                    <a:bodyPr/>
                    <a:lstStyle/>
                    <a:p>
                      <a:r>
                        <a:rPr lang="es-ES" dirty="0" smtClean="0"/>
                        <a:t>Medio</a:t>
                      </a:r>
                      <a:endParaRPr lang="es-ES" dirty="0">
                        <a:solidFill>
                          <a:schemeClr val="bg2"/>
                        </a:solidFill>
                        <a:latin typeface="Roboto Slab Bold"/>
                        <a:cs typeface="Roboto Slab Bold"/>
                      </a:endParaRPr>
                    </a:p>
                  </a:txBody>
                  <a:tcPr/>
                </a:tc>
                <a:tc>
                  <a:txBody>
                    <a:bodyPr/>
                    <a:lstStyle/>
                    <a:p>
                      <a:r>
                        <a:rPr lang="es-ES" dirty="0" smtClean="0"/>
                        <a:t>Sept</a:t>
                      </a:r>
                      <a:endParaRPr lang="es-ES" dirty="0">
                        <a:solidFill>
                          <a:schemeClr val="bg2"/>
                        </a:solidFill>
                        <a:latin typeface="Roboto Slab Bold"/>
                        <a:cs typeface="Roboto Slab Bold"/>
                      </a:endParaRPr>
                    </a:p>
                  </a:txBody>
                  <a:tcPr/>
                </a:tc>
                <a:tc>
                  <a:txBody>
                    <a:bodyPr/>
                    <a:lstStyle/>
                    <a:p>
                      <a:r>
                        <a:rPr lang="es-ES" dirty="0" smtClean="0"/>
                        <a:t>Oct</a:t>
                      </a:r>
                      <a:endParaRPr lang="es-ES" dirty="0">
                        <a:solidFill>
                          <a:schemeClr val="bg2"/>
                        </a:solidFill>
                        <a:latin typeface="Roboto Slab Bold"/>
                        <a:cs typeface="Roboto Slab Bold"/>
                      </a:endParaRPr>
                    </a:p>
                  </a:txBody>
                  <a:tcPr/>
                </a:tc>
                <a:tc>
                  <a:txBody>
                    <a:bodyPr/>
                    <a:lstStyle/>
                    <a:p>
                      <a:r>
                        <a:rPr lang="es-ES" dirty="0" smtClean="0"/>
                        <a:t>Nov</a:t>
                      </a:r>
                      <a:endParaRPr lang="es-ES" dirty="0">
                        <a:solidFill>
                          <a:schemeClr val="bg2"/>
                        </a:solidFill>
                        <a:latin typeface="Roboto Slab Bold"/>
                        <a:cs typeface="Roboto Slab Bold"/>
                      </a:endParaRPr>
                    </a:p>
                  </a:txBody>
                  <a:tcPr/>
                </a:tc>
                <a:tc>
                  <a:txBody>
                    <a:bodyPr/>
                    <a:lstStyle/>
                    <a:p>
                      <a:r>
                        <a:rPr lang="es-ES" dirty="0" smtClean="0"/>
                        <a:t>Dic</a:t>
                      </a:r>
                      <a:endParaRPr lang="es-ES" dirty="0">
                        <a:solidFill>
                          <a:schemeClr val="bg2"/>
                        </a:solidFill>
                        <a:latin typeface="Roboto Slab Bold"/>
                        <a:cs typeface="Roboto Slab Bold"/>
                      </a:endParaRPr>
                    </a:p>
                  </a:txBody>
                  <a:tcPr/>
                </a:tc>
                <a:tc>
                  <a:txBody>
                    <a:bodyPr/>
                    <a:lstStyle/>
                    <a:p>
                      <a:r>
                        <a:rPr lang="es-ES" dirty="0" smtClean="0"/>
                        <a:t>% inversi</a:t>
                      </a:r>
                      <a:r>
                        <a:rPr lang="es-ES" dirty="0" smtClean="0"/>
                        <a:t>ón</a:t>
                      </a:r>
                      <a:endParaRPr lang="es-ES" dirty="0">
                        <a:solidFill>
                          <a:schemeClr val="bg2"/>
                        </a:solidFill>
                        <a:latin typeface="Roboto Slab Bold"/>
                        <a:cs typeface="Roboto Slab Bold"/>
                      </a:endParaRPr>
                    </a:p>
                  </a:txBody>
                  <a:tcPr/>
                </a:tc>
              </a:tr>
              <a:tr h="370840">
                <a:tc>
                  <a:txBody>
                    <a:bodyPr/>
                    <a:lstStyle/>
                    <a:p>
                      <a:r>
                        <a:rPr lang="es-ES" dirty="0" smtClean="0"/>
                        <a:t>Nuevo</a:t>
                      </a:r>
                      <a:r>
                        <a:rPr lang="es-ES" baseline="0" dirty="0" smtClean="0"/>
                        <a:t> medio (servilletas)</a:t>
                      </a:r>
                      <a:endParaRPr lang="es-ES" dirty="0">
                        <a:solidFill>
                          <a:schemeClr val="bg2"/>
                        </a:solidFill>
                        <a:latin typeface="Roboto Slab Bold"/>
                        <a:cs typeface="Roboto Slab Bold"/>
                      </a:endParaRPr>
                    </a:p>
                  </a:txBody>
                  <a:tcPr/>
                </a:tc>
                <a:tc>
                  <a:txBody>
                    <a:bodyPr/>
                    <a:lstStyle/>
                    <a:p>
                      <a:endParaRPr lang="es-ES" dirty="0">
                        <a:solidFill>
                          <a:schemeClr val="bg2"/>
                        </a:solidFill>
                        <a:latin typeface="Roboto Slab Bold"/>
                        <a:cs typeface="Roboto Slab Bold"/>
                      </a:endParaRPr>
                    </a:p>
                  </a:txBody>
                  <a:tcPr>
                    <a:solidFill>
                      <a:srgbClr val="F54C4F"/>
                    </a:solidFill>
                  </a:tcPr>
                </a:tc>
                <a:tc>
                  <a:txBody>
                    <a:bodyPr/>
                    <a:lstStyle/>
                    <a:p>
                      <a:endParaRPr lang="es-ES">
                        <a:solidFill>
                          <a:schemeClr val="bg2"/>
                        </a:solidFill>
                        <a:latin typeface="Roboto Slab Bold"/>
                        <a:cs typeface="Roboto Slab Bold"/>
                      </a:endParaRPr>
                    </a:p>
                  </a:txBody>
                  <a:tcPr>
                    <a:solidFill>
                      <a:srgbClr val="F54C4F"/>
                    </a:solidFill>
                  </a:tcPr>
                </a:tc>
                <a:tc>
                  <a:txBody>
                    <a:bodyPr/>
                    <a:lstStyle/>
                    <a:p>
                      <a:endParaRPr lang="es-ES">
                        <a:solidFill>
                          <a:schemeClr val="bg2"/>
                        </a:solidFill>
                        <a:latin typeface="Roboto Slab Bold"/>
                        <a:cs typeface="Roboto Slab Bold"/>
                      </a:endParaRPr>
                    </a:p>
                  </a:txBody>
                  <a:tcPr>
                    <a:solidFill>
                      <a:srgbClr val="F54C4F"/>
                    </a:solidFill>
                  </a:tcPr>
                </a:tc>
                <a:tc>
                  <a:txBody>
                    <a:bodyPr/>
                    <a:lstStyle/>
                    <a:p>
                      <a:endParaRPr lang="es-ES" dirty="0">
                        <a:solidFill>
                          <a:schemeClr val="bg2"/>
                        </a:solidFill>
                        <a:latin typeface="Roboto Slab Bold"/>
                        <a:cs typeface="Roboto Slab Bold"/>
                      </a:endParaRPr>
                    </a:p>
                  </a:txBody>
                  <a:tcPr>
                    <a:solidFill>
                      <a:srgbClr val="F54C4F"/>
                    </a:solidFill>
                  </a:tcPr>
                </a:tc>
                <a:tc>
                  <a:txBody>
                    <a:bodyPr/>
                    <a:lstStyle/>
                    <a:p>
                      <a:r>
                        <a:rPr lang="es-ES" dirty="0" smtClean="0"/>
                        <a:t>50%</a:t>
                      </a:r>
                      <a:endParaRPr lang="es-ES" dirty="0">
                        <a:solidFill>
                          <a:schemeClr val="bg2"/>
                        </a:solidFill>
                        <a:latin typeface="Roboto Slab Bold"/>
                        <a:cs typeface="Roboto Slab Bold"/>
                      </a:endParaRPr>
                    </a:p>
                  </a:txBody>
                  <a:tcPr/>
                </a:tc>
              </a:tr>
              <a:tr h="370840">
                <a:tc>
                  <a:txBody>
                    <a:bodyPr/>
                    <a:lstStyle/>
                    <a:p>
                      <a:r>
                        <a:rPr lang="es-ES" dirty="0" err="1" smtClean="0"/>
                        <a:t>Print</a:t>
                      </a:r>
                      <a:endParaRPr lang="es-ES" dirty="0" smtClean="0">
                        <a:solidFill>
                          <a:schemeClr val="bg2"/>
                        </a:solidFill>
                        <a:latin typeface="Roboto Slab Bold"/>
                        <a:cs typeface="Roboto Slab Bold"/>
                      </a:endParaRPr>
                    </a:p>
                  </a:txBody>
                  <a:tcPr/>
                </a:tc>
                <a:tc>
                  <a:txBody>
                    <a:bodyPr/>
                    <a:lstStyle/>
                    <a:p>
                      <a:endParaRPr lang="es-ES" dirty="0">
                        <a:solidFill>
                          <a:schemeClr val="bg2"/>
                        </a:solidFill>
                        <a:latin typeface="Roboto Slab Bold"/>
                        <a:cs typeface="Roboto Slab Bold"/>
                      </a:endParaRPr>
                    </a:p>
                  </a:txBody>
                  <a:tcPr/>
                </a:tc>
                <a:tc>
                  <a:txBody>
                    <a:bodyPr/>
                    <a:lstStyle/>
                    <a:p>
                      <a:endParaRPr lang="es-ES" dirty="0">
                        <a:solidFill>
                          <a:schemeClr val="bg2"/>
                        </a:solidFill>
                        <a:latin typeface="Roboto Slab Bold"/>
                        <a:cs typeface="Roboto Slab Bold"/>
                      </a:endParaRPr>
                    </a:p>
                  </a:txBody>
                  <a:tcPr>
                    <a:solidFill>
                      <a:srgbClr val="F54C4F"/>
                    </a:solidFill>
                  </a:tcPr>
                </a:tc>
                <a:tc>
                  <a:txBody>
                    <a:bodyPr/>
                    <a:lstStyle/>
                    <a:p>
                      <a:endParaRPr lang="es-ES" dirty="0">
                        <a:solidFill>
                          <a:schemeClr val="bg2"/>
                        </a:solidFill>
                        <a:latin typeface="Roboto Slab Bold"/>
                        <a:cs typeface="Roboto Slab Bold"/>
                      </a:endParaRPr>
                    </a:p>
                  </a:txBody>
                  <a:tcPr>
                    <a:solidFill>
                      <a:srgbClr val="F54C4F"/>
                    </a:solidFill>
                  </a:tcPr>
                </a:tc>
                <a:tc>
                  <a:txBody>
                    <a:bodyPr/>
                    <a:lstStyle/>
                    <a:p>
                      <a:endParaRPr lang="es-ES">
                        <a:solidFill>
                          <a:schemeClr val="bg2"/>
                        </a:solidFill>
                        <a:latin typeface="Roboto Slab Bold"/>
                        <a:cs typeface="Roboto Slab Bold"/>
                      </a:endParaRPr>
                    </a:p>
                  </a:txBody>
                  <a:tcPr/>
                </a:tc>
                <a:tc>
                  <a:txBody>
                    <a:bodyPr/>
                    <a:lstStyle/>
                    <a:p>
                      <a:r>
                        <a:rPr lang="es-ES" dirty="0" smtClean="0"/>
                        <a:t>15%</a:t>
                      </a:r>
                      <a:endParaRPr lang="es-ES" dirty="0">
                        <a:solidFill>
                          <a:schemeClr val="bg2"/>
                        </a:solidFill>
                        <a:latin typeface="Roboto Slab Bold"/>
                        <a:cs typeface="Roboto Slab Bold"/>
                      </a:endParaRPr>
                    </a:p>
                  </a:txBody>
                  <a:tcPr/>
                </a:tc>
              </a:tr>
              <a:tr h="370840">
                <a:tc>
                  <a:txBody>
                    <a:bodyPr/>
                    <a:lstStyle/>
                    <a:p>
                      <a:r>
                        <a:rPr lang="es-ES" dirty="0" smtClean="0"/>
                        <a:t>OOH</a:t>
                      </a:r>
                      <a:endParaRPr lang="es-ES" dirty="0">
                        <a:solidFill>
                          <a:schemeClr val="bg2"/>
                        </a:solidFill>
                        <a:latin typeface="Roboto Slab Bold"/>
                        <a:cs typeface="Roboto Slab Bold"/>
                      </a:endParaRPr>
                    </a:p>
                  </a:txBody>
                  <a:tcPr/>
                </a:tc>
                <a:tc>
                  <a:txBody>
                    <a:bodyPr/>
                    <a:lstStyle/>
                    <a:p>
                      <a:endParaRPr lang="es-ES" dirty="0">
                        <a:solidFill>
                          <a:schemeClr val="bg2"/>
                        </a:solidFill>
                        <a:latin typeface="Roboto Slab Bold"/>
                        <a:cs typeface="Roboto Slab Bold"/>
                      </a:endParaRPr>
                    </a:p>
                  </a:txBody>
                  <a:tcPr/>
                </a:tc>
                <a:tc>
                  <a:txBody>
                    <a:bodyPr/>
                    <a:lstStyle/>
                    <a:p>
                      <a:endParaRPr lang="es-ES">
                        <a:solidFill>
                          <a:schemeClr val="bg2"/>
                        </a:solidFill>
                        <a:latin typeface="Roboto Slab Bold"/>
                        <a:cs typeface="Roboto Slab Bold"/>
                      </a:endParaRPr>
                    </a:p>
                  </a:txBody>
                  <a:tcPr/>
                </a:tc>
                <a:tc>
                  <a:txBody>
                    <a:bodyPr/>
                    <a:lstStyle/>
                    <a:p>
                      <a:endParaRPr lang="es-ES" dirty="0">
                        <a:solidFill>
                          <a:schemeClr val="bg2"/>
                        </a:solidFill>
                        <a:latin typeface="Roboto Slab Bold"/>
                        <a:cs typeface="Roboto Slab Bold"/>
                      </a:endParaRPr>
                    </a:p>
                  </a:txBody>
                  <a:tcPr>
                    <a:solidFill>
                      <a:srgbClr val="F54C4F"/>
                    </a:solidFill>
                  </a:tcPr>
                </a:tc>
                <a:tc>
                  <a:txBody>
                    <a:bodyPr/>
                    <a:lstStyle/>
                    <a:p>
                      <a:endParaRPr lang="es-ES" dirty="0">
                        <a:solidFill>
                          <a:schemeClr val="bg2"/>
                        </a:solidFill>
                        <a:latin typeface="Roboto Slab Bold"/>
                        <a:cs typeface="Roboto Slab Bold"/>
                      </a:endParaRPr>
                    </a:p>
                  </a:txBody>
                  <a:tcPr>
                    <a:solidFill>
                      <a:srgbClr val="F54C4F"/>
                    </a:solidFill>
                  </a:tcPr>
                </a:tc>
                <a:tc>
                  <a:txBody>
                    <a:bodyPr/>
                    <a:lstStyle/>
                    <a:p>
                      <a:r>
                        <a:rPr lang="es-ES" dirty="0" smtClean="0"/>
                        <a:t>15%</a:t>
                      </a:r>
                      <a:endParaRPr lang="es-ES" dirty="0">
                        <a:solidFill>
                          <a:schemeClr val="bg2"/>
                        </a:solidFill>
                        <a:latin typeface="Roboto Slab Bold"/>
                        <a:cs typeface="Roboto Slab Bold"/>
                      </a:endParaRPr>
                    </a:p>
                  </a:txBody>
                  <a:tcPr/>
                </a:tc>
              </a:tr>
              <a:tr h="370840">
                <a:tc>
                  <a:txBody>
                    <a:bodyPr/>
                    <a:lstStyle/>
                    <a:p>
                      <a:r>
                        <a:rPr lang="es-ES" dirty="0" smtClean="0"/>
                        <a:t>Digital</a:t>
                      </a:r>
                      <a:endParaRPr lang="es-ES" dirty="0">
                        <a:solidFill>
                          <a:schemeClr val="bg2"/>
                        </a:solidFill>
                        <a:latin typeface="Roboto Slab Bold"/>
                        <a:cs typeface="Roboto Slab Bold"/>
                      </a:endParaRPr>
                    </a:p>
                  </a:txBody>
                  <a:tcPr/>
                </a:tc>
                <a:tc>
                  <a:txBody>
                    <a:bodyPr/>
                    <a:lstStyle/>
                    <a:p>
                      <a:endParaRPr lang="es-ES" dirty="0">
                        <a:solidFill>
                          <a:schemeClr val="bg2"/>
                        </a:solidFill>
                        <a:latin typeface="Roboto Slab Bold"/>
                        <a:cs typeface="Roboto Slab Bold"/>
                      </a:endParaRPr>
                    </a:p>
                  </a:txBody>
                  <a:tcPr/>
                </a:tc>
                <a:tc>
                  <a:txBody>
                    <a:bodyPr/>
                    <a:lstStyle/>
                    <a:p>
                      <a:endParaRPr lang="es-ES" dirty="0">
                        <a:solidFill>
                          <a:schemeClr val="bg2"/>
                        </a:solidFill>
                        <a:latin typeface="Roboto Slab Bold"/>
                        <a:cs typeface="Roboto Slab Bold"/>
                      </a:endParaRPr>
                    </a:p>
                  </a:txBody>
                  <a:tcPr>
                    <a:solidFill>
                      <a:srgbClr val="F54C4F"/>
                    </a:solidFill>
                  </a:tcPr>
                </a:tc>
                <a:tc>
                  <a:txBody>
                    <a:bodyPr/>
                    <a:lstStyle/>
                    <a:p>
                      <a:endParaRPr lang="es-ES">
                        <a:solidFill>
                          <a:schemeClr val="bg2"/>
                        </a:solidFill>
                        <a:latin typeface="Roboto Slab Bold"/>
                        <a:cs typeface="Roboto Slab Bold"/>
                      </a:endParaRPr>
                    </a:p>
                  </a:txBody>
                  <a:tcPr>
                    <a:solidFill>
                      <a:srgbClr val="F54C4F"/>
                    </a:solidFill>
                  </a:tcPr>
                </a:tc>
                <a:tc>
                  <a:txBody>
                    <a:bodyPr/>
                    <a:lstStyle/>
                    <a:p>
                      <a:endParaRPr lang="es-ES" dirty="0">
                        <a:solidFill>
                          <a:schemeClr val="bg2"/>
                        </a:solidFill>
                        <a:latin typeface="Roboto Slab Bold"/>
                        <a:cs typeface="Roboto Slab Bold"/>
                      </a:endParaRPr>
                    </a:p>
                  </a:txBody>
                  <a:tcPr>
                    <a:solidFill>
                      <a:srgbClr val="F54C4F"/>
                    </a:solidFill>
                  </a:tcPr>
                </a:tc>
                <a:tc>
                  <a:txBody>
                    <a:bodyPr/>
                    <a:lstStyle/>
                    <a:p>
                      <a:r>
                        <a:rPr lang="es-ES" dirty="0" smtClean="0"/>
                        <a:t>10%</a:t>
                      </a:r>
                      <a:endParaRPr lang="es-ES" dirty="0">
                        <a:solidFill>
                          <a:schemeClr val="bg2"/>
                        </a:solidFill>
                        <a:latin typeface="Roboto Slab Bold"/>
                        <a:cs typeface="Roboto Slab Bold"/>
                      </a:endParaRPr>
                    </a:p>
                  </a:txBody>
                  <a:tcPr/>
                </a:tc>
              </a:tr>
              <a:tr h="370840">
                <a:tc>
                  <a:txBody>
                    <a:bodyPr/>
                    <a:lstStyle/>
                    <a:p>
                      <a:r>
                        <a:rPr lang="es-ES" dirty="0" err="1" smtClean="0"/>
                        <a:t>Landing</a:t>
                      </a:r>
                      <a:endParaRPr lang="es-ES" dirty="0">
                        <a:solidFill>
                          <a:schemeClr val="bg2"/>
                        </a:solidFill>
                        <a:latin typeface="Roboto Slab Bold"/>
                        <a:cs typeface="Roboto Slab Bold"/>
                      </a:endParaRPr>
                    </a:p>
                  </a:txBody>
                  <a:tcPr/>
                </a:tc>
                <a:tc>
                  <a:txBody>
                    <a:bodyPr/>
                    <a:lstStyle/>
                    <a:p>
                      <a:endParaRPr lang="es-ES" dirty="0">
                        <a:solidFill>
                          <a:schemeClr val="bg2"/>
                        </a:solidFill>
                        <a:latin typeface="Roboto Slab Bold"/>
                        <a:cs typeface="Roboto Slab Bold"/>
                      </a:endParaRPr>
                    </a:p>
                  </a:txBody>
                  <a:tcPr>
                    <a:solidFill>
                      <a:srgbClr val="F54C4F"/>
                    </a:solidFill>
                  </a:tcPr>
                </a:tc>
                <a:tc>
                  <a:txBody>
                    <a:bodyPr/>
                    <a:lstStyle/>
                    <a:p>
                      <a:endParaRPr lang="es-ES" dirty="0">
                        <a:solidFill>
                          <a:schemeClr val="bg2"/>
                        </a:solidFill>
                        <a:latin typeface="Roboto Slab Bold"/>
                        <a:cs typeface="Roboto Slab Bold"/>
                      </a:endParaRPr>
                    </a:p>
                  </a:txBody>
                  <a:tcPr>
                    <a:solidFill>
                      <a:srgbClr val="F54C4F"/>
                    </a:solidFill>
                  </a:tcPr>
                </a:tc>
                <a:tc>
                  <a:txBody>
                    <a:bodyPr/>
                    <a:lstStyle/>
                    <a:p>
                      <a:endParaRPr lang="es-ES" dirty="0">
                        <a:solidFill>
                          <a:schemeClr val="bg2"/>
                        </a:solidFill>
                        <a:latin typeface="Roboto Slab Bold"/>
                        <a:cs typeface="Roboto Slab Bold"/>
                      </a:endParaRPr>
                    </a:p>
                  </a:txBody>
                  <a:tcPr>
                    <a:solidFill>
                      <a:srgbClr val="F54C4F"/>
                    </a:solidFill>
                  </a:tcPr>
                </a:tc>
                <a:tc>
                  <a:txBody>
                    <a:bodyPr/>
                    <a:lstStyle/>
                    <a:p>
                      <a:endParaRPr lang="es-ES" dirty="0">
                        <a:solidFill>
                          <a:schemeClr val="bg2"/>
                        </a:solidFill>
                        <a:latin typeface="Roboto Slab Bold"/>
                        <a:cs typeface="Roboto Slab Bold"/>
                      </a:endParaRPr>
                    </a:p>
                  </a:txBody>
                  <a:tcPr>
                    <a:solidFill>
                      <a:srgbClr val="F54C4F"/>
                    </a:solidFill>
                  </a:tcPr>
                </a:tc>
                <a:tc>
                  <a:txBody>
                    <a:bodyPr/>
                    <a:lstStyle/>
                    <a:p>
                      <a:r>
                        <a:rPr lang="es-ES" dirty="0" smtClean="0"/>
                        <a:t>10%</a:t>
                      </a:r>
                      <a:endParaRPr lang="es-ES" dirty="0">
                        <a:solidFill>
                          <a:schemeClr val="bg2"/>
                        </a:solidFill>
                        <a:latin typeface="Roboto Slab Bold"/>
                        <a:cs typeface="Roboto Slab Bold"/>
                      </a:endParaRPr>
                    </a:p>
                  </a:txBody>
                  <a:tcPr/>
                </a:tc>
              </a:tr>
            </a:tbl>
          </a:graphicData>
        </a:graphic>
      </p:graphicFrame>
    </p:spTree>
    <p:extLst>
      <p:ext uri="{BB962C8B-B14F-4D97-AF65-F5344CB8AC3E}">
        <p14:creationId xmlns:p14="http://schemas.microsoft.com/office/powerpoint/2010/main" val="62149525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479</Words>
  <Application>Microsoft Macintosh PowerPoint</Application>
  <PresentationFormat>Presentación en pantalla (16:9)</PresentationFormat>
  <Paragraphs>70</Paragraphs>
  <Slides>10</Slides>
  <Notes>2</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10</vt:i4>
      </vt:variant>
    </vt:vector>
  </HeadingPairs>
  <TitlesOfParts>
    <vt:vector size="13" baseType="lpstr">
      <vt:lpstr>Montserrat</vt:lpstr>
      <vt:lpstr>Roboto Mono</vt:lpstr>
      <vt:lpstr>Simple Light</vt:lpstr>
      <vt:lpstr>Presentación de PowerPoint</vt:lpstr>
      <vt:lpstr>Presentación de PowerPoint</vt:lpstr>
      <vt:lpstr>Quisimos que las personas entendieran que en la cotidianidad encontramos altos niveles de colesterol LDL y que el exceso de los mismos concluirá en un ataque cardíaco.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rey 2</cp:lastModifiedBy>
  <cp:revision>52</cp:revision>
  <dcterms:modified xsi:type="dcterms:W3CDTF">2019-04-01T02:56:34Z</dcterms:modified>
</cp:coreProperties>
</file>