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Lobster"/>
      <p:regular r:id="rId16"/>
    </p:embeddedFont>
    <p:embeddedFont>
      <p:font typeface="Helvetica Neue"/>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HelveticaNeue-regular.fntdata"/><Relationship Id="rId16" Type="http://schemas.openxmlformats.org/officeDocument/2006/relationships/font" Target="fonts/Lobster-regular.fntdata"/><Relationship Id="rId5" Type="http://schemas.openxmlformats.org/officeDocument/2006/relationships/notesMaster" Target="notesMasters/notesMaster1.xml"/><Relationship Id="rId19" Type="http://schemas.openxmlformats.org/officeDocument/2006/relationships/font" Target="fonts/HelveticaNeue-italic.fntdata"/><Relationship Id="rId6" Type="http://schemas.openxmlformats.org/officeDocument/2006/relationships/slide" Target="slides/slide1.xml"/><Relationship Id="rId18" Type="http://schemas.openxmlformats.org/officeDocument/2006/relationships/font" Target="fonts/HelveticaNeue-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543ea3b4ac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543ea3b4ac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543b874c50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543b874c50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543b874c50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543b874c50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543b874c50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543b874c50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543b874c5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543b874c5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543b874c50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543b874c50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543b874c50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543b874c50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543b874c50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543b874c50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543b874c50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543b874c50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jpg"/><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7.png"/><Relationship Id="rId7" Type="http://schemas.openxmlformats.org/officeDocument/2006/relationships/image" Target="../media/image3.png"/><Relationship Id="rId8"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2.png"/><Relationship Id="rId5"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image" Target="../media/image2.png"/><Relationship Id="rId5"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4">
            <a:alphaModFix/>
          </a:blip>
          <a:stretch>
            <a:fillRect/>
          </a:stretch>
        </p:blipFill>
        <p:spPr>
          <a:xfrm>
            <a:off x="2818200" y="1989075"/>
            <a:ext cx="1288199" cy="1036801"/>
          </a:xfrm>
          <a:prstGeom prst="rect">
            <a:avLst/>
          </a:prstGeom>
          <a:noFill/>
          <a:ln>
            <a:noFill/>
          </a:ln>
        </p:spPr>
      </p:pic>
      <p:sp>
        <p:nvSpPr>
          <p:cNvPr id="55" name="Google Shape;55;p13"/>
          <p:cNvSpPr txBox="1"/>
          <p:nvPr/>
        </p:nvSpPr>
        <p:spPr>
          <a:xfrm>
            <a:off x="4818450" y="2167350"/>
            <a:ext cx="1464600" cy="65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Lobster"/>
                <a:ea typeface="Lobster"/>
                <a:cs typeface="Lobster"/>
                <a:sym typeface="Lobster"/>
              </a:rPr>
              <a:t>Propuesta creativa PR</a:t>
            </a:r>
            <a:r>
              <a:rPr lang="en" sz="2400">
                <a:solidFill>
                  <a:srgbClr val="351C75"/>
                </a:solidFill>
                <a:latin typeface="Lobster"/>
                <a:ea typeface="Lobster"/>
                <a:cs typeface="Lobster"/>
                <a:sym typeface="Lobster"/>
              </a:rPr>
              <a:t> </a:t>
            </a:r>
            <a:endParaRPr sz="2400">
              <a:solidFill>
                <a:srgbClr val="351C75"/>
              </a:solidFill>
              <a:latin typeface="Lobster"/>
              <a:ea typeface="Lobster"/>
              <a:cs typeface="Lobster"/>
              <a:sym typeface="Lobster"/>
            </a:endParaRPr>
          </a:p>
        </p:txBody>
      </p:sp>
      <p:cxnSp>
        <p:nvCxnSpPr>
          <p:cNvPr id="56" name="Google Shape;56;p13"/>
          <p:cNvCxnSpPr/>
          <p:nvPr/>
        </p:nvCxnSpPr>
        <p:spPr>
          <a:xfrm>
            <a:off x="4544625" y="2249100"/>
            <a:ext cx="0" cy="51450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2" name="Shape 142"/>
        <p:cNvGrpSpPr/>
        <p:nvPr/>
      </p:nvGrpSpPr>
      <p:grpSpPr>
        <a:xfrm>
          <a:off x="0" y="0"/>
          <a:ext cx="0" cy="0"/>
          <a:chOff x="0" y="0"/>
          <a:chExt cx="0" cy="0"/>
        </a:xfrm>
      </p:grpSpPr>
      <p:sp>
        <p:nvSpPr>
          <p:cNvPr id="143" name="Google Shape;143;p22"/>
          <p:cNvSpPr txBox="1"/>
          <p:nvPr/>
        </p:nvSpPr>
        <p:spPr>
          <a:xfrm>
            <a:off x="381000" y="787650"/>
            <a:ext cx="9144000" cy="41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200">
              <a:solidFill>
                <a:srgbClr val="FFFFFF"/>
              </a:solidFill>
              <a:latin typeface="Helvetica Neue"/>
              <a:ea typeface="Helvetica Neue"/>
              <a:cs typeface="Helvetica Neue"/>
              <a:sym typeface="Helvetica Neue"/>
            </a:endParaRPr>
          </a:p>
          <a:p>
            <a:pPr indent="0" lvl="0" marL="0" rtl="0" algn="l">
              <a:spcBef>
                <a:spcPts val="0"/>
              </a:spcBef>
              <a:spcAft>
                <a:spcPts val="0"/>
              </a:spcAft>
              <a:buNone/>
            </a:pPr>
            <a:r>
              <a:rPr b="1" lang="en" sz="1200">
                <a:solidFill>
                  <a:srgbClr val="FFFFFF"/>
                </a:solidFill>
                <a:latin typeface="Helvetica Neue"/>
                <a:ea typeface="Helvetica Neue"/>
                <a:cs typeface="Helvetica Neue"/>
                <a:sym typeface="Helvetica Neue"/>
              </a:rPr>
              <a:t>Formato: </a:t>
            </a:r>
            <a:r>
              <a:rPr lang="en" sz="1200">
                <a:solidFill>
                  <a:srgbClr val="FFFFFF"/>
                </a:solidFill>
                <a:latin typeface="Helvetica Neue"/>
                <a:ea typeface="Helvetica Neue"/>
                <a:cs typeface="Helvetica Neue"/>
                <a:sym typeface="Helvetica Neue"/>
              </a:rPr>
              <a:t>Product Exchange / Social Media</a:t>
            </a:r>
            <a:endParaRPr sz="1200">
              <a:solidFill>
                <a:srgbClr val="FFFFFF"/>
              </a:solidFill>
              <a:latin typeface="Helvetica Neue"/>
              <a:ea typeface="Helvetica Neue"/>
              <a:cs typeface="Helvetica Neue"/>
              <a:sym typeface="Helvetica Neue"/>
            </a:endParaRPr>
          </a:p>
          <a:p>
            <a:pPr indent="0" lvl="0" marL="457200" rtl="0" algn="l">
              <a:spcBef>
                <a:spcPts val="0"/>
              </a:spcBef>
              <a:spcAft>
                <a:spcPts val="0"/>
              </a:spcAft>
              <a:buNone/>
            </a:pPr>
            <a:r>
              <a:t/>
            </a:r>
            <a:endParaRPr sz="1200">
              <a:solidFill>
                <a:srgbClr val="FFFFFF"/>
              </a:solidFill>
              <a:latin typeface="Helvetica Neue"/>
              <a:ea typeface="Helvetica Neue"/>
              <a:cs typeface="Helvetica Neue"/>
              <a:sym typeface="Helvetica Neue"/>
            </a:endParaRPr>
          </a:p>
        </p:txBody>
      </p:sp>
      <p:sp>
        <p:nvSpPr>
          <p:cNvPr id="144" name="Google Shape;144;p22"/>
          <p:cNvSpPr txBox="1"/>
          <p:nvPr/>
        </p:nvSpPr>
        <p:spPr>
          <a:xfrm>
            <a:off x="402725" y="909350"/>
            <a:ext cx="4783500" cy="3940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solidFill>
                <a:srgbClr val="FFFFFF"/>
              </a:solidFill>
              <a:latin typeface="Helvetica Neue"/>
              <a:ea typeface="Helvetica Neue"/>
              <a:cs typeface="Helvetica Neue"/>
              <a:sym typeface="Helvetica Neue"/>
            </a:endParaRPr>
          </a:p>
          <a:p>
            <a:pPr indent="0" lvl="0" marL="0" rtl="0" algn="l">
              <a:spcBef>
                <a:spcPts val="0"/>
              </a:spcBef>
              <a:spcAft>
                <a:spcPts val="0"/>
              </a:spcAft>
              <a:buNone/>
            </a:pPr>
            <a:r>
              <a:rPr lang="en" sz="1200">
                <a:solidFill>
                  <a:srgbClr val="FFFFFF"/>
                </a:solidFill>
                <a:latin typeface="Helvetica Neue"/>
                <a:ea typeface="Helvetica Neue"/>
                <a:cs typeface="Helvetica Neue"/>
                <a:sym typeface="Helvetica Neue"/>
              </a:rPr>
              <a:t>Vamos a darle un segundo aire a nuestra campaña durante los meses de junio y julio con una campaña de product exchange que amplificaremos en Social Media y en nuestra página web.</a:t>
            </a:r>
            <a:endParaRPr sz="1200">
              <a:solidFill>
                <a:srgbClr val="FFFFFF"/>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rgbClr val="FFFFFF"/>
              </a:solidFill>
              <a:latin typeface="Helvetica Neue"/>
              <a:ea typeface="Helvetica Neue"/>
              <a:cs typeface="Helvetica Neue"/>
              <a:sym typeface="Helvetica Neue"/>
            </a:endParaRPr>
          </a:p>
          <a:p>
            <a:pPr indent="0" lvl="0" marL="0" rtl="0" algn="l">
              <a:spcBef>
                <a:spcPts val="0"/>
              </a:spcBef>
              <a:spcAft>
                <a:spcPts val="0"/>
              </a:spcAft>
              <a:buNone/>
            </a:pPr>
            <a:r>
              <a:rPr lang="en" sz="1200">
                <a:solidFill>
                  <a:srgbClr val="FFFFFF"/>
                </a:solidFill>
                <a:latin typeface="Helvetica Neue"/>
                <a:ea typeface="Helvetica Neue"/>
                <a:cs typeface="Helvetica Neue"/>
                <a:sym typeface="Helvetica Neue"/>
              </a:rPr>
              <a:t>Gracias al amor de mamá, muchos hijos han llegado lejos, tan lejos que ahora es muy difícil que puedan verse frente a frente con sus madres. </a:t>
            </a:r>
            <a:endParaRPr sz="1200">
              <a:solidFill>
                <a:srgbClr val="FFFFFF"/>
              </a:solidFill>
              <a:latin typeface="Helvetica Neue"/>
              <a:ea typeface="Helvetica Neue"/>
              <a:cs typeface="Helvetica Neue"/>
              <a:sym typeface="Helvetica Neue"/>
            </a:endParaRPr>
          </a:p>
          <a:p>
            <a:pPr indent="0" lvl="0" marL="0" rtl="0" algn="l">
              <a:spcBef>
                <a:spcPts val="0"/>
              </a:spcBef>
              <a:spcAft>
                <a:spcPts val="0"/>
              </a:spcAft>
              <a:buNone/>
            </a:pPr>
            <a:r>
              <a:rPr lang="en" sz="1200">
                <a:solidFill>
                  <a:srgbClr val="FFFFFF"/>
                </a:solidFill>
                <a:latin typeface="Helvetica Neue"/>
                <a:ea typeface="Helvetica Neue"/>
                <a:cs typeface="Helvetica Neue"/>
                <a:sym typeface="Helvetica Neue"/>
              </a:rPr>
              <a:t>Nosotros seremos el puente para que mamás e hijos puedan seguirse manteniendo cerca, pese a las distancias. Por cada 6 empaques de leche Alpina redimidos, llevaremos a cualquier parte del mundo un paquete con cosas que mamás quieran enviarle a sus hijos y lo acompañaremos de algunos productos Alpina. Porque el amor hace la diferencia y no conoce fronteras.</a:t>
            </a:r>
            <a:endParaRPr sz="1200">
              <a:solidFill>
                <a:srgbClr val="FFFFFF"/>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rgbClr val="FFFFFF"/>
              </a:solidFill>
              <a:latin typeface="Helvetica Neue"/>
              <a:ea typeface="Helvetica Neue"/>
              <a:cs typeface="Helvetica Neue"/>
              <a:sym typeface="Helvetica Neue"/>
            </a:endParaRPr>
          </a:p>
          <a:p>
            <a:pPr indent="0" lvl="0" marL="0" rtl="0" algn="l">
              <a:spcBef>
                <a:spcPts val="0"/>
              </a:spcBef>
              <a:spcAft>
                <a:spcPts val="0"/>
              </a:spcAft>
              <a:buNone/>
            </a:pPr>
            <a:r>
              <a:rPr lang="en" sz="1200">
                <a:solidFill>
                  <a:srgbClr val="FFFFFF"/>
                </a:solidFill>
                <a:latin typeface="Helvetica Neue"/>
                <a:ea typeface="Helvetica Neue"/>
                <a:cs typeface="Helvetica Neue"/>
                <a:sym typeface="Helvetica Neue"/>
              </a:rPr>
              <a:t>La campaña será amplificada en Social Media y podremos buscar un aliado estratégico como DHL.</a:t>
            </a:r>
            <a:endParaRPr sz="1200">
              <a:solidFill>
                <a:srgbClr val="FFFFFF"/>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rgbClr val="FFFFFF"/>
              </a:solidFill>
              <a:latin typeface="Helvetica Neue"/>
              <a:ea typeface="Helvetica Neue"/>
              <a:cs typeface="Helvetica Neue"/>
              <a:sym typeface="Helvetica Neue"/>
            </a:endParaRPr>
          </a:p>
          <a:p>
            <a:pPr indent="0" lvl="0" marL="0" rtl="0" algn="l">
              <a:spcBef>
                <a:spcPts val="0"/>
              </a:spcBef>
              <a:spcAft>
                <a:spcPts val="0"/>
              </a:spcAft>
              <a:buNone/>
            </a:pPr>
            <a:r>
              <a:rPr b="1" lang="en" sz="1200">
                <a:solidFill>
                  <a:srgbClr val="FFFFFF"/>
                </a:solidFill>
                <a:latin typeface="Helvetica Neue"/>
                <a:ea typeface="Helvetica Neue"/>
                <a:cs typeface="Helvetica Neue"/>
                <a:sym typeface="Helvetica Neue"/>
              </a:rPr>
              <a:t>KPI: </a:t>
            </a:r>
            <a:endParaRPr b="1" sz="1200">
              <a:solidFill>
                <a:srgbClr val="FFFFFF"/>
              </a:solidFill>
              <a:latin typeface="Helvetica Neue"/>
              <a:ea typeface="Helvetica Neue"/>
              <a:cs typeface="Helvetica Neue"/>
              <a:sym typeface="Helvetica Neue"/>
            </a:endParaRPr>
          </a:p>
          <a:p>
            <a:pPr indent="-304800" lvl="0" marL="457200" rtl="0" algn="l">
              <a:spcBef>
                <a:spcPts val="0"/>
              </a:spcBef>
              <a:spcAft>
                <a:spcPts val="0"/>
              </a:spcAft>
              <a:buClr>
                <a:srgbClr val="FFFFFF"/>
              </a:buClr>
              <a:buSzPts val="1200"/>
              <a:buChar char="-"/>
            </a:pPr>
            <a:r>
              <a:rPr b="1" lang="en" sz="1200">
                <a:solidFill>
                  <a:srgbClr val="FFFFFF"/>
                </a:solidFill>
                <a:latin typeface="Helvetica Neue"/>
                <a:ea typeface="Helvetica Neue"/>
                <a:cs typeface="Helvetica Neue"/>
                <a:sym typeface="Helvetica Neue"/>
              </a:rPr>
              <a:t>Product Exchange: </a:t>
            </a:r>
            <a:r>
              <a:rPr lang="en" sz="1200">
                <a:solidFill>
                  <a:srgbClr val="FFFFFF"/>
                </a:solidFill>
                <a:latin typeface="Helvetica Neue"/>
                <a:ea typeface="Helvetica Neue"/>
                <a:cs typeface="Helvetica Neue"/>
                <a:sym typeface="Helvetica Neue"/>
              </a:rPr>
              <a:t>Nuestro medidor principal serán la cantidad de bolsas y cajas de leche redimidas durante la campaña.</a:t>
            </a:r>
            <a:endParaRPr i="1" sz="1200">
              <a:solidFill>
                <a:srgbClr val="FFFFFF"/>
              </a:solidFill>
              <a:latin typeface="Helvetica Neue"/>
              <a:ea typeface="Helvetica Neue"/>
              <a:cs typeface="Helvetica Neue"/>
              <a:sym typeface="Helvetica Neue"/>
            </a:endParaRPr>
          </a:p>
        </p:txBody>
      </p:sp>
      <p:sp>
        <p:nvSpPr>
          <p:cNvPr id="145" name="Google Shape;145;p22"/>
          <p:cNvSpPr txBox="1"/>
          <p:nvPr/>
        </p:nvSpPr>
        <p:spPr>
          <a:xfrm>
            <a:off x="289925" y="161075"/>
            <a:ext cx="5222700" cy="65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000">
                <a:solidFill>
                  <a:srgbClr val="FFFFFF"/>
                </a:solidFill>
                <a:latin typeface="Lobster"/>
                <a:ea typeface="Lobster"/>
                <a:cs typeface="Lobster"/>
                <a:sym typeface="Lobster"/>
              </a:rPr>
              <a:t>Amor de mamá a domicilio</a:t>
            </a:r>
            <a:endParaRPr sz="3000">
              <a:solidFill>
                <a:srgbClr val="FFFFFF"/>
              </a:solidFill>
              <a:latin typeface="Lobster"/>
              <a:ea typeface="Lobster"/>
              <a:cs typeface="Lobster"/>
              <a:sym typeface="Lobster"/>
            </a:endParaRPr>
          </a:p>
        </p:txBody>
      </p:sp>
      <p:pic>
        <p:nvPicPr>
          <p:cNvPr id="146" name="Google Shape;146;p22"/>
          <p:cNvPicPr preferRelativeResize="0"/>
          <p:nvPr/>
        </p:nvPicPr>
        <p:blipFill>
          <a:blip r:embed="rId4">
            <a:alphaModFix/>
          </a:blip>
          <a:stretch>
            <a:fillRect/>
          </a:stretch>
        </p:blipFill>
        <p:spPr>
          <a:xfrm>
            <a:off x="5512625" y="1753975"/>
            <a:ext cx="3159299" cy="2107009"/>
          </a:xfrm>
          <a:prstGeom prst="rect">
            <a:avLst/>
          </a:prstGeom>
          <a:noFill/>
          <a:ln cap="flat" cmpd="sng" w="19050">
            <a:solidFill>
              <a:srgbClr val="FFFFFF"/>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0" name="Shape 60"/>
        <p:cNvGrpSpPr/>
        <p:nvPr/>
      </p:nvGrpSpPr>
      <p:grpSpPr>
        <a:xfrm>
          <a:off x="0" y="0"/>
          <a:ext cx="0" cy="0"/>
          <a:chOff x="0" y="0"/>
          <a:chExt cx="0" cy="0"/>
        </a:xfrm>
      </p:grpSpPr>
      <p:sp>
        <p:nvSpPr>
          <p:cNvPr id="61" name="Google Shape;61;p14"/>
          <p:cNvSpPr txBox="1"/>
          <p:nvPr/>
        </p:nvSpPr>
        <p:spPr>
          <a:xfrm>
            <a:off x="289925" y="161075"/>
            <a:ext cx="1997400" cy="65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000">
                <a:solidFill>
                  <a:srgbClr val="FFFFFF"/>
                </a:solidFill>
                <a:latin typeface="Lobster"/>
                <a:ea typeface="Lobster"/>
                <a:cs typeface="Lobster"/>
                <a:sym typeface="Lobster"/>
              </a:rPr>
              <a:t>Objetivos</a:t>
            </a:r>
            <a:endParaRPr sz="3000">
              <a:solidFill>
                <a:srgbClr val="FFFFFF"/>
              </a:solidFill>
              <a:latin typeface="Lobster"/>
              <a:ea typeface="Lobster"/>
              <a:cs typeface="Lobster"/>
              <a:sym typeface="Lobster"/>
            </a:endParaRPr>
          </a:p>
        </p:txBody>
      </p:sp>
      <p:sp>
        <p:nvSpPr>
          <p:cNvPr id="62" name="Google Shape;62;p14"/>
          <p:cNvSpPr txBox="1"/>
          <p:nvPr/>
        </p:nvSpPr>
        <p:spPr>
          <a:xfrm>
            <a:off x="431750" y="1263550"/>
            <a:ext cx="8223000" cy="25464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FFFFFF"/>
              </a:buClr>
              <a:buSzPts val="1200"/>
              <a:buFont typeface="Helvetica Neue"/>
              <a:buChar char="-"/>
            </a:pPr>
            <a:r>
              <a:rPr lang="en" sz="1200">
                <a:solidFill>
                  <a:srgbClr val="FFFFFF"/>
                </a:solidFill>
                <a:latin typeface="Helvetica Neue"/>
                <a:ea typeface="Helvetica Neue"/>
                <a:cs typeface="Helvetica Neue"/>
                <a:sym typeface="Helvetica Neue"/>
              </a:rPr>
              <a:t>Posicionar Leche Alpina como un producto de alto nivel que prefiere ofrecer calidad sobre cantidad a través de una efectiva campaña de medios que se posicionará desde el enfoque emocional. </a:t>
            </a:r>
            <a:endParaRPr sz="1200">
              <a:solidFill>
                <a:srgbClr val="FFFFFF"/>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rgbClr val="FFFFFF"/>
              </a:solidFill>
              <a:latin typeface="Helvetica Neue"/>
              <a:ea typeface="Helvetica Neue"/>
              <a:cs typeface="Helvetica Neue"/>
              <a:sym typeface="Helvetica Neue"/>
            </a:endParaRPr>
          </a:p>
          <a:p>
            <a:pPr indent="-304800" lvl="0" marL="457200" rtl="0" algn="l">
              <a:spcBef>
                <a:spcPts val="0"/>
              </a:spcBef>
              <a:spcAft>
                <a:spcPts val="0"/>
              </a:spcAft>
              <a:buClr>
                <a:srgbClr val="FFFFFF"/>
              </a:buClr>
              <a:buSzPts val="1200"/>
              <a:buFont typeface="Helvetica Neue"/>
              <a:buChar char="-"/>
            </a:pPr>
            <a:r>
              <a:rPr lang="en" sz="1200">
                <a:solidFill>
                  <a:srgbClr val="FFFFFF"/>
                </a:solidFill>
                <a:latin typeface="Helvetica Neue"/>
                <a:ea typeface="Helvetica Neue"/>
                <a:cs typeface="Helvetica Neue"/>
                <a:sym typeface="Helvetica Neue"/>
              </a:rPr>
              <a:t>Nuestro propósito central es aumentar el </a:t>
            </a:r>
            <a:r>
              <a:rPr b="1" lang="en" sz="1200">
                <a:solidFill>
                  <a:srgbClr val="FFFFFF"/>
                </a:solidFill>
                <a:latin typeface="Helvetica Neue"/>
                <a:ea typeface="Helvetica Neue"/>
                <a:cs typeface="Helvetica Neue"/>
                <a:sym typeface="Helvetica Neue"/>
              </a:rPr>
              <a:t>engagement</a:t>
            </a:r>
            <a:r>
              <a:rPr lang="en" sz="1200">
                <a:solidFill>
                  <a:srgbClr val="FFFFFF"/>
                </a:solidFill>
                <a:latin typeface="Helvetica Neue"/>
                <a:ea typeface="Helvetica Neue"/>
                <a:cs typeface="Helvetica Neue"/>
                <a:sym typeface="Helvetica Neue"/>
              </a:rPr>
              <a:t> de la marca para posicionarla conceptualmente como un producto ideal en el grupo objetivo de nuestro interés: </a:t>
            </a:r>
            <a:r>
              <a:rPr b="1" lang="en" sz="1200">
                <a:solidFill>
                  <a:srgbClr val="FFFFFF"/>
                </a:solidFill>
                <a:latin typeface="Helvetica Neue"/>
                <a:ea typeface="Helvetica Neue"/>
                <a:cs typeface="Helvetica Neue"/>
                <a:sym typeface="Helvetica Neue"/>
              </a:rPr>
              <a:t>las mamás</a:t>
            </a:r>
            <a:r>
              <a:rPr lang="en" sz="1200">
                <a:solidFill>
                  <a:srgbClr val="FFFFFF"/>
                </a:solidFill>
                <a:latin typeface="Helvetica Neue"/>
                <a:ea typeface="Helvetica Neue"/>
                <a:cs typeface="Helvetica Neue"/>
                <a:sym typeface="Helvetica Neue"/>
              </a:rPr>
              <a:t>.  </a:t>
            </a:r>
            <a:endParaRPr sz="1200">
              <a:solidFill>
                <a:srgbClr val="FFFFFF"/>
              </a:solidFill>
              <a:latin typeface="Helvetica Neue"/>
              <a:ea typeface="Helvetica Neue"/>
              <a:cs typeface="Helvetica Neue"/>
              <a:sym typeface="Helvetica Neue"/>
            </a:endParaRPr>
          </a:p>
          <a:p>
            <a:pPr indent="0" lvl="0" marL="457200" rtl="0" algn="l">
              <a:spcBef>
                <a:spcPts val="0"/>
              </a:spcBef>
              <a:spcAft>
                <a:spcPts val="0"/>
              </a:spcAft>
              <a:buNone/>
            </a:pPr>
            <a:r>
              <a:t/>
            </a:r>
            <a:endParaRPr sz="1200">
              <a:solidFill>
                <a:srgbClr val="FFFFFF"/>
              </a:solidFill>
              <a:latin typeface="Helvetica Neue"/>
              <a:ea typeface="Helvetica Neue"/>
              <a:cs typeface="Helvetica Neue"/>
              <a:sym typeface="Helvetica Neue"/>
            </a:endParaRPr>
          </a:p>
          <a:p>
            <a:pPr indent="0" lvl="0" marL="457200" rtl="0" algn="l">
              <a:spcBef>
                <a:spcPts val="0"/>
              </a:spcBef>
              <a:spcAft>
                <a:spcPts val="0"/>
              </a:spcAft>
              <a:buNone/>
            </a:pPr>
            <a:r>
              <a:t/>
            </a:r>
            <a:endParaRPr sz="1200">
              <a:solidFill>
                <a:srgbClr val="FFFFFF"/>
              </a:solidFill>
              <a:latin typeface="Helvetica Neue"/>
              <a:ea typeface="Helvetica Neue"/>
              <a:cs typeface="Helvetica Neue"/>
              <a:sym typeface="Helvetica Neue"/>
            </a:endParaRPr>
          </a:p>
          <a:p>
            <a:pPr indent="0" lvl="0" marL="0" rtl="0" algn="l">
              <a:spcBef>
                <a:spcPts val="0"/>
              </a:spcBef>
              <a:spcAft>
                <a:spcPts val="0"/>
              </a:spcAft>
              <a:buNone/>
            </a:pPr>
            <a:r>
              <a:t/>
            </a:r>
            <a:endParaRPr b="1" sz="1200">
              <a:solidFill>
                <a:srgbClr val="FFFFFF"/>
              </a:solidFill>
              <a:latin typeface="Helvetica Neue"/>
              <a:ea typeface="Helvetica Neue"/>
              <a:cs typeface="Helvetica Neue"/>
              <a:sym typeface="Helvetica Neue"/>
            </a:endParaRPr>
          </a:p>
          <a:p>
            <a:pPr indent="0" lvl="0" marL="0" rtl="0" algn="l">
              <a:spcBef>
                <a:spcPts val="0"/>
              </a:spcBef>
              <a:spcAft>
                <a:spcPts val="0"/>
              </a:spcAft>
              <a:buNone/>
            </a:pPr>
            <a:r>
              <a:t/>
            </a:r>
            <a:endParaRPr b="1" sz="1200">
              <a:solidFill>
                <a:srgbClr val="FFFFFF"/>
              </a:solidFill>
              <a:latin typeface="Helvetica Neue"/>
              <a:ea typeface="Helvetica Neue"/>
              <a:cs typeface="Helvetica Neue"/>
              <a:sym typeface="Helvetica Neue"/>
            </a:endParaRPr>
          </a:p>
          <a:p>
            <a:pPr indent="0" lvl="0" marL="0" rtl="0" algn="l">
              <a:spcBef>
                <a:spcPts val="0"/>
              </a:spcBef>
              <a:spcAft>
                <a:spcPts val="0"/>
              </a:spcAft>
              <a:buNone/>
            </a:pPr>
            <a:r>
              <a:t/>
            </a:r>
            <a:endParaRPr b="1" sz="1200">
              <a:solidFill>
                <a:srgbClr val="FFFFFF"/>
              </a:solidFill>
              <a:latin typeface="Helvetica Neue"/>
              <a:ea typeface="Helvetica Neue"/>
              <a:cs typeface="Helvetica Neue"/>
              <a:sym typeface="Helvetica Neue"/>
            </a:endParaRPr>
          </a:p>
          <a:p>
            <a:pPr indent="0" lvl="0" marL="0" rtl="0" algn="l">
              <a:spcBef>
                <a:spcPts val="0"/>
              </a:spcBef>
              <a:spcAft>
                <a:spcPts val="0"/>
              </a:spcAft>
              <a:buNone/>
            </a:pPr>
            <a:r>
              <a:t/>
            </a:r>
            <a:endParaRPr b="1" sz="1200">
              <a:solidFill>
                <a:srgbClr val="FFFFFF"/>
              </a:solidFill>
              <a:latin typeface="Helvetica Neue"/>
              <a:ea typeface="Helvetica Neue"/>
              <a:cs typeface="Helvetica Neue"/>
              <a:sym typeface="Helvetica Neue"/>
            </a:endParaRPr>
          </a:p>
          <a:p>
            <a:pPr indent="-304800" lvl="0" marL="457200" rtl="0" algn="l">
              <a:spcBef>
                <a:spcPts val="0"/>
              </a:spcBef>
              <a:spcAft>
                <a:spcPts val="0"/>
              </a:spcAft>
              <a:buClr>
                <a:srgbClr val="FFFFFF"/>
              </a:buClr>
              <a:buSzPts val="1200"/>
              <a:buFont typeface="Helvetica Neue"/>
              <a:buChar char="-"/>
            </a:pPr>
            <a:r>
              <a:rPr lang="en" sz="1200">
                <a:solidFill>
                  <a:srgbClr val="FFFFFF"/>
                </a:solidFill>
                <a:latin typeface="Helvetica Neue"/>
                <a:ea typeface="Helvetica Neue"/>
                <a:cs typeface="Helvetica Neue"/>
                <a:sym typeface="Helvetica Neue"/>
              </a:rPr>
              <a:t>Conseguir que las mamás vean en nosotros un aliado esencial que entiende tan bien como ellas el amor con el que se hacen las cosas por los hijos.</a:t>
            </a:r>
            <a:endParaRPr sz="1200">
              <a:solidFill>
                <a:srgbClr val="FFFFFF"/>
              </a:solidFill>
              <a:latin typeface="Helvetica Neue"/>
              <a:ea typeface="Helvetica Neue"/>
              <a:cs typeface="Helvetica Neue"/>
              <a:sym typeface="Helvetica Neue"/>
            </a:endParaRPr>
          </a:p>
          <a:p>
            <a:pPr indent="-304800" lvl="0" marL="457200" rtl="0" algn="l">
              <a:spcBef>
                <a:spcPts val="0"/>
              </a:spcBef>
              <a:spcAft>
                <a:spcPts val="0"/>
              </a:spcAft>
              <a:buClr>
                <a:srgbClr val="FFFFFF"/>
              </a:buClr>
              <a:buSzPts val="1200"/>
              <a:buFont typeface="Helvetica Neue"/>
              <a:buChar char="-"/>
            </a:pPr>
            <a:r>
              <a:rPr lang="en" sz="1200">
                <a:solidFill>
                  <a:srgbClr val="FFFFFF"/>
                </a:solidFill>
                <a:latin typeface="Helvetica Neue"/>
                <a:ea typeface="Helvetica Neue"/>
                <a:cs typeface="Helvetica Neue"/>
                <a:sym typeface="Helvetica Neue"/>
              </a:rPr>
              <a:t>Generar el mayor impacto posible a través de los medios, con especial énfasis en Free Press.</a:t>
            </a:r>
            <a:endParaRPr sz="1200">
              <a:solidFill>
                <a:srgbClr val="FFFFFF"/>
              </a:solidFill>
              <a:latin typeface="Helvetica Neue"/>
              <a:ea typeface="Helvetica Neue"/>
              <a:cs typeface="Helvetica Neue"/>
              <a:sym typeface="Helvetica Neue"/>
            </a:endParaRPr>
          </a:p>
          <a:p>
            <a:pPr indent="-304800" lvl="0" marL="457200" rtl="0" algn="l">
              <a:spcBef>
                <a:spcPts val="0"/>
              </a:spcBef>
              <a:spcAft>
                <a:spcPts val="0"/>
              </a:spcAft>
              <a:buClr>
                <a:srgbClr val="FFFFFF"/>
              </a:buClr>
              <a:buSzPts val="1200"/>
              <a:buFont typeface="Helvetica Neue"/>
              <a:buChar char="-"/>
            </a:pPr>
            <a:r>
              <a:rPr lang="en" sz="1200">
                <a:solidFill>
                  <a:srgbClr val="FFFFFF"/>
                </a:solidFill>
                <a:latin typeface="Helvetica Neue"/>
                <a:ea typeface="Helvetica Neue"/>
                <a:cs typeface="Helvetica Neue"/>
                <a:sym typeface="Helvetica Neue"/>
              </a:rPr>
              <a:t>Ser los embajadores del día de la leche: que en esa oportunidad específica, tengamos un impacto masivo de altura acorde con nuestro concepto.   </a:t>
            </a:r>
            <a:endParaRPr sz="1200">
              <a:solidFill>
                <a:srgbClr val="FFFFFF"/>
              </a:solidFill>
              <a:latin typeface="Helvetica Neue"/>
              <a:ea typeface="Helvetica Neue"/>
              <a:cs typeface="Helvetica Neue"/>
              <a:sym typeface="Helvetica Neue"/>
            </a:endParaRPr>
          </a:p>
          <a:p>
            <a:pPr indent="0" lvl="0" marL="457200" rtl="0" algn="l">
              <a:spcBef>
                <a:spcPts val="0"/>
              </a:spcBef>
              <a:spcAft>
                <a:spcPts val="0"/>
              </a:spcAft>
              <a:buNone/>
            </a:pPr>
            <a:r>
              <a:t/>
            </a:r>
            <a:endParaRPr sz="1200">
              <a:solidFill>
                <a:srgbClr val="FFFFFF"/>
              </a:solidFill>
              <a:latin typeface="Helvetica Neue"/>
              <a:ea typeface="Helvetica Neue"/>
              <a:cs typeface="Helvetica Neue"/>
              <a:sym typeface="Helvetica Neue"/>
            </a:endParaRPr>
          </a:p>
        </p:txBody>
      </p:sp>
      <p:pic>
        <p:nvPicPr>
          <p:cNvPr id="63" name="Google Shape;63;p14"/>
          <p:cNvPicPr preferRelativeResize="0"/>
          <p:nvPr/>
        </p:nvPicPr>
        <p:blipFill>
          <a:blip r:embed="rId4">
            <a:alphaModFix/>
          </a:blip>
          <a:stretch>
            <a:fillRect/>
          </a:stretch>
        </p:blipFill>
        <p:spPr>
          <a:xfrm>
            <a:off x="8004625" y="4457700"/>
            <a:ext cx="796474" cy="412425"/>
          </a:xfrm>
          <a:prstGeom prst="rect">
            <a:avLst/>
          </a:prstGeom>
          <a:noFill/>
          <a:ln>
            <a:noFill/>
          </a:ln>
        </p:spPr>
      </p:pic>
      <p:sp>
        <p:nvSpPr>
          <p:cNvPr id="64" name="Google Shape;64;p14"/>
          <p:cNvSpPr txBox="1"/>
          <p:nvPr/>
        </p:nvSpPr>
        <p:spPr>
          <a:xfrm>
            <a:off x="289925" y="2457750"/>
            <a:ext cx="1997400" cy="65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000">
                <a:solidFill>
                  <a:srgbClr val="FFFFFF"/>
                </a:solidFill>
                <a:latin typeface="Lobster"/>
                <a:ea typeface="Lobster"/>
                <a:cs typeface="Lobster"/>
                <a:sym typeface="Lobster"/>
              </a:rPr>
              <a:t>Retos</a:t>
            </a:r>
            <a:endParaRPr sz="3000">
              <a:solidFill>
                <a:srgbClr val="FFFFFF"/>
              </a:solidFill>
              <a:latin typeface="Lobster"/>
              <a:ea typeface="Lobster"/>
              <a:cs typeface="Lobster"/>
              <a:sym typeface="Lobste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8" name="Shape 68"/>
        <p:cNvGrpSpPr/>
        <p:nvPr/>
      </p:nvGrpSpPr>
      <p:grpSpPr>
        <a:xfrm>
          <a:off x="0" y="0"/>
          <a:ext cx="0" cy="0"/>
          <a:chOff x="0" y="0"/>
          <a:chExt cx="0" cy="0"/>
        </a:xfrm>
      </p:grpSpPr>
      <p:sp>
        <p:nvSpPr>
          <p:cNvPr id="69" name="Google Shape;69;p15"/>
          <p:cNvSpPr txBox="1"/>
          <p:nvPr/>
        </p:nvSpPr>
        <p:spPr>
          <a:xfrm>
            <a:off x="289925" y="161075"/>
            <a:ext cx="1997400" cy="65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000">
                <a:solidFill>
                  <a:srgbClr val="FFFFFF"/>
                </a:solidFill>
                <a:latin typeface="Lobster"/>
                <a:ea typeface="Lobster"/>
                <a:cs typeface="Lobster"/>
                <a:sym typeface="Lobster"/>
              </a:rPr>
              <a:t>Panorama</a:t>
            </a:r>
            <a:endParaRPr sz="3000">
              <a:solidFill>
                <a:srgbClr val="FFFFFF"/>
              </a:solidFill>
              <a:latin typeface="Lobster"/>
              <a:ea typeface="Lobster"/>
              <a:cs typeface="Lobster"/>
              <a:sym typeface="Lobster"/>
            </a:endParaRPr>
          </a:p>
        </p:txBody>
      </p:sp>
      <p:sp>
        <p:nvSpPr>
          <p:cNvPr id="70" name="Google Shape;70;p15"/>
          <p:cNvSpPr txBox="1"/>
          <p:nvPr/>
        </p:nvSpPr>
        <p:spPr>
          <a:xfrm>
            <a:off x="460500" y="942870"/>
            <a:ext cx="8223000" cy="152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Helvetica Neue"/>
                <a:ea typeface="Helvetica Neue"/>
                <a:cs typeface="Helvetica Neue"/>
                <a:sym typeface="Helvetica Neue"/>
              </a:rPr>
              <a:t>El consumidor colombiano usualmente busca el producto de más bajo costo, especialmente en lo que a canasta de productos básicos se refiere. Este ha sido un punto que ha generado un impacto masivo en marcas tradicionales una vez surgió el modelo </a:t>
            </a:r>
            <a:r>
              <a:rPr i="1" lang="en" sz="1200">
                <a:solidFill>
                  <a:srgbClr val="FFFFFF"/>
                </a:solidFill>
                <a:latin typeface="Helvetica Neue"/>
                <a:ea typeface="Helvetica Neue"/>
                <a:cs typeface="Helvetica Neue"/>
                <a:sym typeface="Helvetica Neue"/>
              </a:rPr>
              <a:t>low-cost </a:t>
            </a:r>
            <a:r>
              <a:rPr lang="en" sz="1200">
                <a:solidFill>
                  <a:srgbClr val="FFFFFF"/>
                </a:solidFill>
                <a:latin typeface="Helvetica Neue"/>
                <a:ea typeface="Helvetica Neue"/>
                <a:cs typeface="Helvetica Neue"/>
                <a:sym typeface="Helvetica Neue"/>
              </a:rPr>
              <a:t>con alternativas más económicas, pero de menor calidad.</a:t>
            </a:r>
            <a:endParaRPr sz="1200">
              <a:solidFill>
                <a:srgbClr val="FFFFFF"/>
              </a:solidFill>
              <a:latin typeface="Helvetica Neue"/>
              <a:ea typeface="Helvetica Neue"/>
              <a:cs typeface="Helvetica Neue"/>
              <a:sym typeface="Helvetica Neue"/>
            </a:endParaRPr>
          </a:p>
          <a:p>
            <a:pPr indent="0" lvl="0" marL="0" rtl="0" algn="l">
              <a:spcBef>
                <a:spcPts val="0"/>
              </a:spcBef>
              <a:spcAft>
                <a:spcPts val="0"/>
              </a:spcAft>
              <a:buNone/>
            </a:pPr>
            <a:r>
              <a:rPr lang="en" sz="1200">
                <a:solidFill>
                  <a:srgbClr val="FFFFFF"/>
                </a:solidFill>
                <a:latin typeface="Helvetica Neue"/>
                <a:ea typeface="Helvetica Neue"/>
                <a:cs typeface="Helvetica Neue"/>
                <a:sym typeface="Helvetica Neue"/>
              </a:rPr>
              <a:t>Sin embargo, las mamás colombianas son distintas: se caracterizan por consentir a sus hijos y a sus nietos porque ven allí el motor para hacerlos felices, buscarán ahorrar dinero, pero nunca ahorrarán amor, siempre buscarán que sus hijos tengan lo mejor. </a:t>
            </a:r>
            <a:endParaRPr sz="1200">
              <a:solidFill>
                <a:srgbClr val="FFFFFF"/>
              </a:solidFill>
              <a:latin typeface="Helvetica Neue"/>
              <a:ea typeface="Helvetica Neue"/>
              <a:cs typeface="Helvetica Neue"/>
              <a:sym typeface="Helvetica Neue"/>
            </a:endParaRPr>
          </a:p>
          <a:p>
            <a:pPr indent="0" lvl="0" marL="0" rtl="0" algn="l">
              <a:spcBef>
                <a:spcPts val="0"/>
              </a:spcBef>
              <a:spcAft>
                <a:spcPts val="0"/>
              </a:spcAft>
              <a:buNone/>
            </a:pPr>
            <a:r>
              <a:rPr lang="en" sz="1200">
                <a:solidFill>
                  <a:srgbClr val="FFFFFF"/>
                </a:solidFill>
                <a:latin typeface="Helvetica Neue"/>
                <a:ea typeface="Helvetica Neue"/>
                <a:cs typeface="Helvetica Neue"/>
                <a:sym typeface="Helvetica Neue"/>
              </a:rPr>
              <a:t>Allí está nuestra oportunidad</a:t>
            </a:r>
            <a:endParaRPr sz="1200">
              <a:solidFill>
                <a:srgbClr val="FFFFFF"/>
              </a:solidFill>
              <a:latin typeface="Helvetica Neue"/>
              <a:ea typeface="Helvetica Neue"/>
              <a:cs typeface="Helvetica Neue"/>
              <a:sym typeface="Helvetica Neue"/>
            </a:endParaRPr>
          </a:p>
          <a:p>
            <a:pPr indent="0" lvl="0" marL="457200" rtl="0" algn="l">
              <a:spcBef>
                <a:spcPts val="0"/>
              </a:spcBef>
              <a:spcAft>
                <a:spcPts val="0"/>
              </a:spcAft>
              <a:buNone/>
            </a:pPr>
            <a:r>
              <a:t/>
            </a:r>
            <a:endParaRPr sz="1200">
              <a:solidFill>
                <a:srgbClr val="FFFFFF"/>
              </a:solidFill>
              <a:latin typeface="Helvetica Neue"/>
              <a:ea typeface="Helvetica Neue"/>
              <a:cs typeface="Helvetica Neue"/>
              <a:sym typeface="Helvetica Neue"/>
            </a:endParaRPr>
          </a:p>
        </p:txBody>
      </p:sp>
      <p:sp>
        <p:nvSpPr>
          <p:cNvPr id="71" name="Google Shape;71;p15"/>
          <p:cNvSpPr txBox="1"/>
          <p:nvPr/>
        </p:nvSpPr>
        <p:spPr>
          <a:xfrm>
            <a:off x="246950" y="2620925"/>
            <a:ext cx="1997400" cy="65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000">
                <a:solidFill>
                  <a:srgbClr val="FFFFFF"/>
                </a:solidFill>
                <a:latin typeface="Lobster"/>
                <a:ea typeface="Lobster"/>
                <a:cs typeface="Lobster"/>
                <a:sym typeface="Lobster"/>
              </a:rPr>
              <a:t>Antecedentes</a:t>
            </a:r>
            <a:endParaRPr sz="3000">
              <a:solidFill>
                <a:srgbClr val="FFFFFF"/>
              </a:solidFill>
              <a:latin typeface="Lobster"/>
              <a:ea typeface="Lobster"/>
              <a:cs typeface="Lobster"/>
              <a:sym typeface="Lobster"/>
            </a:endParaRPr>
          </a:p>
        </p:txBody>
      </p:sp>
      <p:sp>
        <p:nvSpPr>
          <p:cNvPr id="72" name="Google Shape;72;p15"/>
          <p:cNvSpPr txBox="1"/>
          <p:nvPr/>
        </p:nvSpPr>
        <p:spPr>
          <a:xfrm>
            <a:off x="417525" y="3331963"/>
            <a:ext cx="8223000" cy="95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rgbClr val="FFFFFF"/>
                </a:solidFill>
                <a:latin typeface="Helvetica Neue"/>
                <a:ea typeface="Helvetica Neue"/>
                <a:cs typeface="Helvetica Neue"/>
                <a:sym typeface="Helvetica Neue"/>
              </a:rPr>
              <a:t>De generación en generación, las madres se han encargado de darle lo mejor a sus hijos: de las abuelas a nuestras madres, de ellas a nosotras y de nosotras al mañana. Nuestros productos no son solo lácteos, son un símbolo de amor, y el amor es el ingrediente que marca la diferencia. Por eso preferimos una leche con amor, y Alpina nos recuerda que… No todas las leches son iguales.</a:t>
            </a:r>
            <a:endParaRPr sz="1200">
              <a:solidFill>
                <a:srgbClr val="FFFFFF"/>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1200">
              <a:solidFill>
                <a:srgbClr val="FFFFFF"/>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1200">
              <a:solidFill>
                <a:srgbClr val="FFFFFF"/>
              </a:solidFill>
              <a:latin typeface="Helvetica Neue"/>
              <a:ea typeface="Helvetica Neue"/>
              <a:cs typeface="Helvetica Neue"/>
              <a:sym typeface="Helvetica Neue"/>
            </a:endParaRPr>
          </a:p>
          <a:p>
            <a:pPr indent="0" lvl="0" marL="457200" rtl="0" algn="l">
              <a:spcBef>
                <a:spcPts val="0"/>
              </a:spcBef>
              <a:spcAft>
                <a:spcPts val="0"/>
              </a:spcAft>
              <a:buNone/>
            </a:pPr>
            <a:r>
              <a:t/>
            </a:r>
            <a:endParaRPr sz="1200">
              <a:solidFill>
                <a:srgbClr val="FFFFFF"/>
              </a:solidFill>
              <a:latin typeface="Helvetica Neue"/>
              <a:ea typeface="Helvetica Neue"/>
              <a:cs typeface="Helvetica Neue"/>
              <a:sym typeface="Helvetica Neue"/>
            </a:endParaRPr>
          </a:p>
        </p:txBody>
      </p:sp>
      <p:pic>
        <p:nvPicPr>
          <p:cNvPr id="73" name="Google Shape;73;p15"/>
          <p:cNvPicPr preferRelativeResize="0"/>
          <p:nvPr/>
        </p:nvPicPr>
        <p:blipFill>
          <a:blip r:embed="rId4">
            <a:alphaModFix/>
          </a:blip>
          <a:stretch>
            <a:fillRect/>
          </a:stretch>
        </p:blipFill>
        <p:spPr>
          <a:xfrm>
            <a:off x="8004625" y="4457700"/>
            <a:ext cx="796474" cy="412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7" name="Shape 77"/>
        <p:cNvGrpSpPr/>
        <p:nvPr/>
      </p:nvGrpSpPr>
      <p:grpSpPr>
        <a:xfrm>
          <a:off x="0" y="0"/>
          <a:ext cx="0" cy="0"/>
          <a:chOff x="0" y="0"/>
          <a:chExt cx="0" cy="0"/>
        </a:xfrm>
      </p:grpSpPr>
      <p:sp>
        <p:nvSpPr>
          <p:cNvPr id="78" name="Google Shape;78;p16"/>
          <p:cNvSpPr txBox="1"/>
          <p:nvPr/>
        </p:nvSpPr>
        <p:spPr>
          <a:xfrm>
            <a:off x="289925" y="161075"/>
            <a:ext cx="1997400" cy="65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000">
                <a:solidFill>
                  <a:srgbClr val="FFFFFF"/>
                </a:solidFill>
                <a:latin typeface="Lobster"/>
                <a:ea typeface="Lobster"/>
                <a:cs typeface="Lobster"/>
                <a:sym typeface="Lobster"/>
              </a:rPr>
              <a:t>Insight</a:t>
            </a:r>
            <a:endParaRPr sz="3000">
              <a:solidFill>
                <a:srgbClr val="FFFFFF"/>
              </a:solidFill>
              <a:latin typeface="Lobster"/>
              <a:ea typeface="Lobster"/>
              <a:cs typeface="Lobster"/>
              <a:sym typeface="Lobster"/>
            </a:endParaRPr>
          </a:p>
        </p:txBody>
      </p:sp>
      <p:sp>
        <p:nvSpPr>
          <p:cNvPr id="79" name="Google Shape;79;p16"/>
          <p:cNvSpPr txBox="1"/>
          <p:nvPr/>
        </p:nvSpPr>
        <p:spPr>
          <a:xfrm>
            <a:off x="460500" y="1019073"/>
            <a:ext cx="8223000" cy="10659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FFFFFF"/>
              </a:buClr>
              <a:buSzPts val="1200"/>
              <a:buFont typeface="Helvetica Neue"/>
              <a:buChar char="-"/>
            </a:pPr>
            <a:r>
              <a:rPr lang="en" sz="1200">
                <a:solidFill>
                  <a:srgbClr val="FFFFFF"/>
                </a:solidFill>
                <a:latin typeface="Helvetica Neue"/>
                <a:ea typeface="Helvetica Neue"/>
                <a:cs typeface="Helvetica Neue"/>
                <a:sym typeface="Helvetica Neue"/>
              </a:rPr>
              <a:t>Eres lo que tomas.</a:t>
            </a:r>
            <a:endParaRPr sz="1200">
              <a:solidFill>
                <a:srgbClr val="FFFFFF"/>
              </a:solidFill>
              <a:latin typeface="Helvetica Neue"/>
              <a:ea typeface="Helvetica Neue"/>
              <a:cs typeface="Helvetica Neue"/>
              <a:sym typeface="Helvetica Neue"/>
            </a:endParaRPr>
          </a:p>
          <a:p>
            <a:pPr indent="-304800" lvl="0" marL="457200" rtl="0" algn="l">
              <a:spcBef>
                <a:spcPts val="0"/>
              </a:spcBef>
              <a:spcAft>
                <a:spcPts val="0"/>
              </a:spcAft>
              <a:buClr>
                <a:srgbClr val="FFFFFF"/>
              </a:buClr>
              <a:buSzPts val="1200"/>
              <a:buFont typeface="Helvetica Neue"/>
              <a:buChar char="-"/>
            </a:pPr>
            <a:r>
              <a:rPr lang="en" sz="1200">
                <a:solidFill>
                  <a:srgbClr val="FFFFFF"/>
                </a:solidFill>
                <a:latin typeface="Helvetica Neue"/>
                <a:ea typeface="Helvetica Neue"/>
                <a:cs typeface="Helvetica Neue"/>
                <a:sym typeface="Helvetica Neue"/>
              </a:rPr>
              <a:t>Lo barato sale caro.</a:t>
            </a:r>
            <a:endParaRPr sz="1200">
              <a:solidFill>
                <a:srgbClr val="FFFFFF"/>
              </a:solidFill>
              <a:latin typeface="Helvetica Neue"/>
              <a:ea typeface="Helvetica Neue"/>
              <a:cs typeface="Helvetica Neue"/>
              <a:sym typeface="Helvetica Neue"/>
            </a:endParaRPr>
          </a:p>
          <a:p>
            <a:pPr indent="-304800" lvl="0" marL="457200" rtl="0" algn="l">
              <a:spcBef>
                <a:spcPts val="0"/>
              </a:spcBef>
              <a:spcAft>
                <a:spcPts val="0"/>
              </a:spcAft>
              <a:buClr>
                <a:srgbClr val="FFFFFF"/>
              </a:buClr>
              <a:buSzPts val="1200"/>
              <a:buFont typeface="Helvetica Neue"/>
              <a:buChar char="-"/>
            </a:pPr>
            <a:r>
              <a:rPr lang="en" sz="1200">
                <a:solidFill>
                  <a:srgbClr val="FFFFFF"/>
                </a:solidFill>
                <a:latin typeface="Helvetica Neue"/>
                <a:ea typeface="Helvetica Neue"/>
                <a:cs typeface="Helvetica Neue"/>
                <a:sym typeface="Helvetica Neue"/>
              </a:rPr>
              <a:t>Una mamá busca ahorrar dinero, pero nunca ahorrará amor.</a:t>
            </a:r>
            <a:endParaRPr sz="1200">
              <a:solidFill>
                <a:srgbClr val="FFFFFF"/>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rgbClr val="FFFFFF"/>
              </a:solidFill>
              <a:latin typeface="Helvetica Neue"/>
              <a:ea typeface="Helvetica Neue"/>
              <a:cs typeface="Helvetica Neue"/>
              <a:sym typeface="Helvetica Neue"/>
            </a:endParaRPr>
          </a:p>
          <a:p>
            <a:pPr indent="0" lvl="0" marL="457200" rtl="0" algn="l">
              <a:spcBef>
                <a:spcPts val="0"/>
              </a:spcBef>
              <a:spcAft>
                <a:spcPts val="0"/>
              </a:spcAft>
              <a:buNone/>
            </a:pPr>
            <a:r>
              <a:t/>
            </a:r>
            <a:endParaRPr sz="1200">
              <a:solidFill>
                <a:srgbClr val="FFFFFF"/>
              </a:solidFill>
              <a:latin typeface="Helvetica Neue"/>
              <a:ea typeface="Helvetica Neue"/>
              <a:cs typeface="Helvetica Neue"/>
              <a:sym typeface="Helvetica Neue"/>
            </a:endParaRPr>
          </a:p>
        </p:txBody>
      </p:sp>
      <p:sp>
        <p:nvSpPr>
          <p:cNvPr id="80" name="Google Shape;80;p16"/>
          <p:cNvSpPr txBox="1"/>
          <p:nvPr/>
        </p:nvSpPr>
        <p:spPr>
          <a:xfrm>
            <a:off x="246950" y="2239925"/>
            <a:ext cx="1997400" cy="65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000">
                <a:solidFill>
                  <a:srgbClr val="FFFFFF"/>
                </a:solidFill>
                <a:latin typeface="Lobster"/>
                <a:ea typeface="Lobster"/>
                <a:cs typeface="Lobster"/>
                <a:sym typeface="Lobster"/>
              </a:rPr>
              <a:t>Racional</a:t>
            </a:r>
            <a:endParaRPr sz="3000">
              <a:solidFill>
                <a:srgbClr val="FFFFFF"/>
              </a:solidFill>
              <a:latin typeface="Lobster"/>
              <a:ea typeface="Lobster"/>
              <a:cs typeface="Lobster"/>
              <a:sym typeface="Lobster"/>
            </a:endParaRPr>
          </a:p>
        </p:txBody>
      </p:sp>
      <p:sp>
        <p:nvSpPr>
          <p:cNvPr id="81" name="Google Shape;81;p16"/>
          <p:cNvSpPr txBox="1"/>
          <p:nvPr/>
        </p:nvSpPr>
        <p:spPr>
          <a:xfrm>
            <a:off x="417525" y="3027178"/>
            <a:ext cx="8223000" cy="114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Helvetica Neue"/>
                <a:ea typeface="Helvetica Neue"/>
                <a:cs typeface="Helvetica Neue"/>
                <a:sym typeface="Helvetica Neue"/>
              </a:rPr>
              <a:t>De generación en generación, las madres se han encargado de darle lo mejor a sus hijos: de las abuelas a nuestras madres, de ellas a nosotras y de nosotras al mañana. Nosotras las entendemos y sabemos que no tiene precio darle lo mejor a sus hijos, que se trata de hacer la diferencia. </a:t>
            </a:r>
            <a:endParaRPr sz="1200">
              <a:solidFill>
                <a:srgbClr val="FFFFFF"/>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rgbClr val="FFFFFF"/>
              </a:solidFill>
              <a:latin typeface="Helvetica Neue"/>
              <a:ea typeface="Helvetica Neue"/>
              <a:cs typeface="Helvetica Neue"/>
              <a:sym typeface="Helvetica Neue"/>
            </a:endParaRPr>
          </a:p>
          <a:p>
            <a:pPr indent="0" lvl="0" marL="0" rtl="0" algn="ctr">
              <a:spcBef>
                <a:spcPts val="0"/>
              </a:spcBef>
              <a:spcAft>
                <a:spcPts val="0"/>
              </a:spcAft>
              <a:buNone/>
            </a:pPr>
            <a:r>
              <a:rPr lang="en" sz="1200">
                <a:solidFill>
                  <a:srgbClr val="FFFFFF"/>
                </a:solidFill>
                <a:latin typeface="Helvetica Neue"/>
                <a:ea typeface="Helvetica Neue"/>
                <a:cs typeface="Helvetica Neue"/>
                <a:sym typeface="Helvetica Neue"/>
              </a:rPr>
              <a:t>Y el amor hace esa diferencia. </a:t>
            </a:r>
            <a:endParaRPr sz="1200">
              <a:solidFill>
                <a:srgbClr val="FFFFFF"/>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rgbClr val="FFFFFF"/>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rgbClr val="FFFFFF"/>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rgbClr val="FFFFFF"/>
              </a:solidFill>
              <a:latin typeface="Helvetica Neue"/>
              <a:ea typeface="Helvetica Neue"/>
              <a:cs typeface="Helvetica Neue"/>
              <a:sym typeface="Helvetica Neue"/>
            </a:endParaRPr>
          </a:p>
          <a:p>
            <a:pPr indent="0" lvl="0" marL="457200" rtl="0" algn="l">
              <a:spcBef>
                <a:spcPts val="0"/>
              </a:spcBef>
              <a:spcAft>
                <a:spcPts val="0"/>
              </a:spcAft>
              <a:buNone/>
            </a:pPr>
            <a:r>
              <a:t/>
            </a:r>
            <a:endParaRPr sz="1200">
              <a:solidFill>
                <a:srgbClr val="FFFFFF"/>
              </a:solidFill>
              <a:latin typeface="Helvetica Neue"/>
              <a:ea typeface="Helvetica Neue"/>
              <a:cs typeface="Helvetica Neue"/>
              <a:sym typeface="Helvetica Neue"/>
            </a:endParaRPr>
          </a:p>
        </p:txBody>
      </p:sp>
      <p:pic>
        <p:nvPicPr>
          <p:cNvPr id="82" name="Google Shape;82;p16"/>
          <p:cNvPicPr preferRelativeResize="0"/>
          <p:nvPr/>
        </p:nvPicPr>
        <p:blipFill>
          <a:blip r:embed="rId4">
            <a:alphaModFix/>
          </a:blip>
          <a:stretch>
            <a:fillRect/>
          </a:stretch>
        </p:blipFill>
        <p:spPr>
          <a:xfrm>
            <a:off x="8004625" y="4457700"/>
            <a:ext cx="796474" cy="412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6" name="Shape 86"/>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0" name="Shape 90"/>
        <p:cNvGrpSpPr/>
        <p:nvPr/>
      </p:nvGrpSpPr>
      <p:grpSpPr>
        <a:xfrm>
          <a:off x="0" y="0"/>
          <a:ext cx="0" cy="0"/>
          <a:chOff x="0" y="0"/>
          <a:chExt cx="0" cy="0"/>
        </a:xfrm>
      </p:grpSpPr>
      <p:sp>
        <p:nvSpPr>
          <p:cNvPr id="91" name="Google Shape;91;p18"/>
          <p:cNvSpPr txBox="1"/>
          <p:nvPr/>
        </p:nvSpPr>
        <p:spPr>
          <a:xfrm>
            <a:off x="289925" y="161075"/>
            <a:ext cx="3519000" cy="65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000">
                <a:solidFill>
                  <a:srgbClr val="FFFFFF"/>
                </a:solidFill>
                <a:latin typeface="Lobster"/>
                <a:ea typeface="Lobster"/>
                <a:cs typeface="Lobster"/>
                <a:sym typeface="Lobster"/>
              </a:rPr>
              <a:t>Experiencia de usuario</a:t>
            </a:r>
            <a:endParaRPr sz="3000">
              <a:solidFill>
                <a:srgbClr val="FFFFFF"/>
              </a:solidFill>
              <a:latin typeface="Lobster"/>
              <a:ea typeface="Lobster"/>
              <a:cs typeface="Lobster"/>
              <a:sym typeface="Lobster"/>
            </a:endParaRPr>
          </a:p>
        </p:txBody>
      </p:sp>
      <p:sp>
        <p:nvSpPr>
          <p:cNvPr id="92" name="Google Shape;92;p18"/>
          <p:cNvSpPr txBox="1"/>
          <p:nvPr/>
        </p:nvSpPr>
        <p:spPr>
          <a:xfrm>
            <a:off x="460500" y="942875"/>
            <a:ext cx="8223000" cy="96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rgbClr val="FFFFFF"/>
                </a:solidFill>
                <a:latin typeface="Helvetica Neue"/>
                <a:ea typeface="Helvetica Neue"/>
                <a:cs typeface="Helvetica Neue"/>
                <a:sym typeface="Helvetica Neue"/>
              </a:rPr>
              <a:t>Nuestro público objetivo son las mamás, queremos que ellas vean en nosotros un aliado esencial que entiende tan bien como ellas el amor con el que se hacen las cosas por los hijos.</a:t>
            </a:r>
            <a:endParaRPr sz="1200">
              <a:solidFill>
                <a:srgbClr val="FFFFFF"/>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 sz="1200">
                <a:solidFill>
                  <a:srgbClr val="FFFFFF"/>
                </a:solidFill>
                <a:latin typeface="Helvetica Neue"/>
                <a:ea typeface="Helvetica Neue"/>
                <a:cs typeface="Helvetica Neue"/>
                <a:sym typeface="Helvetica Neue"/>
              </a:rPr>
              <a:t> </a:t>
            </a:r>
            <a:endParaRPr sz="1200">
              <a:solidFill>
                <a:srgbClr val="FFFFFF"/>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i="1" lang="en" sz="1200">
                <a:solidFill>
                  <a:srgbClr val="FFFFFF"/>
                </a:solidFill>
                <a:latin typeface="Helvetica Neue"/>
                <a:ea typeface="Helvetica Neue"/>
                <a:cs typeface="Helvetica Neue"/>
                <a:sym typeface="Helvetica Neue"/>
              </a:rPr>
              <a:t>Esta será una campaña que se sentirá hecha de mamás para mamás.</a:t>
            </a:r>
            <a:endParaRPr i="1" sz="1200">
              <a:solidFill>
                <a:srgbClr val="FFFFFF"/>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rgbClr val="FFFFFF"/>
              </a:solidFill>
              <a:latin typeface="Helvetica Neue"/>
              <a:ea typeface="Helvetica Neue"/>
              <a:cs typeface="Helvetica Neue"/>
              <a:sym typeface="Helvetica Neue"/>
            </a:endParaRPr>
          </a:p>
          <a:p>
            <a:pPr indent="0" lvl="0" marL="457200" rtl="0" algn="l">
              <a:spcBef>
                <a:spcPts val="0"/>
              </a:spcBef>
              <a:spcAft>
                <a:spcPts val="0"/>
              </a:spcAft>
              <a:buNone/>
            </a:pPr>
            <a:r>
              <a:t/>
            </a:r>
            <a:endParaRPr sz="1200">
              <a:solidFill>
                <a:srgbClr val="FFFFFF"/>
              </a:solidFill>
              <a:latin typeface="Helvetica Neue"/>
              <a:ea typeface="Helvetica Neue"/>
              <a:cs typeface="Helvetica Neue"/>
              <a:sym typeface="Helvetica Neue"/>
            </a:endParaRPr>
          </a:p>
        </p:txBody>
      </p:sp>
      <p:cxnSp>
        <p:nvCxnSpPr>
          <p:cNvPr id="93" name="Google Shape;93;p18"/>
          <p:cNvCxnSpPr/>
          <p:nvPr/>
        </p:nvCxnSpPr>
        <p:spPr>
          <a:xfrm>
            <a:off x="313236" y="3273075"/>
            <a:ext cx="8336400" cy="0"/>
          </a:xfrm>
          <a:prstGeom prst="straightConnector1">
            <a:avLst/>
          </a:prstGeom>
          <a:noFill/>
          <a:ln cap="flat" cmpd="sng" w="38100">
            <a:solidFill>
              <a:srgbClr val="4A86E8"/>
            </a:solidFill>
            <a:prstDash val="solid"/>
            <a:round/>
            <a:headEnd len="med" w="med" type="none"/>
            <a:tailEnd len="med" w="med" type="triangle"/>
          </a:ln>
        </p:spPr>
      </p:cxnSp>
      <p:sp>
        <p:nvSpPr>
          <p:cNvPr id="94" name="Google Shape;94;p18"/>
          <p:cNvSpPr/>
          <p:nvPr/>
        </p:nvSpPr>
        <p:spPr>
          <a:xfrm>
            <a:off x="1180171" y="3158775"/>
            <a:ext cx="237000" cy="228600"/>
          </a:xfrm>
          <a:prstGeom prst="flowChartConnector">
            <a:avLst/>
          </a:prstGeom>
          <a:solidFill>
            <a:srgbClr val="FFFFFF"/>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8"/>
          <p:cNvSpPr/>
          <p:nvPr/>
        </p:nvSpPr>
        <p:spPr>
          <a:xfrm>
            <a:off x="3156572" y="3168275"/>
            <a:ext cx="237000" cy="228600"/>
          </a:xfrm>
          <a:prstGeom prst="flowChartConnector">
            <a:avLst/>
          </a:prstGeom>
          <a:solidFill>
            <a:srgbClr val="FFFFFF"/>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8"/>
          <p:cNvSpPr/>
          <p:nvPr/>
        </p:nvSpPr>
        <p:spPr>
          <a:xfrm>
            <a:off x="5392373" y="3168275"/>
            <a:ext cx="237000" cy="228600"/>
          </a:xfrm>
          <a:prstGeom prst="flowChartConnector">
            <a:avLst/>
          </a:prstGeom>
          <a:solidFill>
            <a:srgbClr val="0B5394"/>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8"/>
          <p:cNvSpPr/>
          <p:nvPr/>
        </p:nvSpPr>
        <p:spPr>
          <a:xfrm>
            <a:off x="7391267" y="3168275"/>
            <a:ext cx="237000" cy="228600"/>
          </a:xfrm>
          <a:prstGeom prst="flowChartConnector">
            <a:avLst/>
          </a:prstGeom>
          <a:solidFill>
            <a:srgbClr val="FFFFFF"/>
          </a:solid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8"/>
          <p:cNvSpPr txBox="1"/>
          <p:nvPr/>
        </p:nvSpPr>
        <p:spPr>
          <a:xfrm>
            <a:off x="897775" y="3564125"/>
            <a:ext cx="1185900" cy="47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Helvetica Neue"/>
                <a:ea typeface="Helvetica Neue"/>
                <a:cs typeface="Helvetica Neue"/>
                <a:sym typeface="Helvetica Neue"/>
              </a:rPr>
              <a:t>El amor de mamá llega a las cajas</a:t>
            </a:r>
            <a:endParaRPr sz="1200">
              <a:solidFill>
                <a:srgbClr val="FFFFFF"/>
              </a:solidFill>
              <a:latin typeface="Helvetica Neue"/>
              <a:ea typeface="Helvetica Neue"/>
              <a:cs typeface="Helvetica Neue"/>
              <a:sym typeface="Helvetica Neue"/>
            </a:endParaRPr>
          </a:p>
        </p:txBody>
      </p:sp>
      <p:sp>
        <p:nvSpPr>
          <p:cNvPr id="99" name="Google Shape;99;p18"/>
          <p:cNvSpPr txBox="1"/>
          <p:nvPr/>
        </p:nvSpPr>
        <p:spPr>
          <a:xfrm>
            <a:off x="2927975" y="3564125"/>
            <a:ext cx="1263000" cy="47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Helvetica Neue"/>
                <a:ea typeface="Helvetica Neue"/>
                <a:cs typeface="Helvetica Neue"/>
                <a:sym typeface="Helvetica Neue"/>
              </a:rPr>
              <a:t>Homenaje a</a:t>
            </a:r>
            <a:r>
              <a:rPr lang="en" sz="1200">
                <a:solidFill>
                  <a:srgbClr val="FFFFFF"/>
                </a:solidFill>
                <a:latin typeface="Helvetica Neue"/>
                <a:ea typeface="Helvetica Neue"/>
                <a:cs typeface="Helvetica Neue"/>
                <a:sym typeface="Helvetica Neue"/>
              </a:rPr>
              <a:t>l amor de mamá</a:t>
            </a:r>
            <a:endParaRPr sz="1200">
              <a:solidFill>
                <a:srgbClr val="FFFFFF"/>
              </a:solidFill>
              <a:latin typeface="Helvetica Neue"/>
              <a:ea typeface="Helvetica Neue"/>
              <a:cs typeface="Helvetica Neue"/>
              <a:sym typeface="Helvetica Neue"/>
            </a:endParaRPr>
          </a:p>
        </p:txBody>
      </p:sp>
      <p:sp>
        <p:nvSpPr>
          <p:cNvPr id="100" name="Google Shape;100;p18"/>
          <p:cNvSpPr txBox="1"/>
          <p:nvPr/>
        </p:nvSpPr>
        <p:spPr>
          <a:xfrm>
            <a:off x="7245075" y="3564125"/>
            <a:ext cx="1263000" cy="47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Helvetica Neue"/>
                <a:ea typeface="Helvetica Neue"/>
                <a:cs typeface="Helvetica Neue"/>
                <a:sym typeface="Helvetica Neue"/>
              </a:rPr>
              <a:t>Amor de mamá a domicilio</a:t>
            </a:r>
            <a:endParaRPr sz="1200">
              <a:solidFill>
                <a:srgbClr val="FFFFFF"/>
              </a:solidFill>
              <a:latin typeface="Helvetica Neue"/>
              <a:ea typeface="Helvetica Neue"/>
              <a:cs typeface="Helvetica Neue"/>
              <a:sym typeface="Helvetica Neue"/>
            </a:endParaRPr>
          </a:p>
        </p:txBody>
      </p:sp>
      <p:sp>
        <p:nvSpPr>
          <p:cNvPr id="101" name="Google Shape;101;p18"/>
          <p:cNvSpPr txBox="1"/>
          <p:nvPr/>
        </p:nvSpPr>
        <p:spPr>
          <a:xfrm>
            <a:off x="5008825" y="3564125"/>
            <a:ext cx="1494600" cy="47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FFFFFF"/>
                </a:solidFill>
                <a:latin typeface="Helvetica Neue"/>
                <a:ea typeface="Helvetica Neue"/>
                <a:cs typeface="Helvetica Neue"/>
                <a:sym typeface="Helvetica Neue"/>
              </a:rPr>
              <a:t>El amor de mamá no conoce obstáculos</a:t>
            </a:r>
            <a:endParaRPr sz="1200">
              <a:solidFill>
                <a:srgbClr val="FFFFFF"/>
              </a:solidFill>
              <a:latin typeface="Helvetica Neue"/>
              <a:ea typeface="Helvetica Neue"/>
              <a:cs typeface="Helvetica Neue"/>
              <a:sym typeface="Helvetica Neue"/>
            </a:endParaRPr>
          </a:p>
        </p:txBody>
      </p:sp>
      <p:pic>
        <p:nvPicPr>
          <p:cNvPr id="102" name="Google Shape;102;p18"/>
          <p:cNvPicPr preferRelativeResize="0"/>
          <p:nvPr/>
        </p:nvPicPr>
        <p:blipFill>
          <a:blip r:embed="rId4">
            <a:alphaModFix/>
          </a:blip>
          <a:stretch>
            <a:fillRect/>
          </a:stretch>
        </p:blipFill>
        <p:spPr>
          <a:xfrm>
            <a:off x="4578456" y="3666529"/>
            <a:ext cx="383190" cy="267985"/>
          </a:xfrm>
          <a:prstGeom prst="rect">
            <a:avLst/>
          </a:prstGeom>
          <a:noFill/>
          <a:ln>
            <a:noFill/>
          </a:ln>
        </p:spPr>
      </p:pic>
      <p:pic>
        <p:nvPicPr>
          <p:cNvPr id="103" name="Google Shape;103;p18"/>
          <p:cNvPicPr preferRelativeResize="0"/>
          <p:nvPr/>
        </p:nvPicPr>
        <p:blipFill>
          <a:blip r:embed="rId5">
            <a:alphaModFix/>
          </a:blip>
          <a:stretch>
            <a:fillRect/>
          </a:stretch>
        </p:blipFill>
        <p:spPr>
          <a:xfrm>
            <a:off x="2587532" y="3685517"/>
            <a:ext cx="239738" cy="230016"/>
          </a:xfrm>
          <a:prstGeom prst="rect">
            <a:avLst/>
          </a:prstGeom>
          <a:noFill/>
          <a:ln>
            <a:noFill/>
          </a:ln>
        </p:spPr>
      </p:pic>
      <p:pic>
        <p:nvPicPr>
          <p:cNvPr id="104" name="Google Shape;104;p18"/>
          <p:cNvPicPr preferRelativeResize="0"/>
          <p:nvPr/>
        </p:nvPicPr>
        <p:blipFill>
          <a:blip r:embed="rId6">
            <a:alphaModFix/>
          </a:blip>
          <a:stretch>
            <a:fillRect/>
          </a:stretch>
        </p:blipFill>
        <p:spPr>
          <a:xfrm>
            <a:off x="6835060" y="3648763"/>
            <a:ext cx="383190" cy="303534"/>
          </a:xfrm>
          <a:prstGeom prst="rect">
            <a:avLst/>
          </a:prstGeom>
          <a:noFill/>
          <a:ln>
            <a:noFill/>
          </a:ln>
        </p:spPr>
      </p:pic>
      <p:pic>
        <p:nvPicPr>
          <p:cNvPr id="105" name="Google Shape;105;p18"/>
          <p:cNvPicPr preferRelativeResize="0"/>
          <p:nvPr/>
        </p:nvPicPr>
        <p:blipFill>
          <a:blip r:embed="rId7">
            <a:alphaModFix/>
          </a:blip>
          <a:stretch>
            <a:fillRect/>
          </a:stretch>
        </p:blipFill>
        <p:spPr>
          <a:xfrm>
            <a:off x="641575" y="3557675"/>
            <a:ext cx="180003" cy="333300"/>
          </a:xfrm>
          <a:prstGeom prst="rect">
            <a:avLst/>
          </a:prstGeom>
          <a:noFill/>
          <a:ln>
            <a:noFill/>
          </a:ln>
        </p:spPr>
      </p:pic>
      <p:cxnSp>
        <p:nvCxnSpPr>
          <p:cNvPr id="106" name="Google Shape;106;p18"/>
          <p:cNvCxnSpPr>
            <a:stCxn id="98" idx="3"/>
            <a:endCxn id="98" idx="3"/>
          </p:cNvCxnSpPr>
          <p:nvPr/>
        </p:nvCxnSpPr>
        <p:spPr>
          <a:xfrm>
            <a:off x="2083675" y="3800525"/>
            <a:ext cx="0" cy="0"/>
          </a:xfrm>
          <a:prstGeom prst="straightConnector1">
            <a:avLst/>
          </a:prstGeom>
          <a:noFill/>
          <a:ln cap="flat" cmpd="sng" w="9525">
            <a:solidFill>
              <a:schemeClr val="dk2"/>
            </a:solidFill>
            <a:prstDash val="solid"/>
            <a:round/>
            <a:headEnd len="med" w="med" type="none"/>
            <a:tailEnd len="med" w="med" type="none"/>
          </a:ln>
        </p:spPr>
      </p:cxnSp>
      <p:cxnSp>
        <p:nvCxnSpPr>
          <p:cNvPr id="107" name="Google Shape;107;p18"/>
          <p:cNvCxnSpPr/>
          <p:nvPr/>
        </p:nvCxnSpPr>
        <p:spPr>
          <a:xfrm>
            <a:off x="2312275" y="3633875"/>
            <a:ext cx="0" cy="214200"/>
          </a:xfrm>
          <a:prstGeom prst="straightConnector1">
            <a:avLst/>
          </a:prstGeom>
          <a:noFill/>
          <a:ln cap="flat" cmpd="sng" w="9525">
            <a:solidFill>
              <a:srgbClr val="FFFFFF"/>
            </a:solidFill>
            <a:prstDash val="solid"/>
            <a:round/>
            <a:headEnd len="med" w="med" type="none"/>
            <a:tailEnd len="med" w="med" type="none"/>
          </a:ln>
        </p:spPr>
      </p:cxnSp>
      <p:cxnSp>
        <p:nvCxnSpPr>
          <p:cNvPr id="108" name="Google Shape;108;p18"/>
          <p:cNvCxnSpPr/>
          <p:nvPr/>
        </p:nvCxnSpPr>
        <p:spPr>
          <a:xfrm>
            <a:off x="4329025" y="3633875"/>
            <a:ext cx="0" cy="214200"/>
          </a:xfrm>
          <a:prstGeom prst="straightConnector1">
            <a:avLst/>
          </a:prstGeom>
          <a:noFill/>
          <a:ln cap="flat" cmpd="sng" w="9525">
            <a:solidFill>
              <a:srgbClr val="FFFFFF"/>
            </a:solidFill>
            <a:prstDash val="solid"/>
            <a:round/>
            <a:headEnd len="med" w="med" type="none"/>
            <a:tailEnd len="med" w="med" type="none"/>
          </a:ln>
        </p:spPr>
      </p:cxnSp>
      <p:cxnSp>
        <p:nvCxnSpPr>
          <p:cNvPr id="109" name="Google Shape;109;p18"/>
          <p:cNvCxnSpPr/>
          <p:nvPr/>
        </p:nvCxnSpPr>
        <p:spPr>
          <a:xfrm>
            <a:off x="6656525" y="3633875"/>
            <a:ext cx="0" cy="214200"/>
          </a:xfrm>
          <a:prstGeom prst="straightConnector1">
            <a:avLst/>
          </a:prstGeom>
          <a:noFill/>
          <a:ln cap="flat" cmpd="sng" w="9525">
            <a:solidFill>
              <a:srgbClr val="FFFFFF"/>
            </a:solidFill>
            <a:prstDash val="solid"/>
            <a:round/>
            <a:headEnd len="med" w="med" type="none"/>
            <a:tailEnd len="med" w="med" type="none"/>
          </a:ln>
        </p:spPr>
      </p:cxnSp>
      <p:pic>
        <p:nvPicPr>
          <p:cNvPr id="110" name="Google Shape;110;p18"/>
          <p:cNvPicPr preferRelativeResize="0"/>
          <p:nvPr/>
        </p:nvPicPr>
        <p:blipFill>
          <a:blip r:embed="rId8">
            <a:alphaModFix/>
          </a:blip>
          <a:stretch>
            <a:fillRect/>
          </a:stretch>
        </p:blipFill>
        <p:spPr>
          <a:xfrm>
            <a:off x="8004625" y="4457700"/>
            <a:ext cx="796474" cy="412425"/>
          </a:xfrm>
          <a:prstGeom prst="rect">
            <a:avLst/>
          </a:prstGeom>
          <a:noFill/>
          <a:ln>
            <a:noFill/>
          </a:ln>
        </p:spPr>
      </p:pic>
      <p:sp>
        <p:nvSpPr>
          <p:cNvPr id="111" name="Google Shape;111;p18"/>
          <p:cNvSpPr txBox="1"/>
          <p:nvPr/>
        </p:nvSpPr>
        <p:spPr>
          <a:xfrm>
            <a:off x="3271300" y="4289925"/>
            <a:ext cx="2480700" cy="656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Lobster"/>
                <a:ea typeface="Lobster"/>
                <a:cs typeface="Lobster"/>
                <a:sym typeface="Lobster"/>
              </a:rPr>
              <a:t>Experiencia 360 grados</a:t>
            </a:r>
            <a:endParaRPr sz="1800">
              <a:solidFill>
                <a:srgbClr val="FFFFFF"/>
              </a:solidFill>
              <a:latin typeface="Lobster"/>
              <a:ea typeface="Lobster"/>
              <a:cs typeface="Lobster"/>
              <a:sym typeface="Lobster"/>
            </a:endParaRPr>
          </a:p>
        </p:txBody>
      </p:sp>
      <p:sp>
        <p:nvSpPr>
          <p:cNvPr id="112" name="Google Shape;112;p18"/>
          <p:cNvSpPr txBox="1"/>
          <p:nvPr/>
        </p:nvSpPr>
        <p:spPr>
          <a:xfrm>
            <a:off x="866075" y="2437975"/>
            <a:ext cx="859200" cy="47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Lobster"/>
                <a:ea typeface="Lobster"/>
                <a:cs typeface="Lobster"/>
                <a:sym typeface="Lobster"/>
              </a:rPr>
              <a:t>1 mayo</a:t>
            </a:r>
            <a:endParaRPr sz="1800">
              <a:solidFill>
                <a:srgbClr val="FFFFFF"/>
              </a:solidFill>
              <a:latin typeface="Lobster"/>
              <a:ea typeface="Lobster"/>
              <a:cs typeface="Lobster"/>
              <a:sym typeface="Lobster"/>
            </a:endParaRPr>
          </a:p>
        </p:txBody>
      </p:sp>
      <p:sp>
        <p:nvSpPr>
          <p:cNvPr id="113" name="Google Shape;113;p18"/>
          <p:cNvSpPr txBox="1"/>
          <p:nvPr/>
        </p:nvSpPr>
        <p:spPr>
          <a:xfrm>
            <a:off x="2949725" y="2444875"/>
            <a:ext cx="859200" cy="47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Lobster"/>
                <a:ea typeface="Lobster"/>
                <a:cs typeface="Lobster"/>
                <a:sym typeface="Lobster"/>
              </a:rPr>
              <a:t>1 junio</a:t>
            </a:r>
            <a:endParaRPr sz="1800">
              <a:solidFill>
                <a:srgbClr val="FFFFFF"/>
              </a:solidFill>
              <a:latin typeface="Lobster"/>
              <a:ea typeface="Lobster"/>
              <a:cs typeface="Lobster"/>
              <a:sym typeface="Lobster"/>
            </a:endParaRPr>
          </a:p>
        </p:txBody>
      </p:sp>
      <p:sp>
        <p:nvSpPr>
          <p:cNvPr id="114" name="Google Shape;114;p18"/>
          <p:cNvSpPr txBox="1"/>
          <p:nvPr/>
        </p:nvSpPr>
        <p:spPr>
          <a:xfrm>
            <a:off x="5109575" y="2444875"/>
            <a:ext cx="859200" cy="47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Lobster"/>
                <a:ea typeface="Lobster"/>
                <a:cs typeface="Lobster"/>
                <a:sym typeface="Lobster"/>
              </a:rPr>
              <a:t>1 junio</a:t>
            </a:r>
            <a:endParaRPr sz="1800">
              <a:solidFill>
                <a:srgbClr val="FFFFFF"/>
              </a:solidFill>
              <a:latin typeface="Lobster"/>
              <a:ea typeface="Lobster"/>
              <a:cs typeface="Lobster"/>
              <a:sym typeface="Lobster"/>
            </a:endParaRPr>
          </a:p>
        </p:txBody>
      </p:sp>
      <p:sp>
        <p:nvSpPr>
          <p:cNvPr id="115" name="Google Shape;115;p18"/>
          <p:cNvSpPr txBox="1"/>
          <p:nvPr/>
        </p:nvSpPr>
        <p:spPr>
          <a:xfrm>
            <a:off x="7411175" y="2444875"/>
            <a:ext cx="1578000" cy="472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Lobster"/>
                <a:ea typeface="Lobster"/>
                <a:cs typeface="Lobster"/>
                <a:sym typeface="Lobster"/>
              </a:rPr>
              <a:t> Hasta finales Junio</a:t>
            </a:r>
            <a:endParaRPr sz="1800">
              <a:solidFill>
                <a:srgbClr val="FFFFFF"/>
              </a:solidFill>
              <a:latin typeface="Lobster"/>
              <a:ea typeface="Lobster"/>
              <a:cs typeface="Lobster"/>
              <a:sym typeface="Lobste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9" name="Shape 119"/>
        <p:cNvGrpSpPr/>
        <p:nvPr/>
      </p:nvGrpSpPr>
      <p:grpSpPr>
        <a:xfrm>
          <a:off x="0" y="0"/>
          <a:ext cx="0" cy="0"/>
          <a:chOff x="0" y="0"/>
          <a:chExt cx="0" cy="0"/>
        </a:xfrm>
      </p:grpSpPr>
      <p:sp>
        <p:nvSpPr>
          <p:cNvPr id="120" name="Google Shape;120;p19"/>
          <p:cNvSpPr txBox="1"/>
          <p:nvPr/>
        </p:nvSpPr>
        <p:spPr>
          <a:xfrm>
            <a:off x="289925" y="161075"/>
            <a:ext cx="5222700" cy="65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000">
                <a:solidFill>
                  <a:srgbClr val="FFFFFF"/>
                </a:solidFill>
                <a:latin typeface="Lobster"/>
                <a:ea typeface="Lobster"/>
                <a:cs typeface="Lobster"/>
                <a:sym typeface="Lobster"/>
              </a:rPr>
              <a:t>El amor de mamá llega a las cajas</a:t>
            </a:r>
            <a:endParaRPr sz="3000">
              <a:solidFill>
                <a:srgbClr val="FFFFFF"/>
              </a:solidFill>
              <a:latin typeface="Lobster"/>
              <a:ea typeface="Lobster"/>
              <a:cs typeface="Lobster"/>
              <a:sym typeface="Lobster"/>
            </a:endParaRPr>
          </a:p>
        </p:txBody>
      </p:sp>
      <p:sp>
        <p:nvSpPr>
          <p:cNvPr id="121" name="Google Shape;121;p19"/>
          <p:cNvSpPr txBox="1"/>
          <p:nvPr/>
        </p:nvSpPr>
        <p:spPr>
          <a:xfrm>
            <a:off x="417625" y="910675"/>
            <a:ext cx="4918800" cy="106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Helvetica Neue"/>
                <a:ea typeface="Helvetica Neue"/>
                <a:cs typeface="Helvetica Neue"/>
                <a:sym typeface="Helvetica Neue"/>
              </a:rPr>
              <a:t>Formato: </a:t>
            </a:r>
            <a:r>
              <a:rPr lang="en" sz="1200">
                <a:solidFill>
                  <a:srgbClr val="FFFFFF"/>
                </a:solidFill>
                <a:latin typeface="Helvetica Neue"/>
                <a:ea typeface="Helvetica Neue"/>
                <a:cs typeface="Helvetica Neue"/>
                <a:sym typeface="Helvetica Neue"/>
              </a:rPr>
              <a:t>Intervención de producto</a:t>
            </a:r>
            <a:endParaRPr sz="1200">
              <a:solidFill>
                <a:srgbClr val="FFFFFF"/>
              </a:solidFill>
              <a:latin typeface="Helvetica Neue"/>
              <a:ea typeface="Helvetica Neue"/>
              <a:cs typeface="Helvetica Neue"/>
              <a:sym typeface="Helvetica Neue"/>
            </a:endParaRPr>
          </a:p>
          <a:p>
            <a:pPr indent="0" lvl="0" marL="0" rtl="0" algn="l">
              <a:spcBef>
                <a:spcPts val="0"/>
              </a:spcBef>
              <a:spcAft>
                <a:spcPts val="0"/>
              </a:spcAft>
              <a:buClr>
                <a:srgbClr val="000000"/>
              </a:buClr>
              <a:buSzPts val="1100"/>
              <a:buFont typeface="Arial"/>
              <a:buNone/>
            </a:pPr>
            <a:r>
              <a:t/>
            </a:r>
            <a:endParaRPr sz="1200">
              <a:solidFill>
                <a:srgbClr val="FFFFFF"/>
              </a:solidFill>
              <a:latin typeface="Helvetica Neue"/>
              <a:ea typeface="Helvetica Neue"/>
              <a:cs typeface="Helvetica Neue"/>
              <a:sym typeface="Helvetica Neue"/>
            </a:endParaRPr>
          </a:p>
          <a:p>
            <a:pPr indent="0" lvl="0" marL="0" rtl="0" algn="l">
              <a:spcBef>
                <a:spcPts val="0"/>
              </a:spcBef>
              <a:spcAft>
                <a:spcPts val="0"/>
              </a:spcAft>
              <a:buClr>
                <a:srgbClr val="000000"/>
              </a:buClr>
              <a:buSzPts val="1100"/>
              <a:buFont typeface="Arial"/>
              <a:buNone/>
            </a:pPr>
            <a:r>
              <a:rPr lang="en" sz="1200">
                <a:solidFill>
                  <a:srgbClr val="FFFFFF"/>
                </a:solidFill>
                <a:latin typeface="Helvetica Neue"/>
                <a:ea typeface="Helvetica Neue"/>
                <a:cs typeface="Helvetica Neue"/>
                <a:sym typeface="Helvetica Neue"/>
              </a:rPr>
              <a:t>Nuestra idea parte del amor que una mamá quiere transmitir en todo lo que hace a sus hijos. Y nosotros queremos que ella vea ese amor reflejado desde el primer momento que nos ve: en nuestra presentación, por esta´razón las cajas de leche serán completamente blancas y tendrán un mensaje, porque lo único que diferencia a un producto de otro es el amor en el proceso de creación</a:t>
            </a:r>
            <a:endParaRPr sz="1200">
              <a:solidFill>
                <a:srgbClr val="FFFFFF"/>
              </a:solidFill>
              <a:latin typeface="Helvetica Neue"/>
              <a:ea typeface="Helvetica Neue"/>
              <a:cs typeface="Helvetica Neue"/>
              <a:sym typeface="Helvetica Neue"/>
            </a:endParaRPr>
          </a:p>
          <a:p>
            <a:pPr indent="0" lvl="0" marL="0" rtl="0" algn="l">
              <a:spcBef>
                <a:spcPts val="0"/>
              </a:spcBef>
              <a:spcAft>
                <a:spcPts val="0"/>
              </a:spcAft>
              <a:buClr>
                <a:srgbClr val="000000"/>
              </a:buClr>
              <a:buSzPts val="1100"/>
              <a:buFont typeface="Arial"/>
              <a:buNone/>
            </a:pPr>
            <a:r>
              <a:t/>
            </a:r>
            <a:endParaRPr sz="1200">
              <a:solidFill>
                <a:srgbClr val="FFFFFF"/>
              </a:solidFill>
              <a:latin typeface="Helvetica Neue"/>
              <a:ea typeface="Helvetica Neue"/>
              <a:cs typeface="Helvetica Neue"/>
              <a:sym typeface="Helvetica Neue"/>
            </a:endParaRPr>
          </a:p>
          <a:p>
            <a:pPr indent="0" lvl="0" marL="0" rtl="0" algn="l">
              <a:spcBef>
                <a:spcPts val="0"/>
              </a:spcBef>
              <a:spcAft>
                <a:spcPts val="0"/>
              </a:spcAft>
              <a:buClr>
                <a:srgbClr val="000000"/>
              </a:buClr>
              <a:buSzPts val="1100"/>
              <a:buFont typeface="Arial"/>
              <a:buNone/>
            </a:pPr>
            <a:r>
              <a:rPr lang="en" sz="1200">
                <a:solidFill>
                  <a:srgbClr val="FFFFFF"/>
                </a:solidFill>
                <a:latin typeface="Helvetica Neue"/>
                <a:ea typeface="Helvetica Neue"/>
                <a:cs typeface="Helvetica Neue"/>
                <a:sym typeface="Helvetica Neue"/>
              </a:rPr>
              <a:t>Desde principios de mayo, intervendremos nuestro producto agregando bonos de amor:</a:t>
            </a:r>
            <a:endParaRPr sz="1200">
              <a:solidFill>
                <a:srgbClr val="FFFFFF"/>
              </a:solidFill>
              <a:latin typeface="Helvetica Neue"/>
              <a:ea typeface="Helvetica Neue"/>
              <a:cs typeface="Helvetica Neue"/>
              <a:sym typeface="Helvetica Neue"/>
            </a:endParaRPr>
          </a:p>
          <a:p>
            <a:pPr indent="0" lvl="0" marL="0" rtl="0" algn="l">
              <a:spcBef>
                <a:spcPts val="0"/>
              </a:spcBef>
              <a:spcAft>
                <a:spcPts val="0"/>
              </a:spcAft>
              <a:buClr>
                <a:srgbClr val="000000"/>
              </a:buClr>
              <a:buSzPts val="1100"/>
              <a:buFont typeface="Arial"/>
              <a:buNone/>
            </a:pPr>
            <a:r>
              <a:t/>
            </a:r>
            <a:endParaRPr sz="1200">
              <a:solidFill>
                <a:srgbClr val="FFFFFF"/>
              </a:solidFill>
              <a:latin typeface="Helvetica Neue"/>
              <a:ea typeface="Helvetica Neue"/>
              <a:cs typeface="Helvetica Neue"/>
              <a:sym typeface="Helvetica Neue"/>
            </a:endParaRPr>
          </a:p>
          <a:p>
            <a:pPr indent="-304800" lvl="0" marL="457200" rtl="0" algn="l">
              <a:spcBef>
                <a:spcPts val="0"/>
              </a:spcBef>
              <a:spcAft>
                <a:spcPts val="0"/>
              </a:spcAft>
              <a:buClr>
                <a:srgbClr val="FFFFFF"/>
              </a:buClr>
              <a:buSzPts val="1200"/>
              <a:buFont typeface="Helvetica Neue"/>
              <a:buChar char="-"/>
            </a:pPr>
            <a:r>
              <a:rPr lang="en" sz="1200">
                <a:solidFill>
                  <a:srgbClr val="FFFFFF"/>
                </a:solidFill>
                <a:latin typeface="Helvetica Neue"/>
                <a:ea typeface="Helvetica Neue"/>
                <a:cs typeface="Helvetica Neue"/>
                <a:sym typeface="Helvetica Neue"/>
              </a:rPr>
              <a:t>Válido por dos besos de mamá</a:t>
            </a:r>
            <a:endParaRPr sz="1200">
              <a:solidFill>
                <a:srgbClr val="FFFFFF"/>
              </a:solidFill>
              <a:latin typeface="Helvetica Neue"/>
              <a:ea typeface="Helvetica Neue"/>
              <a:cs typeface="Helvetica Neue"/>
              <a:sym typeface="Helvetica Neue"/>
            </a:endParaRPr>
          </a:p>
          <a:p>
            <a:pPr indent="-304800" lvl="0" marL="457200" rtl="0" algn="l">
              <a:spcBef>
                <a:spcPts val="0"/>
              </a:spcBef>
              <a:spcAft>
                <a:spcPts val="0"/>
              </a:spcAft>
              <a:buClr>
                <a:srgbClr val="FFFFFF"/>
              </a:buClr>
              <a:buSzPts val="1200"/>
              <a:buFont typeface="Helvetica Neue"/>
              <a:buChar char="-"/>
            </a:pPr>
            <a:r>
              <a:rPr lang="en" sz="1200">
                <a:solidFill>
                  <a:srgbClr val="FFFFFF"/>
                </a:solidFill>
                <a:latin typeface="Helvetica Neue"/>
                <a:ea typeface="Helvetica Neue"/>
                <a:cs typeface="Helvetica Neue"/>
                <a:sym typeface="Helvetica Neue"/>
              </a:rPr>
              <a:t>Válido por un abrazo de mamá cuando estás en la escuela</a:t>
            </a:r>
            <a:endParaRPr sz="1200">
              <a:solidFill>
                <a:srgbClr val="FFFFFF"/>
              </a:solidFill>
              <a:latin typeface="Helvetica Neue"/>
              <a:ea typeface="Helvetica Neue"/>
              <a:cs typeface="Helvetica Neue"/>
              <a:sym typeface="Helvetica Neue"/>
            </a:endParaRPr>
          </a:p>
          <a:p>
            <a:pPr indent="-304800" lvl="0" marL="457200" rtl="0" algn="l">
              <a:spcBef>
                <a:spcPts val="0"/>
              </a:spcBef>
              <a:spcAft>
                <a:spcPts val="0"/>
              </a:spcAft>
              <a:buClr>
                <a:srgbClr val="FFFFFF"/>
              </a:buClr>
              <a:buSzPts val="1200"/>
              <a:buFont typeface="Helvetica Neue"/>
              <a:buChar char="-"/>
            </a:pPr>
            <a:r>
              <a:rPr lang="en" sz="1200">
                <a:solidFill>
                  <a:srgbClr val="FFFFFF"/>
                </a:solidFill>
                <a:latin typeface="Helvetica Neue"/>
                <a:ea typeface="Helvetica Neue"/>
                <a:cs typeface="Helvetica Neue"/>
                <a:sym typeface="Helvetica Neue"/>
              </a:rPr>
              <a:t>Válido para que recuerdes que mamá te cuida siempre </a:t>
            </a:r>
            <a:endParaRPr sz="1200">
              <a:solidFill>
                <a:srgbClr val="FFFFFF"/>
              </a:solidFill>
              <a:latin typeface="Helvetica Neue"/>
              <a:ea typeface="Helvetica Neue"/>
              <a:cs typeface="Helvetica Neue"/>
              <a:sym typeface="Helvetica Neue"/>
            </a:endParaRPr>
          </a:p>
          <a:p>
            <a:pPr indent="0" lvl="0" marL="0" rtl="0" algn="l">
              <a:spcBef>
                <a:spcPts val="0"/>
              </a:spcBef>
              <a:spcAft>
                <a:spcPts val="0"/>
              </a:spcAft>
              <a:buClr>
                <a:srgbClr val="000000"/>
              </a:buClr>
              <a:buSzPts val="1100"/>
              <a:buFont typeface="Arial"/>
              <a:buNone/>
            </a:pPr>
            <a:r>
              <a:t/>
            </a:r>
            <a:endParaRPr sz="1200">
              <a:solidFill>
                <a:srgbClr val="FFFFFF"/>
              </a:solidFill>
              <a:latin typeface="Helvetica Neue"/>
              <a:ea typeface="Helvetica Neue"/>
              <a:cs typeface="Helvetica Neue"/>
              <a:sym typeface="Helvetica Neue"/>
            </a:endParaRPr>
          </a:p>
          <a:p>
            <a:pPr indent="0" lvl="0" marL="0" rtl="0" algn="l">
              <a:spcBef>
                <a:spcPts val="0"/>
              </a:spcBef>
              <a:spcAft>
                <a:spcPts val="0"/>
              </a:spcAft>
              <a:buClr>
                <a:srgbClr val="000000"/>
              </a:buClr>
              <a:buSzPts val="1100"/>
              <a:buFont typeface="Arial"/>
              <a:buNone/>
            </a:pPr>
            <a:r>
              <a:rPr lang="en" sz="1200">
                <a:solidFill>
                  <a:srgbClr val="FFFFFF"/>
                </a:solidFill>
                <a:latin typeface="Helvetica Neue"/>
                <a:ea typeface="Helvetica Neue"/>
                <a:cs typeface="Helvetica Neue"/>
                <a:sym typeface="Helvetica Neue"/>
              </a:rPr>
              <a:t>Proponemos también alterar la Tabla Nutricional agregándole 15 gramos de amor, 100 de cuidado maternal, etc. y complementar el lanzamiento con una falsa portada en los periódicos ADN/Publimetro del país.</a:t>
            </a:r>
            <a:endParaRPr sz="1200">
              <a:solidFill>
                <a:srgbClr val="FFFFFF"/>
              </a:solidFill>
              <a:latin typeface="Helvetica Neue"/>
              <a:ea typeface="Helvetica Neue"/>
              <a:cs typeface="Helvetica Neue"/>
              <a:sym typeface="Helvetica Neue"/>
            </a:endParaRPr>
          </a:p>
          <a:p>
            <a:pPr indent="0" lvl="0" marL="0" rtl="0" algn="l">
              <a:spcBef>
                <a:spcPts val="0"/>
              </a:spcBef>
              <a:spcAft>
                <a:spcPts val="0"/>
              </a:spcAft>
              <a:buClr>
                <a:srgbClr val="000000"/>
              </a:buClr>
              <a:buSzPts val="1100"/>
              <a:buFont typeface="Arial"/>
              <a:buNone/>
            </a:pPr>
            <a:r>
              <a:t/>
            </a:r>
            <a:endParaRPr sz="1200">
              <a:solidFill>
                <a:srgbClr val="FFFFFF"/>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 sz="1200">
                <a:solidFill>
                  <a:srgbClr val="FFFFFF"/>
                </a:solidFill>
                <a:latin typeface="Helvetica Neue"/>
                <a:ea typeface="Helvetica Neue"/>
                <a:cs typeface="Helvetica Neue"/>
                <a:sym typeface="Helvetica Neue"/>
              </a:rPr>
              <a:t>KPI: </a:t>
            </a:r>
            <a:r>
              <a:rPr lang="en" sz="1200">
                <a:solidFill>
                  <a:srgbClr val="FFFFFF"/>
                </a:solidFill>
                <a:latin typeface="Helvetica Neue"/>
                <a:ea typeface="Helvetica Neue"/>
                <a:cs typeface="Helvetica Neue"/>
                <a:sym typeface="Helvetica Neue"/>
              </a:rPr>
              <a:t>Número de ventas de las cajas con la nueva presentación.</a:t>
            </a:r>
            <a:endParaRPr sz="1200">
              <a:solidFill>
                <a:srgbClr val="FFFFFF"/>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rgbClr val="FFFFFF"/>
              </a:solidFill>
              <a:latin typeface="Helvetica Neue"/>
              <a:ea typeface="Helvetica Neue"/>
              <a:cs typeface="Helvetica Neue"/>
              <a:sym typeface="Helvetica Neue"/>
            </a:endParaRPr>
          </a:p>
          <a:p>
            <a:pPr indent="0" lvl="0" marL="457200" rtl="0" algn="l">
              <a:spcBef>
                <a:spcPts val="0"/>
              </a:spcBef>
              <a:spcAft>
                <a:spcPts val="0"/>
              </a:spcAft>
              <a:buNone/>
            </a:pPr>
            <a:r>
              <a:t/>
            </a:r>
            <a:endParaRPr sz="1200">
              <a:solidFill>
                <a:srgbClr val="FFFFFF"/>
              </a:solidFill>
              <a:latin typeface="Helvetica Neue"/>
              <a:ea typeface="Helvetica Neue"/>
              <a:cs typeface="Helvetica Neue"/>
              <a:sym typeface="Helvetica Neue"/>
            </a:endParaRPr>
          </a:p>
        </p:txBody>
      </p:sp>
      <p:pic>
        <p:nvPicPr>
          <p:cNvPr id="122" name="Google Shape;122;p19"/>
          <p:cNvPicPr preferRelativeResize="0"/>
          <p:nvPr/>
        </p:nvPicPr>
        <p:blipFill>
          <a:blip r:embed="rId4">
            <a:alphaModFix/>
          </a:blip>
          <a:stretch>
            <a:fillRect/>
          </a:stretch>
        </p:blipFill>
        <p:spPr>
          <a:xfrm>
            <a:off x="8004625" y="4457700"/>
            <a:ext cx="796474" cy="412425"/>
          </a:xfrm>
          <a:prstGeom prst="rect">
            <a:avLst/>
          </a:prstGeom>
          <a:noFill/>
          <a:ln>
            <a:noFill/>
          </a:ln>
        </p:spPr>
      </p:pic>
      <p:pic>
        <p:nvPicPr>
          <p:cNvPr id="123" name="Google Shape;123;p19"/>
          <p:cNvPicPr preferRelativeResize="0"/>
          <p:nvPr/>
        </p:nvPicPr>
        <p:blipFill rotWithShape="1">
          <a:blip r:embed="rId5">
            <a:alphaModFix/>
          </a:blip>
          <a:srcRect b="0" l="28804" r="28655" t="0"/>
          <a:stretch/>
        </p:blipFill>
        <p:spPr>
          <a:xfrm>
            <a:off x="5797150" y="891725"/>
            <a:ext cx="2541120" cy="3360026"/>
          </a:xfrm>
          <a:prstGeom prst="rect">
            <a:avLst/>
          </a:prstGeom>
          <a:noFill/>
          <a:ln cap="flat" cmpd="sng" w="19050">
            <a:solidFill>
              <a:srgbClr val="FFFFFF"/>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7" name="Shape 127"/>
        <p:cNvGrpSpPr/>
        <p:nvPr/>
      </p:nvGrpSpPr>
      <p:grpSpPr>
        <a:xfrm>
          <a:off x="0" y="0"/>
          <a:ext cx="0" cy="0"/>
          <a:chOff x="0" y="0"/>
          <a:chExt cx="0" cy="0"/>
        </a:xfrm>
      </p:grpSpPr>
      <p:sp>
        <p:nvSpPr>
          <p:cNvPr id="128" name="Google Shape;128;p20"/>
          <p:cNvSpPr txBox="1"/>
          <p:nvPr/>
        </p:nvSpPr>
        <p:spPr>
          <a:xfrm>
            <a:off x="289925" y="161075"/>
            <a:ext cx="5222700" cy="65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000">
                <a:solidFill>
                  <a:srgbClr val="FFFFFF"/>
                </a:solidFill>
                <a:latin typeface="Lobster"/>
                <a:ea typeface="Lobster"/>
                <a:cs typeface="Lobster"/>
                <a:sym typeface="Lobster"/>
              </a:rPr>
              <a:t>Homenaje al amor de Mamá</a:t>
            </a:r>
            <a:endParaRPr sz="3000">
              <a:solidFill>
                <a:srgbClr val="FFFFFF"/>
              </a:solidFill>
              <a:latin typeface="Lobster"/>
              <a:ea typeface="Lobster"/>
              <a:cs typeface="Lobster"/>
              <a:sym typeface="Lobster"/>
            </a:endParaRPr>
          </a:p>
        </p:txBody>
      </p:sp>
      <p:sp>
        <p:nvSpPr>
          <p:cNvPr id="129" name="Google Shape;129;p20"/>
          <p:cNvSpPr txBox="1"/>
          <p:nvPr/>
        </p:nvSpPr>
        <p:spPr>
          <a:xfrm>
            <a:off x="417625" y="910675"/>
            <a:ext cx="4918800" cy="106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Helvetica Neue"/>
                <a:ea typeface="Helvetica Neue"/>
                <a:cs typeface="Helvetica Neue"/>
                <a:sym typeface="Helvetica Neue"/>
              </a:rPr>
              <a:t>Formato: </a:t>
            </a:r>
            <a:r>
              <a:rPr lang="en" sz="1200">
                <a:solidFill>
                  <a:srgbClr val="FFFFFF"/>
                </a:solidFill>
                <a:latin typeface="Helvetica Neue"/>
                <a:ea typeface="Helvetica Neue"/>
                <a:cs typeface="Helvetica Neue"/>
                <a:sym typeface="Helvetica Neue"/>
              </a:rPr>
              <a:t>Social media strategy</a:t>
            </a:r>
            <a:endParaRPr sz="1200">
              <a:solidFill>
                <a:srgbClr val="FFFFFF"/>
              </a:solidFill>
              <a:latin typeface="Helvetica Neue"/>
              <a:ea typeface="Helvetica Neue"/>
              <a:cs typeface="Helvetica Neue"/>
              <a:sym typeface="Helvetica Neue"/>
            </a:endParaRPr>
          </a:p>
          <a:p>
            <a:pPr indent="0" lvl="0" marL="0" rtl="0" algn="l">
              <a:spcBef>
                <a:spcPts val="0"/>
              </a:spcBef>
              <a:spcAft>
                <a:spcPts val="0"/>
              </a:spcAft>
              <a:buClr>
                <a:srgbClr val="000000"/>
              </a:buClr>
              <a:buSzPts val="1100"/>
              <a:buFont typeface="Arial"/>
              <a:buNone/>
            </a:pPr>
            <a:r>
              <a:t/>
            </a:r>
            <a:endParaRPr sz="1200">
              <a:solidFill>
                <a:srgbClr val="FFFFFF"/>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 sz="1200">
                <a:solidFill>
                  <a:srgbClr val="FFFFFF"/>
                </a:solidFill>
                <a:latin typeface="Helvetica Neue"/>
                <a:ea typeface="Helvetica Neue"/>
                <a:cs typeface="Helvetica Neue"/>
                <a:sym typeface="Helvetica Neue"/>
              </a:rPr>
              <a:t>Lanzaremos la campaña con un vídeo de una mamá ejemplar: Eloisa Rojas, la madre de Nario Quintana. Ella contará, en su finca en la cual tiene becerros y vacas, cuál fue su secreto para criar a sus hijos con tanto empuje; la conclusión será que lo hizo con leche Alpina y amor: porque el amor es la diferencia que hace que… No todas las leches sean iguales.</a:t>
            </a:r>
            <a:endParaRPr sz="1200">
              <a:solidFill>
                <a:srgbClr val="FFFFFF"/>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1200">
              <a:solidFill>
                <a:srgbClr val="FFFFFF"/>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 sz="1200">
                <a:solidFill>
                  <a:srgbClr val="FFFFFF"/>
                </a:solidFill>
                <a:latin typeface="Helvetica Neue"/>
                <a:ea typeface="Helvetica Neue"/>
                <a:cs typeface="Helvetica Neue"/>
                <a:sym typeface="Helvetica Neue"/>
              </a:rPr>
              <a:t>La dinámica digital será invitar a todas las mamás a compartir sus secretos con el HT #ElAmorHaceLaDiferencia acompañando el tweet de una foto junto a sus hijos y nosotros desde el equipo de diseño, nos encargaremos de lanzar estas fotos junto a sus secretos en las cajas y bolsas de nuestra leche.</a:t>
            </a:r>
            <a:endParaRPr sz="1200">
              <a:solidFill>
                <a:srgbClr val="FFFFFF"/>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1200">
              <a:solidFill>
                <a:srgbClr val="FFFFFF"/>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 sz="1200">
                <a:solidFill>
                  <a:srgbClr val="FFFFFF"/>
                </a:solidFill>
                <a:latin typeface="Helvetica Neue"/>
                <a:ea typeface="Helvetica Neue"/>
                <a:cs typeface="Helvetica Neue"/>
                <a:sym typeface="Helvetica Neue"/>
              </a:rPr>
              <a:t>Porque es una leche hecha con el amor de mamás, para mamás. </a:t>
            </a:r>
            <a:endParaRPr sz="1200">
              <a:solidFill>
                <a:srgbClr val="FFFFFF"/>
              </a:solidFill>
              <a:latin typeface="Helvetica Neue"/>
              <a:ea typeface="Helvetica Neue"/>
              <a:cs typeface="Helvetica Neue"/>
              <a:sym typeface="Helvetica Neue"/>
            </a:endParaRPr>
          </a:p>
          <a:p>
            <a:pPr indent="0" lvl="0" marL="0" rtl="0" algn="l">
              <a:spcBef>
                <a:spcPts val="0"/>
              </a:spcBef>
              <a:spcAft>
                <a:spcPts val="0"/>
              </a:spcAft>
              <a:buClr>
                <a:srgbClr val="000000"/>
              </a:buClr>
              <a:buSzPts val="1100"/>
              <a:buFont typeface="Arial"/>
              <a:buNone/>
            </a:pPr>
            <a:r>
              <a:t/>
            </a:r>
            <a:endParaRPr sz="1200">
              <a:solidFill>
                <a:srgbClr val="FFFFFF"/>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 sz="1200">
                <a:solidFill>
                  <a:srgbClr val="FFFFFF"/>
                </a:solidFill>
                <a:latin typeface="Helvetica Neue"/>
                <a:ea typeface="Helvetica Neue"/>
                <a:cs typeface="Helvetica Neue"/>
                <a:sym typeface="Helvetica Neue"/>
              </a:rPr>
              <a:t>KPI:  </a:t>
            </a:r>
            <a:endParaRPr b="1" sz="1200">
              <a:solidFill>
                <a:srgbClr val="FFFFFF"/>
              </a:solidFill>
              <a:latin typeface="Helvetica Neue"/>
              <a:ea typeface="Helvetica Neue"/>
              <a:cs typeface="Helvetica Neue"/>
              <a:sym typeface="Helvetica Neue"/>
            </a:endParaRPr>
          </a:p>
          <a:p>
            <a:pPr indent="-304800" lvl="0" marL="457200" rtl="0" algn="l">
              <a:spcBef>
                <a:spcPts val="0"/>
              </a:spcBef>
              <a:spcAft>
                <a:spcPts val="0"/>
              </a:spcAft>
              <a:buClr>
                <a:srgbClr val="FFFFFF"/>
              </a:buClr>
              <a:buSzPts val="1200"/>
              <a:buFont typeface="Helvetica Neue"/>
              <a:buChar char="-"/>
            </a:pPr>
            <a:r>
              <a:rPr b="1" lang="en" sz="1200">
                <a:solidFill>
                  <a:srgbClr val="FFFFFF"/>
                </a:solidFill>
                <a:latin typeface="Helvetica Neue"/>
                <a:ea typeface="Helvetica Neue"/>
                <a:cs typeface="Helvetica Neue"/>
                <a:sym typeface="Helvetica Neue"/>
              </a:rPr>
              <a:t>Trending Topic: </a:t>
            </a:r>
            <a:r>
              <a:rPr lang="en" sz="1200">
                <a:solidFill>
                  <a:srgbClr val="FFFFFF"/>
                </a:solidFill>
                <a:latin typeface="Helvetica Neue"/>
                <a:ea typeface="Helvetica Neue"/>
                <a:cs typeface="Helvetica Neue"/>
                <a:sym typeface="Helvetica Neue"/>
              </a:rPr>
              <a:t>Posición del # </a:t>
            </a:r>
            <a:r>
              <a:rPr i="1" lang="en" sz="1200">
                <a:solidFill>
                  <a:srgbClr val="FFFFFF"/>
                </a:solidFill>
                <a:latin typeface="Helvetica Neue"/>
                <a:ea typeface="Helvetica Neue"/>
                <a:cs typeface="Helvetica Neue"/>
                <a:sym typeface="Helvetica Neue"/>
              </a:rPr>
              <a:t>(Estár en el Top 10 el día de lanzamiento de la   campaña)</a:t>
            </a:r>
            <a:endParaRPr i="1" sz="1200">
              <a:solidFill>
                <a:srgbClr val="FFFFFF"/>
              </a:solidFill>
              <a:latin typeface="Helvetica Neue"/>
              <a:ea typeface="Helvetica Neue"/>
              <a:cs typeface="Helvetica Neue"/>
              <a:sym typeface="Helvetica Neue"/>
            </a:endParaRPr>
          </a:p>
          <a:p>
            <a:pPr indent="-304800" lvl="0" marL="457200" rtl="0" algn="l">
              <a:spcBef>
                <a:spcPts val="0"/>
              </a:spcBef>
              <a:spcAft>
                <a:spcPts val="0"/>
              </a:spcAft>
              <a:buClr>
                <a:srgbClr val="FFFFFF"/>
              </a:buClr>
              <a:buSzPts val="1200"/>
              <a:buChar char="-"/>
            </a:pPr>
            <a:r>
              <a:rPr b="1" lang="en" sz="1200">
                <a:solidFill>
                  <a:srgbClr val="FFFFFF"/>
                </a:solidFill>
                <a:latin typeface="Helvetica Neue"/>
                <a:ea typeface="Helvetica Neue"/>
                <a:cs typeface="Helvetica Neue"/>
                <a:sym typeface="Helvetica Neue"/>
              </a:rPr>
              <a:t>Engagement rate: </a:t>
            </a:r>
            <a:r>
              <a:rPr lang="en" sz="1200">
                <a:solidFill>
                  <a:srgbClr val="FFFFFF"/>
                </a:solidFill>
                <a:latin typeface="Helvetica Neue"/>
                <a:ea typeface="Helvetica Neue"/>
                <a:cs typeface="Helvetica Neue"/>
                <a:sym typeface="Helvetica Neue"/>
              </a:rPr>
              <a:t>Aumento de interacciones sobre público alcanzado. </a:t>
            </a:r>
            <a:r>
              <a:rPr i="1" lang="en" sz="1200">
                <a:solidFill>
                  <a:srgbClr val="FFFFFF"/>
                </a:solidFill>
                <a:latin typeface="Helvetica Neue"/>
                <a:ea typeface="Helvetica Neue"/>
                <a:cs typeface="Helvetica Neue"/>
                <a:sym typeface="Helvetica Neue"/>
              </a:rPr>
              <a:t>(Aumentar en un 2%)</a:t>
            </a:r>
            <a:endParaRPr sz="1200">
              <a:solidFill>
                <a:srgbClr val="FFFFFF"/>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rgbClr val="FFFFFF"/>
              </a:solidFill>
              <a:latin typeface="Helvetica Neue"/>
              <a:ea typeface="Helvetica Neue"/>
              <a:cs typeface="Helvetica Neue"/>
              <a:sym typeface="Helvetica Neue"/>
            </a:endParaRPr>
          </a:p>
          <a:p>
            <a:pPr indent="0" lvl="0" marL="457200" rtl="0" algn="l">
              <a:spcBef>
                <a:spcPts val="0"/>
              </a:spcBef>
              <a:spcAft>
                <a:spcPts val="0"/>
              </a:spcAft>
              <a:buNone/>
            </a:pPr>
            <a:r>
              <a:t/>
            </a:r>
            <a:endParaRPr sz="1200">
              <a:solidFill>
                <a:srgbClr val="FFFFFF"/>
              </a:solidFill>
              <a:latin typeface="Helvetica Neue"/>
              <a:ea typeface="Helvetica Neue"/>
              <a:cs typeface="Helvetica Neue"/>
              <a:sym typeface="Helvetica Neue"/>
            </a:endParaRPr>
          </a:p>
        </p:txBody>
      </p:sp>
      <p:pic>
        <p:nvPicPr>
          <p:cNvPr id="130" name="Google Shape;130;p20"/>
          <p:cNvPicPr preferRelativeResize="0"/>
          <p:nvPr/>
        </p:nvPicPr>
        <p:blipFill>
          <a:blip r:embed="rId4">
            <a:alphaModFix/>
          </a:blip>
          <a:stretch>
            <a:fillRect/>
          </a:stretch>
        </p:blipFill>
        <p:spPr>
          <a:xfrm>
            <a:off x="8004625" y="4457700"/>
            <a:ext cx="796474" cy="412425"/>
          </a:xfrm>
          <a:prstGeom prst="rect">
            <a:avLst/>
          </a:prstGeom>
          <a:noFill/>
          <a:ln>
            <a:noFill/>
          </a:ln>
        </p:spPr>
      </p:pic>
      <p:pic>
        <p:nvPicPr>
          <p:cNvPr id="131" name="Google Shape;131;p20"/>
          <p:cNvPicPr preferRelativeResize="0"/>
          <p:nvPr/>
        </p:nvPicPr>
        <p:blipFill rotWithShape="1">
          <a:blip r:embed="rId5">
            <a:alphaModFix/>
          </a:blip>
          <a:srcRect b="1718" l="14125" r="9269" t="1709"/>
          <a:stretch/>
        </p:blipFill>
        <p:spPr>
          <a:xfrm>
            <a:off x="5574550" y="1408413"/>
            <a:ext cx="3193225" cy="2240924"/>
          </a:xfrm>
          <a:prstGeom prst="rect">
            <a:avLst/>
          </a:prstGeom>
          <a:noFill/>
          <a:ln cap="flat" cmpd="sng" w="19050">
            <a:solidFill>
              <a:srgbClr val="FFFFFF"/>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35" name="Shape 135"/>
        <p:cNvGrpSpPr/>
        <p:nvPr/>
      </p:nvGrpSpPr>
      <p:grpSpPr>
        <a:xfrm>
          <a:off x="0" y="0"/>
          <a:ext cx="0" cy="0"/>
          <a:chOff x="0" y="0"/>
          <a:chExt cx="0" cy="0"/>
        </a:xfrm>
      </p:grpSpPr>
      <p:sp>
        <p:nvSpPr>
          <p:cNvPr id="136" name="Google Shape;136;p21"/>
          <p:cNvSpPr txBox="1"/>
          <p:nvPr/>
        </p:nvSpPr>
        <p:spPr>
          <a:xfrm>
            <a:off x="289925" y="161075"/>
            <a:ext cx="5892900" cy="65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3000">
                <a:solidFill>
                  <a:srgbClr val="FFFFFF"/>
                </a:solidFill>
                <a:latin typeface="Lobster"/>
                <a:ea typeface="Lobster"/>
                <a:cs typeface="Lobster"/>
                <a:sym typeface="Lobster"/>
              </a:rPr>
              <a:t>El amor de mamá no conoce obstáculos</a:t>
            </a:r>
            <a:endParaRPr sz="3000">
              <a:solidFill>
                <a:srgbClr val="FFFFFF"/>
              </a:solidFill>
              <a:latin typeface="Lobster"/>
              <a:ea typeface="Lobster"/>
              <a:cs typeface="Lobster"/>
              <a:sym typeface="Lobster"/>
            </a:endParaRPr>
          </a:p>
        </p:txBody>
      </p:sp>
      <p:sp>
        <p:nvSpPr>
          <p:cNvPr id="137" name="Google Shape;137;p21"/>
          <p:cNvSpPr txBox="1"/>
          <p:nvPr/>
        </p:nvSpPr>
        <p:spPr>
          <a:xfrm>
            <a:off x="417625" y="910675"/>
            <a:ext cx="7882800" cy="106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Helvetica Neue"/>
                <a:ea typeface="Helvetica Neue"/>
                <a:cs typeface="Helvetica Neue"/>
                <a:sym typeface="Helvetica Neue"/>
              </a:rPr>
              <a:t>Formato: </a:t>
            </a:r>
            <a:r>
              <a:rPr lang="en" sz="1200">
                <a:solidFill>
                  <a:srgbClr val="FFFFFF"/>
                </a:solidFill>
                <a:latin typeface="Helvetica Neue"/>
                <a:ea typeface="Helvetica Neue"/>
                <a:cs typeface="Helvetica Neue"/>
                <a:sym typeface="Helvetica Neue"/>
              </a:rPr>
              <a:t>PR media campaign</a:t>
            </a:r>
            <a:endParaRPr sz="1200">
              <a:solidFill>
                <a:srgbClr val="FFFFFF"/>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rgbClr val="FFFFFF"/>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 sz="1200">
                <a:solidFill>
                  <a:srgbClr val="FFFFFF"/>
                </a:solidFill>
                <a:latin typeface="Helvetica Neue"/>
                <a:ea typeface="Helvetica Neue"/>
                <a:cs typeface="Helvetica Neue"/>
                <a:sym typeface="Helvetica Neue"/>
              </a:rPr>
              <a:t>Este será el </a:t>
            </a:r>
            <a:r>
              <a:rPr b="1" lang="en" sz="1200">
                <a:solidFill>
                  <a:srgbClr val="FFFFFF"/>
                </a:solidFill>
                <a:latin typeface="Helvetica Neue"/>
                <a:ea typeface="Helvetica Neue"/>
                <a:cs typeface="Helvetica Neue"/>
                <a:sym typeface="Helvetica Neue"/>
              </a:rPr>
              <a:t>heat-point</a:t>
            </a:r>
            <a:r>
              <a:rPr lang="en" sz="1200">
                <a:solidFill>
                  <a:srgbClr val="FFFFFF"/>
                </a:solidFill>
                <a:latin typeface="Helvetica Neue"/>
                <a:ea typeface="Helvetica Neue"/>
                <a:cs typeface="Helvetica Neue"/>
                <a:sym typeface="Helvetica Neue"/>
              </a:rPr>
              <a:t> de nuestra activación y lo lanzaremos el día de la leche: </a:t>
            </a:r>
            <a:r>
              <a:rPr b="1" lang="en" sz="1200">
                <a:solidFill>
                  <a:srgbClr val="FFFFFF"/>
                </a:solidFill>
                <a:latin typeface="Helvetica Neue"/>
                <a:ea typeface="Helvetica Neue"/>
                <a:cs typeface="Helvetica Neue"/>
                <a:sym typeface="Helvetica Neue"/>
              </a:rPr>
              <a:t>el 1 de junio</a:t>
            </a:r>
            <a:r>
              <a:rPr lang="en" sz="1200">
                <a:solidFill>
                  <a:srgbClr val="FFFFFF"/>
                </a:solidFill>
                <a:latin typeface="Helvetica Neue"/>
                <a:ea typeface="Helvetica Neue"/>
                <a:cs typeface="Helvetica Neue"/>
                <a:sym typeface="Helvetica Neue"/>
              </a:rPr>
              <a:t>. </a:t>
            </a:r>
            <a:br>
              <a:rPr lang="en" sz="1200">
                <a:solidFill>
                  <a:srgbClr val="FFFFFF"/>
                </a:solidFill>
                <a:latin typeface="Helvetica Neue"/>
                <a:ea typeface="Helvetica Neue"/>
                <a:cs typeface="Helvetica Neue"/>
                <a:sym typeface="Helvetica Neue"/>
              </a:rPr>
            </a:br>
            <a:r>
              <a:rPr lang="en" sz="1200">
                <a:solidFill>
                  <a:srgbClr val="FFFFFF"/>
                </a:solidFill>
                <a:latin typeface="Helvetica Neue"/>
                <a:ea typeface="Helvetica Neue"/>
                <a:cs typeface="Helvetica Neue"/>
                <a:sym typeface="Helvetica Neue"/>
              </a:rPr>
              <a:t>Uno de los elementos que hace diferente a la leche Alpina es su proceso de higienización larga-vida que la hace útil en las condiciones más adversas. </a:t>
            </a:r>
            <a:endParaRPr sz="1200">
              <a:solidFill>
                <a:srgbClr val="FFFFFF"/>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 sz="1200">
                <a:solidFill>
                  <a:srgbClr val="FFFFFF"/>
                </a:solidFill>
                <a:latin typeface="Helvetica Neue"/>
                <a:ea typeface="Helvetica Neue"/>
                <a:cs typeface="Helvetica Neue"/>
                <a:sym typeface="Helvetica Neue"/>
              </a:rPr>
              <a:t>No es un secreto la crisis energética actual en Venezuela ni las regiones colombianas a las que aún no llega la luz ni los servicios potables, aprovecharemos la versatilidad de nuestro producto para llevar reservas de leche Alpina a Venezuela y a zonas colombianas sin luz para que los niños de esas regiones crezcan sanos y fuertes, porque el amor es más grande que cualquier obstáculo.</a:t>
            </a:r>
            <a:endParaRPr sz="1200">
              <a:solidFill>
                <a:srgbClr val="FFFFFF"/>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1200">
              <a:solidFill>
                <a:srgbClr val="FFFFFF"/>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 sz="1200">
                <a:solidFill>
                  <a:srgbClr val="FFFFFF"/>
                </a:solidFill>
                <a:latin typeface="Helvetica Neue"/>
                <a:ea typeface="Helvetica Neue"/>
                <a:cs typeface="Helvetica Neue"/>
                <a:sym typeface="Helvetica Neue"/>
              </a:rPr>
              <a:t>Ese día nos transformaremos en el titular de la prensa y nos ganaremos el corazón de la comunidad. </a:t>
            </a:r>
            <a:endParaRPr sz="1200">
              <a:solidFill>
                <a:srgbClr val="FFFFFF"/>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 sz="1200">
                <a:solidFill>
                  <a:srgbClr val="FFFFFF"/>
                </a:solidFill>
                <a:latin typeface="Helvetica Neue"/>
                <a:ea typeface="Helvetica Neue"/>
                <a:cs typeface="Helvetica Neue"/>
                <a:sym typeface="Helvetica Neue"/>
              </a:rPr>
              <a:t>Ataremos la campaña a una alianza con Rappi: durante junio y julio, todos los usuarios que pidan productos Alpina por la plataforma sabrán que donaremos un porcentaje a nuestra iniciativa para hacerlo aún más grande y la acompañaremos de paid-media en programática, lanzando el video-caso pautado en Google Ads y las RRSS de Facebook. </a:t>
            </a:r>
            <a:endParaRPr sz="1200">
              <a:solidFill>
                <a:srgbClr val="FFFFFF"/>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 sz="1200">
                <a:solidFill>
                  <a:srgbClr val="FFFFFF"/>
                </a:solidFill>
                <a:latin typeface="Helvetica Neue"/>
                <a:ea typeface="Helvetica Neue"/>
                <a:cs typeface="Helvetica Neue"/>
                <a:sym typeface="Helvetica Neue"/>
              </a:rPr>
              <a:t>¡</a:t>
            </a:r>
            <a:r>
              <a:rPr lang="en" sz="1200">
                <a:solidFill>
                  <a:srgbClr val="FFFFFF"/>
                </a:solidFill>
                <a:latin typeface="Helvetica Neue"/>
                <a:ea typeface="Helvetica Neue"/>
                <a:cs typeface="Helvetica Neue"/>
                <a:sym typeface="Helvetica Neue"/>
              </a:rPr>
              <a:t>Porque es una leche hecha con el amor de mamás, para mamás. </a:t>
            </a:r>
            <a:endParaRPr sz="1200">
              <a:solidFill>
                <a:srgbClr val="FFFFFF"/>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 sz="1200">
                <a:solidFill>
                  <a:srgbClr val="FFFFFF"/>
                </a:solidFill>
                <a:latin typeface="Helvetica Neue"/>
                <a:ea typeface="Helvetica Neue"/>
                <a:cs typeface="Helvetica Neue"/>
                <a:sym typeface="Helvetica Neue"/>
              </a:rPr>
              <a:t>KPI:  </a:t>
            </a:r>
            <a:endParaRPr b="1" sz="1200">
              <a:solidFill>
                <a:srgbClr val="FFFFFF"/>
              </a:solidFill>
              <a:latin typeface="Helvetica Neue"/>
              <a:ea typeface="Helvetica Neue"/>
              <a:cs typeface="Helvetica Neue"/>
              <a:sym typeface="Helvetica Neue"/>
            </a:endParaRPr>
          </a:p>
          <a:p>
            <a:pPr indent="-304800" lvl="0" marL="457200" rtl="0" algn="l">
              <a:spcBef>
                <a:spcPts val="0"/>
              </a:spcBef>
              <a:spcAft>
                <a:spcPts val="0"/>
              </a:spcAft>
              <a:buClr>
                <a:srgbClr val="FFFFFF"/>
              </a:buClr>
              <a:buSzPts val="1200"/>
              <a:buFont typeface="Helvetica Neue"/>
              <a:buChar char="-"/>
            </a:pPr>
            <a:r>
              <a:rPr b="1" lang="en" sz="1200">
                <a:solidFill>
                  <a:srgbClr val="FFFFFF"/>
                </a:solidFill>
                <a:latin typeface="Helvetica Neue"/>
                <a:ea typeface="Helvetica Neue"/>
                <a:cs typeface="Helvetica Neue"/>
                <a:sym typeface="Helvetica Neue"/>
              </a:rPr>
              <a:t>Trending Topic: </a:t>
            </a:r>
            <a:r>
              <a:rPr lang="en" sz="1200">
                <a:solidFill>
                  <a:srgbClr val="FFFFFF"/>
                </a:solidFill>
                <a:latin typeface="Helvetica Neue"/>
                <a:ea typeface="Helvetica Neue"/>
                <a:cs typeface="Helvetica Neue"/>
                <a:sym typeface="Helvetica Neue"/>
              </a:rPr>
              <a:t>Posición del # </a:t>
            </a:r>
            <a:r>
              <a:rPr i="1" lang="en" sz="1200">
                <a:solidFill>
                  <a:srgbClr val="FFFFFF"/>
                </a:solidFill>
                <a:latin typeface="Helvetica Neue"/>
                <a:ea typeface="Helvetica Neue"/>
                <a:cs typeface="Helvetica Neue"/>
                <a:sym typeface="Helvetica Neue"/>
              </a:rPr>
              <a:t>(Estár en el Top 10 el día de lanzamiento de la   campaña)</a:t>
            </a:r>
            <a:endParaRPr i="1" sz="1200">
              <a:solidFill>
                <a:srgbClr val="FFFFFF"/>
              </a:solidFill>
              <a:latin typeface="Helvetica Neue"/>
              <a:ea typeface="Helvetica Neue"/>
              <a:cs typeface="Helvetica Neue"/>
              <a:sym typeface="Helvetica Neue"/>
            </a:endParaRPr>
          </a:p>
          <a:p>
            <a:pPr indent="-304800" lvl="0" marL="457200" rtl="0" algn="l">
              <a:spcBef>
                <a:spcPts val="0"/>
              </a:spcBef>
              <a:spcAft>
                <a:spcPts val="0"/>
              </a:spcAft>
              <a:buClr>
                <a:srgbClr val="FFFFFF"/>
              </a:buClr>
              <a:buSzPts val="1200"/>
              <a:buChar char="-"/>
            </a:pPr>
            <a:r>
              <a:rPr b="1" lang="en" sz="1200">
                <a:solidFill>
                  <a:srgbClr val="FFFFFF"/>
                </a:solidFill>
                <a:latin typeface="Helvetica Neue"/>
                <a:ea typeface="Helvetica Neue"/>
                <a:cs typeface="Helvetica Neue"/>
                <a:sym typeface="Helvetica Neue"/>
              </a:rPr>
              <a:t>Engagement rate: </a:t>
            </a:r>
            <a:r>
              <a:rPr lang="en" sz="1200">
                <a:solidFill>
                  <a:srgbClr val="FFFFFF"/>
                </a:solidFill>
                <a:latin typeface="Helvetica Neue"/>
                <a:ea typeface="Helvetica Neue"/>
                <a:cs typeface="Helvetica Neue"/>
                <a:sym typeface="Helvetica Neue"/>
              </a:rPr>
              <a:t>Aumento de interacciones sobre público alcanzado. </a:t>
            </a:r>
            <a:r>
              <a:rPr i="1" lang="en" sz="1200">
                <a:solidFill>
                  <a:srgbClr val="FFFFFF"/>
                </a:solidFill>
                <a:latin typeface="Helvetica Neue"/>
                <a:ea typeface="Helvetica Neue"/>
                <a:cs typeface="Helvetica Neue"/>
                <a:sym typeface="Helvetica Neue"/>
              </a:rPr>
              <a:t>(Aumentar en un 2%)</a:t>
            </a:r>
            <a:endParaRPr sz="1200">
              <a:solidFill>
                <a:srgbClr val="FFFFFF"/>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rgbClr val="FFFFFF"/>
              </a:solidFill>
              <a:latin typeface="Helvetica Neue"/>
              <a:ea typeface="Helvetica Neue"/>
              <a:cs typeface="Helvetica Neue"/>
              <a:sym typeface="Helvetica Neue"/>
            </a:endParaRPr>
          </a:p>
          <a:p>
            <a:pPr indent="0" lvl="0" marL="457200" rtl="0" algn="l">
              <a:spcBef>
                <a:spcPts val="0"/>
              </a:spcBef>
              <a:spcAft>
                <a:spcPts val="0"/>
              </a:spcAft>
              <a:buNone/>
            </a:pPr>
            <a:r>
              <a:t/>
            </a:r>
            <a:endParaRPr sz="1200">
              <a:solidFill>
                <a:srgbClr val="FFFFFF"/>
              </a:solidFill>
              <a:latin typeface="Helvetica Neue"/>
              <a:ea typeface="Helvetica Neue"/>
              <a:cs typeface="Helvetica Neue"/>
              <a:sym typeface="Helvetica Neue"/>
            </a:endParaRPr>
          </a:p>
        </p:txBody>
      </p:sp>
      <p:pic>
        <p:nvPicPr>
          <p:cNvPr id="138" name="Google Shape;138;p21"/>
          <p:cNvPicPr preferRelativeResize="0"/>
          <p:nvPr/>
        </p:nvPicPr>
        <p:blipFill>
          <a:blip r:embed="rId4">
            <a:alphaModFix/>
          </a:blip>
          <a:stretch>
            <a:fillRect/>
          </a:stretch>
        </p:blipFill>
        <p:spPr>
          <a:xfrm>
            <a:off x="8004625" y="4457700"/>
            <a:ext cx="796474" cy="412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