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>
      <p:cViewPr>
        <p:scale>
          <a:sx n="100" d="100"/>
          <a:sy n="100" d="100"/>
        </p:scale>
        <p:origin x="33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6DBCE-5C55-B94E-9BFE-56748B965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56149A-E1CD-2E4E-B212-7D4FC7FF3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677FA9-5E73-F746-82A1-35B4B2A8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FE105-BA08-4940-A41D-76F8B528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3F66C0-24B6-2F4B-AC45-A6D58F9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8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8FFCD-D125-344E-8BE3-F61076FC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4CFD01-D47A-CF40-9ED4-4492CA58B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72C07E-4CC3-7242-8839-C61FAECE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39D35-1187-074D-B6BD-92F182F2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4FEC44-9BCD-3044-8FE1-91626861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071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951C6A-107C-5445-847C-E4A7D8421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2B2FCB-7530-8B4C-A001-1C1345BE8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D01FA9-6126-8440-819B-B3AC38DA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F92CD7-1968-A644-8E9C-D90C2A64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8F3E94-0B2C-9440-9716-BE6D658C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237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F2235-26FE-9841-9886-D0AE2BE7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590401-3EE9-1845-AF85-C1BA56EE5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9D6D7-BF93-694C-A114-5BDBF400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F8B53F-9E16-8A4A-857C-030F93B4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81A42C-BF08-964A-9357-8946E600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372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0C1B3-9CC3-B044-9B5F-6D8BAB8D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36F404-B3E2-644F-91BE-33C7C5C5E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1BC50F-B817-634C-960F-7C925CC9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A023B-315D-BF47-9B6A-8660C4E6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1F7C21-3B7B-BA45-8CF2-97C26E0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58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11920-FD53-2447-8B63-724B734D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A6CEC-8A6F-BE40-8130-3F7BA520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2F0762-FADE-7C45-851D-D65A6E7A0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048ECD-73C7-9C4D-8FDF-51C88D87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3052FC-0DD3-4845-A85E-890502F7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694E86-85B0-F14C-A032-F522A10A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909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9B5A0-BC22-9947-95DE-2D2C315A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930587-55C3-6C4E-8D54-10B547B20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08F21D-246A-3E4F-A44D-F551F1FAC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68C27E-CBDB-D14E-8338-AFAEA1B91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1A74057-62B8-844A-AC81-83303C9ED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C5D16CC-DF40-2240-BFD1-4600CCEE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5F4F74-07AA-6D4F-A17D-D7D44D9C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A94BBB-AB55-1542-8D8C-7095DEDC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76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EE728-DB0E-F34A-A821-B7846B7E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15A5BE-AE72-6341-B349-434F1494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D628C6-7D00-8841-AAB2-FCE4BBEC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DFC01F-D144-A847-988E-05611F53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51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87624B-980D-FD42-948A-54280F46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DEC64A-0C4B-B442-A552-ECFFD43C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103F2E-4F93-E640-8981-94A0EA32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513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7E15C-9D7B-234F-A676-DE0010F2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85F03D-0981-3445-B8CF-9570FFA1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85B9F5-42EB-1544-BE73-5F83DF23C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9C9635-FFAB-CC44-9689-3E8347A2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FD926B-2D77-D84E-9374-B8EC5809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E25435-3C6F-9C48-B63F-BB610F75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42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57F9C-A365-1D42-8DC8-A2164007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A746A96-6E5E-D64C-9C05-719C76D02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921F87-FCC3-EF47-BA02-0F0B2F841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8DDC88-FB65-AD40-8825-C1226E53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582B7F-F17F-7D46-AE05-DFD4C301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B0062F-ECE5-6145-A797-1002335A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20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BE72CB-BE3B-DF4E-81B2-A0C3E2DC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ED3A95-D1B5-6F4C-B17B-312215D08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426E39-B00F-0044-9441-B07607E0A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0AA50-24F0-7041-B2D9-469C939D0477}" type="datetimeFigureOut">
              <a:rPr lang="es-CO" smtClean="0"/>
              <a:t>18/03/19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884A7-582E-D948-8F59-1657CA87B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A05848-1489-BC48-BC55-80CF320D2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EB188-FD7E-D64C-856D-BF178978FB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132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FD0697-CE82-0C4D-938E-A9E55B9D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A32985-52A2-624A-ACDF-0266308A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83" y="1516935"/>
            <a:ext cx="3665806" cy="295525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573F718-9F61-B948-8AE7-27C3E4EDF65F}"/>
              </a:ext>
            </a:extLst>
          </p:cNvPr>
          <p:cNvSpPr txBox="1"/>
          <p:nvPr/>
        </p:nvSpPr>
        <p:spPr>
          <a:xfrm>
            <a:off x="4792894" y="4917296"/>
            <a:ext cx="263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latin typeface="Dot Matrix" pitchFamily="2" charset="0"/>
              </a:rPr>
              <a:t>PR 2019</a:t>
            </a:r>
          </a:p>
        </p:txBody>
      </p:sp>
    </p:spTree>
    <p:extLst>
      <p:ext uri="{BB962C8B-B14F-4D97-AF65-F5344CB8AC3E}">
        <p14:creationId xmlns:p14="http://schemas.microsoft.com/office/powerpoint/2010/main" val="4004896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79B6FBF-84F6-A34D-B10A-1A4305DDE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284A27-BC10-524B-A0C5-AE972DE35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5" y="256855"/>
            <a:ext cx="11691991" cy="633401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DE3E15-77B3-5946-BC38-55569336DAFE}"/>
              </a:ext>
            </a:extLst>
          </p:cNvPr>
          <p:cNvSpPr/>
          <p:nvPr/>
        </p:nvSpPr>
        <p:spPr>
          <a:xfrm>
            <a:off x="1230793" y="1292245"/>
            <a:ext cx="34163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Dotum" panose="020B0600000101010101" pitchFamily="34" charset="-127"/>
                <a:cs typeface="Times New Roman (Body CS)" panose="02020603050405020304" pitchFamily="18" charset="0"/>
              </a:rPr>
              <a:t>Situación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Dotum" panose="020B0600000101010101" pitchFamily="34" charset="-127"/>
              <a:cs typeface="Times New Roman (Body CS)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750CF1-E84B-7D46-9EBB-129A655E9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"/>
          </a:blip>
          <a:srcRect t="10275" b="7953"/>
          <a:stretch/>
        </p:blipFill>
        <p:spPr>
          <a:xfrm>
            <a:off x="274975" y="256855"/>
            <a:ext cx="11691991" cy="633401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F176FC8-EA17-9A49-B4F2-92997D2ED945}"/>
              </a:ext>
            </a:extLst>
          </p:cNvPr>
          <p:cNvSpPr/>
          <p:nvPr/>
        </p:nvSpPr>
        <p:spPr>
          <a:xfrm>
            <a:off x="1230793" y="247962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Las personas están consumiendo leches de menor precio, porque están dejando la calidad de la leche en un segundo plano al momento de comprarla. </a:t>
            </a:r>
          </a:p>
          <a:p>
            <a:pPr>
              <a:spcAft>
                <a:spcPts val="0"/>
              </a:spcAft>
            </a:pPr>
            <a:endParaRPr lang="es-ES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Sin embargo, ignoran que entre más calidad tenga la leche, mejor es su sabor.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941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E833A0-CC53-4344-A83E-E2A793117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E04D1E-1709-4846-9B30-DE6A4E222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l="494" t="14312" r="494" b="10764"/>
          <a:stretch/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2A558B8-CA98-2F42-8E01-16BC8876DB3D}"/>
              </a:ext>
            </a:extLst>
          </p:cNvPr>
          <p:cNvSpPr txBox="1"/>
          <p:nvPr/>
        </p:nvSpPr>
        <p:spPr>
          <a:xfrm>
            <a:off x="1308100" y="1333500"/>
            <a:ext cx="31117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latin typeface="Dot Matrix" pitchFamily="2" charset="0"/>
              </a:rPr>
              <a:t>Objetivo</a:t>
            </a:r>
            <a:endParaRPr lang="es-CO" sz="6000" dirty="0">
              <a:latin typeface="Dot Matrix" pitchFamily="2" charset="0"/>
            </a:endParaRPr>
          </a:p>
          <a:p>
            <a:endParaRPr lang="es-CO" sz="6000" dirty="0">
              <a:latin typeface="Dot Matrix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A68AB8-E0D5-A640-B8B7-9477A079DFEA}"/>
              </a:ext>
            </a:extLst>
          </p:cNvPr>
          <p:cNvSpPr/>
          <p:nvPr/>
        </p:nvSpPr>
        <p:spPr>
          <a:xfrm>
            <a:off x="1308100" y="2919329"/>
            <a:ext cx="4508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Lograr que las personas reconozcan la calidad de la Leche Alpina y vuelvan a considerar comprar leche de calidad, desde </a:t>
            </a:r>
            <a:r>
              <a:rPr lang="es-ES" dirty="0">
                <a:latin typeface="Helvetica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un golpe de opinión </a:t>
            </a:r>
            <a:r>
              <a:rPr lang="es-E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el día mundial de la leche.</a:t>
            </a:r>
            <a:endParaRPr lang="es-CO" dirty="0">
              <a:solidFill>
                <a:schemeClr val="bg1"/>
              </a:solidFill>
              <a:latin typeface="Helvetica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0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7B0DEA-9898-5C44-A3A3-D56E1A293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5" y="256855"/>
            <a:ext cx="11691991" cy="63340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AE6974-3FFD-4945-83C8-7994A218A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359" t="3746" r="1742" b="3895"/>
          <a:stretch/>
        </p:blipFill>
        <p:spPr>
          <a:xfrm>
            <a:off x="287675" y="256855"/>
            <a:ext cx="11691992" cy="633401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C107734-CE6B-9544-A58C-6C4175A366AB}"/>
              </a:ext>
            </a:extLst>
          </p:cNvPr>
          <p:cNvSpPr/>
          <p:nvPr/>
        </p:nvSpPr>
        <p:spPr>
          <a:xfrm>
            <a:off x="8119978" y="1110734"/>
            <a:ext cx="30315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Hallazgo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990D7BE-A507-684F-ABB4-8429A2728CB1}"/>
              </a:ext>
            </a:extLst>
          </p:cNvPr>
          <p:cNvSpPr/>
          <p:nvPr/>
        </p:nvSpPr>
        <p:spPr>
          <a:xfrm>
            <a:off x="825500" y="2823699"/>
            <a:ext cx="4076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A las personas </a:t>
            </a:r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se les vence la leche en la nevera</a:t>
            </a: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, esto sucede todo el tiempo.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934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613E1-16FD-1446-9D7C-CBB1F9DE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B99ABF-B0F9-904E-9EAE-650F3583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D130752-6DE6-4445-BF20-8D11425D3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4236" y="2721577"/>
            <a:ext cx="4147264" cy="985262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96FD5AE-71A7-B94D-9B51-3F6AC24D8579}"/>
              </a:ext>
            </a:extLst>
          </p:cNvPr>
          <p:cNvSpPr/>
          <p:nvPr/>
        </p:nvSpPr>
        <p:spPr>
          <a:xfrm>
            <a:off x="4197958" y="3899739"/>
            <a:ext cx="3839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El día de la leche, ninguna leche debería vencerse. </a:t>
            </a:r>
            <a:endParaRPr lang="es-CO" sz="1200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550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0A336-AADD-884A-B594-2B31D8ED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5" y="256855"/>
            <a:ext cx="11691991" cy="633401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2FA308B-4CB9-0146-B4B8-095CDE81D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198" t="2237" b="3956"/>
          <a:stretch/>
        </p:blipFill>
        <p:spPr>
          <a:xfrm>
            <a:off x="287674" y="256855"/>
            <a:ext cx="11691992" cy="633401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CE9E360-A469-1046-8A4A-6F3821C76F65}"/>
              </a:ext>
            </a:extLst>
          </p:cNvPr>
          <p:cNvSpPr/>
          <p:nvPr/>
        </p:nvSpPr>
        <p:spPr>
          <a:xfrm>
            <a:off x="4163246" y="2916032"/>
            <a:ext cx="34932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Ejecución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6607906-CE82-0741-B464-28F6079426A6}"/>
              </a:ext>
            </a:extLst>
          </p:cNvPr>
          <p:cNvSpPr/>
          <p:nvPr/>
        </p:nvSpPr>
        <p:spPr>
          <a:xfrm>
            <a:off x="746182" y="1525415"/>
            <a:ext cx="444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Desde la producción de Leche Alpina, planearemos que ninguna leche tenga fecha de vencimiento cerca al día mundial de la leche</a:t>
            </a:r>
            <a:r>
              <a:rPr lang="es-CO" dirty="0">
                <a:latin typeface="Varela Round" pitchFamily="2" charset="-79"/>
                <a:cs typeface="Varela Round" pitchFamily="2" charset="-79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7152139-1229-FD47-81FD-72C264FD3290}"/>
              </a:ext>
            </a:extLst>
          </p:cNvPr>
          <p:cNvSpPr/>
          <p:nvPr/>
        </p:nvSpPr>
        <p:spPr>
          <a:xfrm>
            <a:off x="746182" y="608818"/>
            <a:ext cx="7040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1.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95C0412-C998-7049-A235-280A92E98E5C}"/>
              </a:ext>
            </a:extLst>
          </p:cNvPr>
          <p:cNvSpPr/>
          <p:nvPr/>
        </p:nvSpPr>
        <p:spPr>
          <a:xfrm>
            <a:off x="7581724" y="608818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2.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36ADE2-D178-3B4F-8AD4-7D36D4D52C6A}"/>
              </a:ext>
            </a:extLst>
          </p:cNvPr>
          <p:cNvSpPr/>
          <p:nvPr/>
        </p:nvSpPr>
        <p:spPr>
          <a:xfrm>
            <a:off x="7656510" y="1423844"/>
            <a:ext cx="332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Distribuiremos nuestra leche para que </a:t>
            </a:r>
            <a:r>
              <a:rPr lang="es-ES" b="1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el día 1 de junio</a:t>
            </a:r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, todos aquellos que quieran cambiar sus leches vencidas de la competencia por una leche alpina, lo puedan hacer.</a:t>
            </a:r>
            <a:r>
              <a:rPr lang="es-CO" dirty="0">
                <a:latin typeface="Varela Round" pitchFamily="2" charset="-79"/>
                <a:cs typeface="Varela Round" pitchFamily="2" charset="-79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27794EF-FA20-8446-813D-0D9F244F1893}"/>
              </a:ext>
            </a:extLst>
          </p:cNvPr>
          <p:cNvSpPr/>
          <p:nvPr/>
        </p:nvSpPr>
        <p:spPr>
          <a:xfrm>
            <a:off x="799403" y="3994304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3.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FACB5B4-8C8C-9348-8F0F-C8921D379190}"/>
              </a:ext>
            </a:extLst>
          </p:cNvPr>
          <p:cNvSpPr/>
          <p:nvPr/>
        </p:nvSpPr>
        <p:spPr>
          <a:xfrm>
            <a:off x="847542" y="5009967"/>
            <a:ext cx="4041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Liberemos capsulas que acompañen la campaña desde nuestros influenciadores. </a:t>
            </a:r>
            <a:endParaRPr lang="es-CO"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AD2A665-0FC8-3042-AFB7-B8493EB35748}"/>
              </a:ext>
            </a:extLst>
          </p:cNvPr>
          <p:cNvSpPr/>
          <p:nvPr/>
        </p:nvSpPr>
        <p:spPr>
          <a:xfrm>
            <a:off x="7656510" y="3887356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4.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77B06FF-3489-D04E-A540-7E21DC0E7CD9}"/>
              </a:ext>
            </a:extLst>
          </p:cNvPr>
          <p:cNvSpPr/>
          <p:nvPr/>
        </p:nvSpPr>
        <p:spPr>
          <a:xfrm>
            <a:off x="7656510" y="4661119"/>
            <a:ext cx="332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Haremos que todos los que quieran disfrutar de la leche en su día, </a:t>
            </a: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lo hagan con leche de calidad.</a:t>
            </a:r>
            <a:r>
              <a:rPr lang="es-CO" dirty="0">
                <a:solidFill>
                  <a:schemeClr val="bg1"/>
                </a:solidFill>
                <a:latin typeface="Varela Round" pitchFamily="2" charset="-79"/>
                <a:cs typeface="Varela Round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034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0E48F-B1D5-7649-B7DB-10FB4111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3DFA33-1728-3D45-8EB2-4A370B5B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ABEFD1A-07DF-8142-B869-E6FB3B59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5000"/>
          </a:blip>
          <a:srcRect l="2338" t="7379" r="2691"/>
          <a:stretch/>
        </p:blipFill>
        <p:spPr>
          <a:xfrm>
            <a:off x="226030" y="209334"/>
            <a:ext cx="11763912" cy="6453455"/>
          </a:xfr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753C17B-5BC1-384F-BD42-B49EF7D89A86}"/>
              </a:ext>
            </a:extLst>
          </p:cNvPr>
          <p:cNvSpPr/>
          <p:nvPr/>
        </p:nvSpPr>
        <p:spPr>
          <a:xfrm>
            <a:off x="624745" y="675025"/>
            <a:ext cx="4262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Lanzamiento</a:t>
            </a:r>
            <a:endParaRPr lang="es-CO" sz="6000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846FC63-7BE2-9A4E-BEAD-9A084D35496B}"/>
              </a:ext>
            </a:extLst>
          </p:cNvPr>
          <p:cNvSpPr/>
          <p:nvPr/>
        </p:nvSpPr>
        <p:spPr>
          <a:xfrm>
            <a:off x="624745" y="20005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El día mundial de la leche todo aquel que presente una leche vencida de la competencia en nuestros puntos de distribución, recibirá una Leche Alpina.</a:t>
            </a:r>
            <a:endParaRPr lang="es-CO" dirty="0"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859E4D-1EF0-E344-B274-ED284C86CE49}"/>
              </a:ext>
            </a:extLst>
          </p:cNvPr>
          <p:cNvSpPr/>
          <p:nvPr/>
        </p:nvSpPr>
        <p:spPr>
          <a:xfrm>
            <a:off x="624745" y="5252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Helvetica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La noticia iniciara en mesas de radio</a:t>
            </a:r>
            <a:endParaRPr lang="es-CO" dirty="0">
              <a:latin typeface="Helvetica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dirty="0">
                <a:latin typeface="Helvetica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Noticieros matutinos</a:t>
            </a:r>
            <a:endParaRPr lang="es-CO" dirty="0">
              <a:latin typeface="Helvetica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6977E7E-D85F-7844-8E5E-7707C06C24B1}"/>
              </a:ext>
            </a:extLst>
          </p:cNvPr>
          <p:cNvSpPr/>
          <p:nvPr/>
        </p:nvSpPr>
        <p:spPr>
          <a:xfrm>
            <a:off x="624745" y="35765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“Invitamos a todos los que se les haya pasado la leche en la nevera, a que salga y reclame una Leche Alpina en mercados alpina, supermercados, tiendas, etc.”</a:t>
            </a:r>
            <a:endParaRPr lang="es-CO" dirty="0">
              <a:solidFill>
                <a:schemeClr val="bg1"/>
              </a:solidFill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41132BE-BA83-9F43-82FF-309C4DCB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831" y="989939"/>
            <a:ext cx="2540000" cy="850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30076D0-FF1D-7A4B-8F89-C0271EC42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2" b="92258" l="309" r="97840">
                        <a14:foregroundMark x1="26852" y1="23226" x2="26852" y2="23226"/>
                        <a14:foregroundMark x1="39815" y1="16774" x2="39815" y2="16774"/>
                        <a14:foregroundMark x1="7099" y1="41935" x2="7099" y2="41935"/>
                        <a14:foregroundMark x1="91667" y1="26452" x2="91667" y2="26452"/>
                        <a14:foregroundMark x1="70062" y1="92258" x2="70062" y2="92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131" y="2144681"/>
            <a:ext cx="2057400" cy="9779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61C581D-87C3-3A44-8CD2-D186568EC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131" y="3340745"/>
            <a:ext cx="1993900" cy="13870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11CE9C1-E076-C342-8F07-4451EA326FC4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3578" y="4945970"/>
            <a:ext cx="821765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45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A7E02-7C87-4E4E-9AAC-DFE0E94A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DD0AF7-E909-3B4D-97CF-6D60DA5F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5" y="256855"/>
            <a:ext cx="11691991" cy="63340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9E6D885-1196-FC4F-852A-A6F38CC3E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"/>
          </a:blip>
          <a:srcRect l="3912" r="4602"/>
          <a:stretch/>
        </p:blipFill>
        <p:spPr>
          <a:xfrm>
            <a:off x="287675" y="200783"/>
            <a:ext cx="11691992" cy="6390089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8FC6CB2-4C3C-904C-A363-97E6BD700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33" y="3697066"/>
            <a:ext cx="1565729" cy="899236"/>
          </a:xfr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2B0CB4B-CD3A-7F41-A300-A3F2B88617A9}"/>
              </a:ext>
            </a:extLst>
          </p:cNvPr>
          <p:cNvSpPr/>
          <p:nvPr/>
        </p:nvSpPr>
        <p:spPr>
          <a:xfrm>
            <a:off x="838200" y="675025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Durante</a:t>
            </a:r>
            <a:endParaRPr lang="es-CO" sz="6000" dirty="0"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C4C460-94A9-0D4B-B39C-F18EB3753BED}"/>
              </a:ext>
            </a:extLst>
          </p:cNvPr>
          <p:cNvSpPr/>
          <p:nvPr/>
        </p:nvSpPr>
        <p:spPr>
          <a:xfrm>
            <a:off x="838200" y="26148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En digital lanzaremos la noticia con nuestros influenciadores, además de capsulas en digital para darle una segunda vida útil a la leche.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EE5A843-D6C9-CE47-AF7E-517C34589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679" b="100000" l="0" r="100000">
                        <a14:foregroundMark x1="13333" y1="7143" x2="13333" y2="7143"/>
                        <a14:foregroundMark x1="54667" y1="6250" x2="54667" y2="6250"/>
                        <a14:foregroundMark x1="92000" y1="12500" x2="92000" y2="12500"/>
                        <a14:foregroundMark x1="96444" y1="35714" x2="96444" y2="35714"/>
                        <a14:foregroundMark x1="51111" y1="92857" x2="51111" y2="92857"/>
                        <a14:foregroundMark x1="16889" y1="89286" x2="16889" y2="89286"/>
                        <a14:foregroundMark x1="72444" y1="37500" x2="72444" y2="37500"/>
                        <a14:foregroundMark x1="82222" y1="11607" x2="82222" y2="11607"/>
                        <a14:foregroundMark x1="77778" y1="8929" x2="77778" y2="8929"/>
                        <a14:foregroundMark x1="93778" y1="21875" x2="93778" y2="21875"/>
                        <a14:foregroundMark x1="67556" y1="6696" x2="67556" y2="6696"/>
                        <a14:foregroundMark x1="43111" y1="7143" x2="43111" y2="7143"/>
                        <a14:foregroundMark x1="51111" y1="5804" x2="51111" y2="5804"/>
                        <a14:foregroundMark x1="51111" y1="5804" x2="51111" y2="5804"/>
                        <a14:foregroundMark x1="56444" y1="5804" x2="56444" y2="5804"/>
                        <a14:foregroundMark x1="56444" y1="5804" x2="56444" y2="5804"/>
                        <a14:foregroundMark x1="60000" y1="5804" x2="60889" y2="5804"/>
                        <a14:foregroundMark x1="63111" y1="5357" x2="64444" y2="5804"/>
                        <a14:foregroundMark x1="64889" y1="5357" x2="66667" y2="5804"/>
                        <a14:foregroundMark x1="68889" y1="5357" x2="68889" y2="5357"/>
                        <a14:foregroundMark x1="72444" y1="5357" x2="72444" y2="5357"/>
                        <a14:foregroundMark x1="92889" y1="25446" x2="92889" y2="25446"/>
                        <a14:foregroundMark x1="92889" y1="27232" x2="92889" y2="28571"/>
                        <a14:foregroundMark x1="92889" y1="30357" x2="92889" y2="30357"/>
                        <a14:foregroundMark x1="94222" y1="34821" x2="94667" y2="36607"/>
                        <a14:foregroundMark x1="95111" y1="38393" x2="95111" y2="40179"/>
                        <a14:foregroundMark x1="95111" y1="41518" x2="95111" y2="42857"/>
                        <a14:foregroundMark x1="44000" y1="51339" x2="44000" y2="51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502" y="3913455"/>
            <a:ext cx="496661" cy="4966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DC2FC2-60D2-7843-B4FA-4BB4AA0C6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595" y="3871653"/>
            <a:ext cx="531901" cy="5345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A38A29-86BE-1F4A-85CC-37CFAB182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992" y="3685258"/>
            <a:ext cx="881778" cy="8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B916B-FE9E-C74E-9F64-33C5403D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D43C62-D734-854D-8E73-7A0C77A9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209335"/>
            <a:ext cx="11763912" cy="645345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4F0DC53-1F79-9A4A-B98B-1339AB38B388}"/>
              </a:ext>
            </a:extLst>
          </p:cNvPr>
          <p:cNvSpPr/>
          <p:nvPr/>
        </p:nvSpPr>
        <p:spPr>
          <a:xfrm>
            <a:off x="543002" y="324135"/>
            <a:ext cx="3877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6000" b="1" dirty="0">
                <a:latin typeface="Dot Matrix" pitchFamily="2" charset="0"/>
                <a:ea typeface="Calibri" panose="020F0502020204030204" pitchFamily="34" charset="0"/>
                <a:cs typeface="Times New Roman (Body CS)" panose="02020603050405020304" pitchFamily="18" charset="0"/>
              </a:rPr>
              <a:t>Resultados</a:t>
            </a:r>
            <a:endParaRPr lang="es-CO" sz="6000" dirty="0">
              <a:latin typeface="Dot Matrix" pitchFamily="2" charset="0"/>
              <a:ea typeface="Calibri" panose="020F0502020204030204" pitchFamily="34" charset="0"/>
              <a:cs typeface="Times New Roman (Body CS)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5D59B1D-37C2-9D40-8652-AF8C94D689D7}"/>
              </a:ext>
            </a:extLst>
          </p:cNvPr>
          <p:cNvSpPr/>
          <p:nvPr/>
        </p:nvSpPr>
        <p:spPr>
          <a:xfrm>
            <a:off x="543002" y="1831923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-10 millones de Earn media en el primer día.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b="1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 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-Más de 70% de los consumidores de leche habitual, probaron este día leche Alpina.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 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-Leche Alpina estuvo en la conversación del país durante todo el día.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 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-Se generó contenido alrededor de la marca, mejorando un 27% el awareness en la categoría.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 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-El Love Brand se incremento en un 56% gracias al tono de la campaña.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 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  <a:p>
            <a:pPr>
              <a:spcAft>
                <a:spcPts val="0"/>
              </a:spcAft>
            </a:pPr>
            <a:r>
              <a:rPr lang="es-ES" dirty="0">
                <a:solidFill>
                  <a:schemeClr val="bg1"/>
                </a:solidFill>
                <a:latin typeface="Varela Round" pitchFamily="2" charset="-79"/>
                <a:ea typeface="Calibri" panose="020F0502020204030204" pitchFamily="34" charset="0"/>
                <a:cs typeface="Varela Round" pitchFamily="2" charset="-79"/>
              </a:rPr>
              <a:t>-Se lograron más 40 millones de PR Value.</a:t>
            </a:r>
            <a:endParaRPr lang="es-CO" dirty="0">
              <a:solidFill>
                <a:schemeClr val="bg1"/>
              </a:solidFill>
              <a:latin typeface="Varela Round" pitchFamily="2" charset="-79"/>
              <a:ea typeface="Calibri" panose="020F0502020204030204" pitchFamily="34" charset="0"/>
              <a:cs typeface="Varela Round" pitchFamily="2" charset="-79"/>
            </a:endParaRP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C1FE4135-4C9C-EF4D-A2C2-569B9BD54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0000"/>
          </a:blip>
          <a:srcRect l="1867" t="17785" r="971" b="10869"/>
          <a:stretch/>
        </p:blipFill>
        <p:spPr>
          <a:xfrm>
            <a:off x="226030" y="209335"/>
            <a:ext cx="11763912" cy="6453456"/>
          </a:xfrm>
        </p:spPr>
      </p:pic>
    </p:spTree>
    <p:extLst>
      <p:ext uri="{BB962C8B-B14F-4D97-AF65-F5344CB8AC3E}">
        <p14:creationId xmlns:p14="http://schemas.microsoft.com/office/powerpoint/2010/main" val="2907200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310</Words>
  <Application>Microsoft Macintosh PowerPoint</Application>
  <PresentationFormat>Panorámica</PresentationFormat>
  <Paragraphs>38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Dotum</vt:lpstr>
      <vt:lpstr>Arial</vt:lpstr>
      <vt:lpstr>Calibri</vt:lpstr>
      <vt:lpstr>Calibri Light</vt:lpstr>
      <vt:lpstr>Dot Matrix</vt:lpstr>
      <vt:lpstr>Helvetica</vt:lpstr>
      <vt:lpstr>Times New Roman (Body CS)</vt:lpstr>
      <vt:lpstr>Varela Round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Londoño Siatova</dc:creator>
  <cp:lastModifiedBy>Camilo Londoño Siatova</cp:lastModifiedBy>
  <cp:revision>11</cp:revision>
  <dcterms:created xsi:type="dcterms:W3CDTF">2019-03-18T06:09:30Z</dcterms:created>
  <dcterms:modified xsi:type="dcterms:W3CDTF">2019-03-18T09:47:40Z</dcterms:modified>
</cp:coreProperties>
</file>