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5" r:id="rId3"/>
    <p:sldId id="264" r:id="rId4"/>
    <p:sldId id="257" r:id="rId5"/>
    <p:sldId id="258" r:id="rId6"/>
    <p:sldId id="268" r:id="rId7"/>
    <p:sldId id="259" r:id="rId8"/>
    <p:sldId id="260" r:id="rId9"/>
    <p:sldId id="256" r:id="rId10"/>
    <p:sldId id="262" r:id="rId11"/>
    <p:sldId id="266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70"/>
    <p:restoredTop sz="94637"/>
  </p:normalViewPr>
  <p:slideViewPr>
    <p:cSldViewPr snapToGrid="0" snapToObjects="1">
      <p:cViewPr varScale="1">
        <p:scale>
          <a:sx n="96" d="100"/>
          <a:sy n="96" d="100"/>
        </p:scale>
        <p:origin x="1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F5970-06E3-624E-A71F-D7DE0DFEC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DCC01C-2C6E-E04B-88F7-CEBF10AE4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1F98F7-1419-EF44-BFFF-04A1BFBE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9905-37F8-F64B-A93D-D1B15716EAF9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E076DA-68AD-944B-B4D1-884B0C1C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3AA25C-D662-9343-9A16-A89050E0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A82-6A3E-1F4E-BB0F-E6AE582A69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98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142B5-8BB0-3940-A581-67E79CFC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5A06FC-34BB-DB48-ACC4-F86366DD9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AE8F1-3FF9-C241-8EDA-BFDAD3E5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9905-37F8-F64B-A93D-D1B15716EAF9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BB3CCF-5C63-E147-829B-39FBA814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8EC613-3264-F24F-BED2-D9F36013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A82-6A3E-1F4E-BB0F-E6AE582A69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042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FEE3305-38EE-2743-9769-DE50D4E08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219785-742B-F744-BA24-6814AEA03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5BE8F4-4BFB-BF43-8513-3E35AE64C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9905-37F8-F64B-A93D-D1B15716EAF9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008DC1-CC1D-7A4D-B836-9CF88EEA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339985-2244-584E-AB85-5FD8C0E1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A82-6A3E-1F4E-BB0F-E6AE582A69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72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8166F-A227-C74D-9E18-A914C58E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DC72EE-22EA-784D-ABB7-6FEC098B7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01F4C8-B85D-E14D-BF04-AC91F6FB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9905-37F8-F64B-A93D-D1B15716EAF9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3DE546-9805-7A46-8350-D8CC1DE03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1BE663-503B-7F4F-9D82-0603C480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A82-6A3E-1F4E-BB0F-E6AE582A69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409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347CE-8938-4847-A98B-383EEBD7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798D45-098E-0545-B64F-DD7C1438D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0057E1-0F7A-8C44-8A3A-2B7C27AB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9905-37F8-F64B-A93D-D1B15716EAF9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06B447-6EEA-5947-9C72-13871758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0FEF3F-B079-524B-A126-3BB89556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A82-6A3E-1F4E-BB0F-E6AE582A69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902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14C32-0E3E-5344-8760-B83FCEE8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D9CCE0-BE48-D644-B2AB-473FD13D6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5948B2-3948-734D-9EEF-F2D1F5229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231C73-0239-004C-88AC-D62B0422E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9905-37F8-F64B-A93D-D1B15716EAF9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62B59B-8C36-0D44-A2BF-C9016387D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D3D72D-1A97-B546-8B6A-D579D01A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A82-6A3E-1F4E-BB0F-E6AE582A69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7499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F042A-4D0A-3343-94AA-926F721E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65D351-1F2D-144A-8EA1-EAD92FF0F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F2F5DE-6F2E-9A49-B3C5-D5A5DF0D2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75670FD-12F1-2747-8D8E-0BA9441C2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8174C8A-B707-D944-BB03-9B5224462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D3F692-5936-6B4E-A28A-78A5111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9905-37F8-F64B-A93D-D1B15716EAF9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80507A-1A64-3141-8319-0262F7AB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FDE91-C028-E945-8785-D73637471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A82-6A3E-1F4E-BB0F-E6AE582A69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111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37AC0-F9F6-E046-BC68-A88F92244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DFB5C5-8D6A-7043-833D-43DBDCE4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9905-37F8-F64B-A93D-D1B15716EAF9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72EEDC-3332-6546-A39C-4D73D42B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1AF472A-11B7-8542-8414-031469C91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A82-6A3E-1F4E-BB0F-E6AE582A69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478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36877F-A9EA-CA4D-B0AD-6A046EAD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9905-37F8-F64B-A93D-D1B15716EAF9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A56DB3-BBE6-7444-B182-DCFB60E5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CDE721-20E0-9B49-96FE-8156AC9CF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A82-6A3E-1F4E-BB0F-E6AE582A69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589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E399C-85A4-414C-9867-CBED42CB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D20E17-9EE2-784C-967E-CC4AA7033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FB7C98-9629-5C48-B5CB-0B4004BF1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516E71-23AD-D645-A4C4-4AC075B0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9905-37F8-F64B-A93D-D1B15716EAF9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E4F566-B5C2-5E44-98C5-5E4F2470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9E145A-08E7-1C46-93CC-C1B2093D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A82-6A3E-1F4E-BB0F-E6AE582A69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115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F6DC9-4B39-444A-8D21-AE854200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EA5D857-E6DB-5241-9EF9-DCBDEFADCD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730DA0-7D7D-0F41-AE32-6CC6BDC26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846AAE-8B29-0249-A015-DF48AAEC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D9905-37F8-F64B-A93D-D1B15716EAF9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8B9DBB-FC7F-324E-810E-79512C0C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0CA4C1-6381-A843-88EF-F426718C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FA82-6A3E-1F4E-BB0F-E6AE582A69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32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47D3D0-67EB-4841-9C91-53CADF9D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55048C-3CBA-864E-B36B-2F9DA7E89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8C5C7F-249F-6F48-B95D-145772E00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D9905-37F8-F64B-A93D-D1B15716EAF9}" type="datetimeFigureOut">
              <a:rPr lang="es-CO" smtClean="0"/>
              <a:t>17/03/19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EAE182-6AF1-8A41-A86E-11EDA87E7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0C5407-2699-0146-9D6A-D8C72FF68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FA82-6A3E-1F4E-BB0F-E6AE582A692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413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369F10-EE68-B04E-812D-D4A7D301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DFE3678-2831-6647-AE6E-C25AE79DA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8774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7B3C6-337E-1040-B68A-98FCA0D0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B35EE1-9926-E249-9A3E-3229C3887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4DAEA7-7DAD-5843-B3EA-8B533946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F62188E5-3644-324C-BEA8-2FA33748C505}"/>
              </a:ext>
            </a:extLst>
          </p:cNvPr>
          <p:cNvGrpSpPr/>
          <p:nvPr/>
        </p:nvGrpSpPr>
        <p:grpSpPr>
          <a:xfrm>
            <a:off x="838200" y="3580418"/>
            <a:ext cx="9033705" cy="2594311"/>
            <a:chOff x="1233039" y="2326511"/>
            <a:chExt cx="9033705" cy="259431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3D2089C0-6DCF-254F-A003-1C32A9AE7A64}"/>
                </a:ext>
              </a:extLst>
            </p:cNvPr>
            <p:cNvSpPr/>
            <p:nvPr/>
          </p:nvSpPr>
          <p:spPr>
            <a:xfrm>
              <a:off x="1233043" y="2326511"/>
              <a:ext cx="903370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CO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PRODUCCIÓN DE EMPAQUES: </a:t>
              </a:r>
              <a:r>
                <a:rPr lang="es-CO" sz="20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 </a:t>
              </a:r>
              <a:r>
                <a:rPr lang="es-CO" sz="24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20.000</a:t>
              </a:r>
              <a:r>
                <a:rPr lang="es-CO" sz="20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 </a:t>
              </a:r>
              <a:r>
                <a:rPr lang="es-CO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US</a:t>
              </a:r>
            </a:p>
            <a:p>
              <a:pPr algn="just"/>
              <a:endParaRPr lang="es-CO" sz="1400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727BC835-BE64-EA49-86AC-BC31FCE259E7}"/>
                </a:ext>
              </a:extLst>
            </p:cNvPr>
            <p:cNvSpPr/>
            <p:nvPr/>
          </p:nvSpPr>
          <p:spPr>
            <a:xfrm>
              <a:off x="1233042" y="2800002"/>
              <a:ext cx="903370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CO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PRODUCCIÓN DE BOTELLAS: </a:t>
              </a:r>
              <a:r>
                <a:rPr lang="es-CO" sz="20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 </a:t>
              </a:r>
              <a:r>
                <a:rPr lang="es-CO" sz="24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30.000</a:t>
              </a:r>
              <a:r>
                <a:rPr lang="es-CO" sz="20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 </a:t>
              </a:r>
              <a:r>
                <a:rPr lang="es-CO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US</a:t>
              </a:r>
            </a:p>
            <a:p>
              <a:pPr algn="just"/>
              <a:endParaRPr lang="es-CO" sz="1400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EC7E582-07A9-1E4A-B356-962A75C31AA0}"/>
                </a:ext>
              </a:extLst>
            </p:cNvPr>
            <p:cNvSpPr/>
            <p:nvPr/>
          </p:nvSpPr>
          <p:spPr>
            <a:xfrm>
              <a:off x="1233041" y="3300888"/>
              <a:ext cx="903370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CO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PRESENCIA EN CONGRESO: </a:t>
              </a:r>
              <a:r>
                <a:rPr lang="es-CO" sz="20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 </a:t>
              </a:r>
              <a:r>
                <a:rPr lang="es-CO" sz="24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15.000</a:t>
              </a:r>
              <a:r>
                <a:rPr lang="es-CO" sz="20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 </a:t>
              </a:r>
              <a:r>
                <a:rPr lang="es-CO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US</a:t>
              </a:r>
            </a:p>
            <a:p>
              <a:pPr algn="just"/>
              <a:endParaRPr lang="es-CO" sz="1400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ABC1E80C-DA98-B64D-9647-F82301480292}"/>
                </a:ext>
              </a:extLst>
            </p:cNvPr>
            <p:cNvSpPr/>
            <p:nvPr/>
          </p:nvSpPr>
          <p:spPr>
            <a:xfrm>
              <a:off x="1233040" y="3774379"/>
              <a:ext cx="903370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CO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INFLUENCIADORES: </a:t>
              </a:r>
              <a:r>
                <a:rPr lang="es-CO" sz="20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 </a:t>
              </a:r>
              <a:r>
                <a:rPr lang="es-CO" sz="24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35.000</a:t>
              </a:r>
              <a:r>
                <a:rPr lang="es-CO" sz="2000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 </a:t>
              </a:r>
              <a:r>
                <a:rPr lang="es-CO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US</a:t>
              </a:r>
            </a:p>
            <a:p>
              <a:pPr algn="just"/>
              <a:endParaRPr lang="es-CO" sz="1400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74900-396A-0A41-9F69-66F9941AEB31}"/>
                </a:ext>
              </a:extLst>
            </p:cNvPr>
            <p:cNvSpPr/>
            <p:nvPr/>
          </p:nvSpPr>
          <p:spPr>
            <a:xfrm>
              <a:off x="1233039" y="4243714"/>
              <a:ext cx="903370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s-CO" sz="2000" b="1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TOTAL:  </a:t>
              </a:r>
              <a:r>
                <a:rPr lang="es-CO" sz="2400" b="1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100.000</a:t>
              </a:r>
              <a:r>
                <a:rPr lang="es-CO" sz="2000" b="1" i="1" dirty="0">
                  <a:solidFill>
                    <a:schemeClr val="bg1"/>
                  </a:solidFill>
                  <a:latin typeface="Georgia" panose="02040502050405020303" pitchFamily="18" charset="0"/>
                </a:rPr>
                <a:t> US</a:t>
              </a:r>
            </a:p>
            <a:p>
              <a:pPr algn="just"/>
              <a:endParaRPr lang="es-CO" sz="1400" dirty="0">
                <a:solidFill>
                  <a:schemeClr val="bg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246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contenido 4">
            <a:extLst>
              <a:ext uri="{FF2B5EF4-FFF2-40B4-BE49-F238E27FC236}">
                <a16:creationId xmlns:a16="http://schemas.microsoft.com/office/drawing/2014/main" id="{24BF9B24-BF70-7045-AD06-3532653E5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B0103C-1702-5940-BB6A-695A55F13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677" y="360217"/>
            <a:ext cx="8806645" cy="6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7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B3C1B-C8FF-5845-8383-57D42949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FBB51-212B-9442-9566-0A3CC005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A15B29-334F-B34C-9A92-3EDF46A97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CF87B31-0BF5-A24B-8DC8-2E952FFF5A47}"/>
              </a:ext>
            </a:extLst>
          </p:cNvPr>
          <p:cNvSpPr/>
          <p:nvPr/>
        </p:nvSpPr>
        <p:spPr>
          <a:xfrm>
            <a:off x="1209674" y="3786863"/>
            <a:ext cx="43910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400" i="1" dirty="0">
                <a:latin typeface="Georgia" panose="02040502050405020303" pitchFamily="18" charset="0"/>
                <a:ea typeface="Times New Roman" panose="02020603050405020304" pitchFamily="18" charset="0"/>
              </a:rPr>
              <a:t>Colombia es el 3º país de América Latina con mayor índice de estrés debido a problemas en el trabajo, decisiones financieras, problemas socio-culturales </a:t>
            </a:r>
          </a:p>
          <a:p>
            <a:pPr>
              <a:spcAft>
                <a:spcPts val="0"/>
              </a:spcAft>
            </a:pPr>
            <a:r>
              <a:rPr lang="es-ES" sz="1400" i="1" dirty="0">
                <a:latin typeface="Georgia" panose="02040502050405020303" pitchFamily="18" charset="0"/>
                <a:ea typeface="Times New Roman" panose="02020603050405020304" pitchFamily="18" charset="0"/>
              </a:rPr>
              <a:t>y relaciones de pareja.</a:t>
            </a:r>
            <a:endParaRPr lang="es-CO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i="1" dirty="0"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endParaRPr lang="es-CO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" sz="1400" i="1" dirty="0">
                <a:latin typeface="Georgia" panose="02040502050405020303" pitchFamily="18" charset="0"/>
                <a:ea typeface="Times New Roman" panose="02020603050405020304" pitchFamily="18" charset="0"/>
              </a:rPr>
              <a:t>Afortunadamente, el calcio y la vitamina D </a:t>
            </a:r>
          </a:p>
          <a:p>
            <a:pPr>
              <a:spcAft>
                <a:spcPts val="0"/>
              </a:spcAft>
            </a:pPr>
            <a:r>
              <a:rPr lang="es-ES" sz="1400" i="1" dirty="0">
                <a:latin typeface="Georgia" panose="02040502050405020303" pitchFamily="18" charset="0"/>
                <a:ea typeface="Times New Roman" panose="02020603050405020304" pitchFamily="18" charset="0"/>
              </a:rPr>
              <a:t>de la leche regulan estos altos niveles.</a:t>
            </a:r>
            <a:endParaRPr lang="es-CO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83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3E436-B672-B84C-811C-107E7DD2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3EC547-0826-7445-AF18-9472D31E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A15838C-BDD4-9244-BE99-0499F30AA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6177AD3-62F3-BB42-A26B-D432563B5E26}"/>
              </a:ext>
            </a:extLst>
          </p:cNvPr>
          <p:cNvSpPr/>
          <p:nvPr/>
        </p:nvSpPr>
        <p:spPr>
          <a:xfrm>
            <a:off x="7433322" y="3263702"/>
            <a:ext cx="28930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1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Mostrar los beneficios de la Leche para la salud, </a:t>
            </a:r>
            <a:r>
              <a:rPr lang="es-CO" sz="140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demostrando que no todas las leches son iguales </a:t>
            </a:r>
            <a:r>
              <a:rPr lang="es-CO" sz="1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y de alta calidad como </a:t>
            </a:r>
            <a:r>
              <a:rPr lang="es-CO" sz="1400" b="1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Alpina.</a:t>
            </a:r>
            <a:endParaRPr lang="es-CO" sz="1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5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D38AE6-8C21-DE43-8DEF-CB5A9493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4A1DB9-DFDC-564E-BF93-6D9E4527A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C1A81A1-35BD-F84F-BC59-8EFABA80D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7E2931E-F098-DD4F-8FF2-A40A829F1919}"/>
              </a:ext>
            </a:extLst>
          </p:cNvPr>
          <p:cNvSpPr/>
          <p:nvPr/>
        </p:nvSpPr>
        <p:spPr>
          <a:xfrm>
            <a:off x="1849408" y="4001294"/>
            <a:ext cx="29369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calcio y la vitamina D regulan el  nivel de estrés.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50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43B866D-43F8-A348-9DB8-72676E2AB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28D8CED3-D584-444E-8D29-1366F9EB5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276" y="2343636"/>
            <a:ext cx="4926912" cy="1565756"/>
          </a:xfr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9380207-88EC-5947-AAEE-E030A1971499}"/>
              </a:ext>
            </a:extLst>
          </p:cNvPr>
          <p:cNvSpPr/>
          <p:nvPr/>
        </p:nvSpPr>
        <p:spPr>
          <a:xfrm>
            <a:off x="676276" y="4288711"/>
            <a:ext cx="36704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400" i="1" dirty="0">
                <a:solidFill>
                  <a:srgbClr val="666565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Llevar los beneficios de la Lecha Alpina a los lugares donde hay más estrés o tensión. </a:t>
            </a:r>
            <a:endParaRPr lang="es-CO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CO" sz="1400" i="1" dirty="0">
                <a:solidFill>
                  <a:srgbClr val="666565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endParaRPr lang="es-CO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CO" sz="1400" i="1" dirty="0">
                <a:solidFill>
                  <a:srgbClr val="666565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Como el congreso, bancos, empresas y eventos deportivos.</a:t>
            </a:r>
            <a:endParaRPr lang="es-CO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2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0B3C1B-C8FF-5845-8383-57D429490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AFBB51-212B-9442-9566-0A3CC005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A15B29-334F-B34C-9A92-3EDF46A97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CF87B31-0BF5-A24B-8DC8-2E952FFF5A47}"/>
              </a:ext>
            </a:extLst>
          </p:cNvPr>
          <p:cNvSpPr/>
          <p:nvPr/>
        </p:nvSpPr>
        <p:spPr>
          <a:xfrm>
            <a:off x="1279122" y="3147328"/>
            <a:ext cx="388318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CO" sz="13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En la última semana de marzo, el Congreso de la República conformó comisiones para estudiar el proceso de ley propuesto en contra de la JEP (Justicia Especial para La Paz).</a:t>
            </a:r>
          </a:p>
          <a:p>
            <a:pPr algn="just">
              <a:spcAft>
                <a:spcPts val="0"/>
              </a:spcAft>
            </a:pPr>
            <a:endParaRPr lang="es-CO" sz="13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CO" sz="1300" b="1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Por lo cual, sabíamos que los niveles de estrés en el país y en el Congreso aumentarían significativamente,</a:t>
            </a:r>
            <a:r>
              <a:rPr lang="es-CO" sz="13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</a:t>
            </a:r>
            <a:r>
              <a:rPr lang="es-CO" sz="1300" b="1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 nosotros al igual que todos los medios del país quisimos estar ahí.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803CD46-D741-BC4D-8634-3ACD6026F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5" t="8384" r="65284" b="81010"/>
          <a:stretch/>
        </p:blipFill>
        <p:spPr>
          <a:xfrm>
            <a:off x="554008" y="596358"/>
            <a:ext cx="3699164" cy="72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96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CFA3776-6E71-AF41-A833-89452CD85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92DCC32-0BDB-D44F-A983-139B97A93658}"/>
              </a:ext>
            </a:extLst>
          </p:cNvPr>
          <p:cNvSpPr/>
          <p:nvPr/>
        </p:nvSpPr>
        <p:spPr>
          <a:xfrm>
            <a:off x="1233043" y="3179577"/>
            <a:ext cx="3457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los congresistas llegaron a sus puestos encontraron un pack especial de Alpina que contenía una botella de leche </a:t>
            </a:r>
          </a:p>
          <a:p>
            <a:r>
              <a:rPr lang="es-CO" sz="1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la mejor calidad con un mensaje:</a:t>
            </a:r>
          </a:p>
          <a:p>
            <a:endParaRPr lang="es-CO" sz="1400" i="1" dirty="0">
              <a:solidFill>
                <a:schemeClr val="bg1"/>
              </a:solidFill>
              <a:effectLst/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r>
              <a:rPr lang="es-CO" sz="1200" b="1" i="1" dirty="0">
                <a:solidFill>
                  <a:schemeClr val="bg1"/>
                </a:solidFill>
                <a:latin typeface="Georgia" panose="02040502050405020303" pitchFamily="18" charset="0"/>
              </a:rPr>
              <a:t>“Para un día difícil, más calcio y vitamina D. Leche Alpina - Alimenta tu vida.”</a:t>
            </a:r>
          </a:p>
          <a:p>
            <a:pPr algn="just"/>
            <a:endParaRPr lang="es-CO" sz="1400" dirty="0">
              <a:solidFill>
                <a:schemeClr val="bg1"/>
              </a:solidFill>
              <a:effectLst/>
            </a:endParaRPr>
          </a:p>
        </p:txBody>
      </p:sp>
      <p:pic>
        <p:nvPicPr>
          <p:cNvPr id="14" name="Marcador de contenido 6">
            <a:extLst>
              <a:ext uri="{FF2B5EF4-FFF2-40B4-BE49-F238E27FC236}">
                <a16:creationId xmlns:a16="http://schemas.microsoft.com/office/drawing/2014/main" id="{0E4FA2CB-3E08-194C-B863-3B72F5B1D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38541" y="1821431"/>
            <a:ext cx="5005684" cy="4655285"/>
          </a:xfrm>
        </p:spPr>
      </p:pic>
    </p:spTree>
    <p:extLst>
      <p:ext uri="{BB962C8B-B14F-4D97-AF65-F5344CB8AC3E}">
        <p14:creationId xmlns:p14="http://schemas.microsoft.com/office/powerpoint/2010/main" val="345891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CAE17-33AD-EC4E-A8B6-3E0537A8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5822742-3384-9349-A565-185D1CD59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26645"/>
            <a:ext cx="10515600" cy="2949297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510DAFE-F163-5C41-B502-DDB14532E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4F1AF7D-4A0F-D640-A78F-6D35F758D6C2}"/>
              </a:ext>
            </a:extLst>
          </p:cNvPr>
          <p:cNvSpPr/>
          <p:nvPr/>
        </p:nvSpPr>
        <p:spPr>
          <a:xfrm>
            <a:off x="147313" y="2674601"/>
            <a:ext cx="4586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CO" sz="1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En el Día mundial de la leche replicamos esta acción invitando a diferentes marcas como: Clear Blue (Pruebas de embarazo)  y Grupo Aval (Bancos) en donde también se evidenciaban niveles muy altos de estrés al quedar embarazados o recibir nóminas para pagar deudas. </a:t>
            </a:r>
            <a:r>
              <a:rPr lang="es-CO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A ellos se les hacia entrega de este packing con los respectivos productos. </a:t>
            </a:r>
          </a:p>
          <a:p>
            <a:pPr lvl="1"/>
            <a:endParaRPr lang="es-CO" sz="1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A5E577C-72EF-8A40-AE00-0ABF43516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6158" y="1077734"/>
            <a:ext cx="2724010" cy="69189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5E06EB0-0393-354B-87CE-639288BEE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024" y="853590"/>
            <a:ext cx="2616034" cy="1140186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56EE4A99-0E46-3D49-8D09-537D5CFF371E}"/>
              </a:ext>
            </a:extLst>
          </p:cNvPr>
          <p:cNvGrpSpPr/>
          <p:nvPr/>
        </p:nvGrpSpPr>
        <p:grpSpPr>
          <a:xfrm>
            <a:off x="4873144" y="2055813"/>
            <a:ext cx="6857024" cy="4603957"/>
            <a:chOff x="5955901" y="925562"/>
            <a:chExt cx="5868358" cy="394014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49EC2C9-B037-8D4D-92D7-F9D3BB28B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5372" y="2460897"/>
              <a:ext cx="4517028" cy="1208503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E1CF412C-5CE2-EA4E-8A4B-E57D61D15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810583">
              <a:off x="10066450" y="3681343"/>
              <a:ext cx="1184363" cy="1184363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C5AF9D-83D9-F044-ABBB-F0F1EB359C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52783" y="3654308"/>
              <a:ext cx="1124251" cy="1124251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86696D00-78E6-7A41-9623-132F3DA4B1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54686" r="8715"/>
            <a:stretch/>
          </p:blipFill>
          <p:spPr>
            <a:xfrm>
              <a:off x="5955901" y="925562"/>
              <a:ext cx="5868358" cy="2025873"/>
            </a:xfrm>
            <a:prstGeom prst="rect">
              <a:avLst/>
            </a:prstGeom>
          </p:spPr>
        </p:pic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2BC4701-71D3-5944-A4C6-5DC149E362A1}"/>
              </a:ext>
            </a:extLst>
          </p:cNvPr>
          <p:cNvSpPr/>
          <p:nvPr/>
        </p:nvSpPr>
        <p:spPr>
          <a:xfrm>
            <a:off x="215142" y="4629843"/>
            <a:ext cx="44506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CO" sz="1400" i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A través de algoritmos constestamos todos los trinos y publicaciones relacionadas con la marca sobre el golpe de opinión invitando a las personas a consumir leche de calidad para regular el estrés en sus vidas con Leche Alpina.</a:t>
            </a:r>
            <a:endParaRPr lang="es-CO" sz="1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20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F98F6-A55E-614D-AB90-7212C8BBC6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E2CBF4-9DE8-C040-A29B-8A8D20F7E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A8E4B6-C501-A246-AEAE-FD2E6F15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58C2D575-30DF-F640-B117-6E1B1CE9E741}"/>
              </a:ext>
            </a:extLst>
          </p:cNvPr>
          <p:cNvSpPr/>
          <p:nvPr/>
        </p:nvSpPr>
        <p:spPr>
          <a:xfrm>
            <a:off x="1016119" y="1077998"/>
            <a:ext cx="3463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6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Fuimos la marca más mencionada en Twitter a tan sólo una hora del lanzamiento.</a:t>
            </a:r>
            <a:endParaRPr lang="es-CO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89585A4-9D71-C14B-8015-59B61317090F}"/>
              </a:ext>
            </a:extLst>
          </p:cNvPr>
          <p:cNvSpPr/>
          <p:nvPr/>
        </p:nvSpPr>
        <p:spPr>
          <a:xfrm>
            <a:off x="632222" y="2691047"/>
            <a:ext cx="4471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2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Encabezamos la lista de las marcas con mayor sentido social.</a:t>
            </a:r>
            <a:endParaRPr lang="es-CO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93058F0-2423-5F44-A810-D844BB2AA803}"/>
              </a:ext>
            </a:extLst>
          </p:cNvPr>
          <p:cNvSpPr/>
          <p:nvPr/>
        </p:nvSpPr>
        <p:spPr>
          <a:xfrm>
            <a:off x="632218" y="3482645"/>
            <a:ext cx="4471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2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Con una inversión de 100.000 US generamos más de 45’000.000 en PR. </a:t>
            </a:r>
            <a:endParaRPr lang="es-CO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8C237A4-AA73-BB4D-A09A-8E382FD631F8}"/>
              </a:ext>
            </a:extLst>
          </p:cNvPr>
          <p:cNvSpPr/>
          <p:nvPr/>
        </p:nvSpPr>
        <p:spPr>
          <a:xfrm>
            <a:off x="632223" y="2130409"/>
            <a:ext cx="4471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2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El día de lanzamiento logramos estar entre las noticias más importantes del país.</a:t>
            </a:r>
            <a:endParaRPr lang="es-CO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C6A90EF-2EF9-8342-99BF-36D8FBA322F4}"/>
              </a:ext>
            </a:extLst>
          </p:cNvPr>
          <p:cNvSpPr/>
          <p:nvPr/>
        </p:nvSpPr>
        <p:spPr>
          <a:xfrm>
            <a:off x="632219" y="3097300"/>
            <a:ext cx="4471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O" sz="12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Las compras de Leche Alpina aumentaron un 30%. </a:t>
            </a:r>
            <a:endParaRPr lang="es-CO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C37F192-611E-A44E-9421-BF8C4F88312E}"/>
              </a:ext>
            </a:extLst>
          </p:cNvPr>
          <p:cNvSpPr/>
          <p:nvPr/>
        </p:nvSpPr>
        <p:spPr>
          <a:xfrm>
            <a:off x="648289" y="4088106"/>
            <a:ext cx="44719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i="1" dirty="0">
                <a:solidFill>
                  <a:schemeClr val="bg1"/>
                </a:solidFill>
                <a:latin typeface="Georgia" panose="02040502050405020303" pitchFamily="18" charset="0"/>
              </a:rPr>
              <a:t>Así, reducimos el estrés de todo un país mejorando su </a:t>
            </a:r>
            <a:r>
              <a:rPr lang="es-CO" sz="1200" b="1" i="1" dirty="0">
                <a:solidFill>
                  <a:schemeClr val="bg1"/>
                </a:solidFill>
                <a:latin typeface="Georgia" panose="02040502050405020303" pitchFamily="18" charset="0"/>
              </a:rPr>
              <a:t>calidad</a:t>
            </a:r>
            <a:r>
              <a:rPr lang="es-CO" sz="1200" i="1" dirty="0">
                <a:solidFill>
                  <a:schemeClr val="bg1"/>
                </a:solidFill>
                <a:latin typeface="Georgia" panose="02040502050405020303" pitchFamily="18" charset="0"/>
              </a:rPr>
              <a:t> de vida con sólo tomar un vaso de Leche Alpina. </a:t>
            </a:r>
            <a:endParaRPr lang="es-CO" sz="12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9DCA395-6E94-0A4F-8ACB-BDACFA3E0695}"/>
              </a:ext>
            </a:extLst>
          </p:cNvPr>
          <p:cNvCxnSpPr/>
          <p:nvPr/>
        </p:nvCxnSpPr>
        <p:spPr>
          <a:xfrm>
            <a:off x="5314951" y="4900613"/>
            <a:ext cx="0" cy="19573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BAA7006-34D9-E942-B688-AFEB3EEC28FB}"/>
              </a:ext>
            </a:extLst>
          </p:cNvPr>
          <p:cNvCxnSpPr/>
          <p:nvPr/>
        </p:nvCxnSpPr>
        <p:spPr>
          <a:xfrm>
            <a:off x="7510463" y="4900613"/>
            <a:ext cx="0" cy="19573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4450091B-74F6-DE4E-A895-5E5F80F4E36F}"/>
              </a:ext>
            </a:extLst>
          </p:cNvPr>
          <p:cNvCxnSpPr/>
          <p:nvPr/>
        </p:nvCxnSpPr>
        <p:spPr>
          <a:xfrm>
            <a:off x="9691688" y="4900613"/>
            <a:ext cx="0" cy="19573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513E3EE4-49D6-A248-9ED7-08E992C475F6}"/>
              </a:ext>
            </a:extLst>
          </p:cNvPr>
          <p:cNvCxnSpPr/>
          <p:nvPr/>
        </p:nvCxnSpPr>
        <p:spPr>
          <a:xfrm>
            <a:off x="11672888" y="4900613"/>
            <a:ext cx="0" cy="19573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49F8D4F-ADA9-FA43-977C-B24749C6317B}"/>
              </a:ext>
            </a:extLst>
          </p:cNvPr>
          <p:cNvCxnSpPr>
            <a:cxnSpLocks/>
          </p:cNvCxnSpPr>
          <p:nvPr/>
        </p:nvCxnSpPr>
        <p:spPr>
          <a:xfrm flipH="1">
            <a:off x="5314951" y="5917406"/>
            <a:ext cx="635793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8B3ED1C-F9B6-B942-9B6B-881351AB38D0}"/>
              </a:ext>
            </a:extLst>
          </p:cNvPr>
          <p:cNvSpPr/>
          <p:nvPr/>
        </p:nvSpPr>
        <p:spPr>
          <a:xfrm>
            <a:off x="5573915" y="6269236"/>
            <a:ext cx="17168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SEMANA UNO</a:t>
            </a:r>
            <a:endParaRPr lang="es-CO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68B0751A-8EB9-3244-ABE3-8AE0E7351F58}"/>
              </a:ext>
            </a:extLst>
          </p:cNvPr>
          <p:cNvSpPr/>
          <p:nvPr/>
        </p:nvSpPr>
        <p:spPr>
          <a:xfrm>
            <a:off x="7817647" y="6296917"/>
            <a:ext cx="17168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SEMANA DOS</a:t>
            </a:r>
            <a:endParaRPr lang="es-CO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9D0E136-8686-CC46-BD30-6D9968847C5A}"/>
              </a:ext>
            </a:extLst>
          </p:cNvPr>
          <p:cNvSpPr/>
          <p:nvPr/>
        </p:nvSpPr>
        <p:spPr>
          <a:xfrm>
            <a:off x="9759259" y="6224288"/>
            <a:ext cx="18520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SEMANA TRES</a:t>
            </a:r>
          </a:p>
          <a:p>
            <a:pPr algn="ctr">
              <a:spcAft>
                <a:spcPts val="0"/>
              </a:spcAft>
            </a:pPr>
            <a:r>
              <a:rPr lang="es-CO" sz="20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1 </a:t>
            </a:r>
            <a:r>
              <a:rPr lang="es-CO" sz="1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DE JUNIO</a:t>
            </a:r>
            <a:endParaRPr lang="es-CO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F85704D-BCE1-6446-86E6-F65DE67B00DB}"/>
              </a:ext>
            </a:extLst>
          </p:cNvPr>
          <p:cNvCxnSpPr>
            <a:cxnSpLocks/>
          </p:cNvCxnSpPr>
          <p:nvPr/>
        </p:nvCxnSpPr>
        <p:spPr>
          <a:xfrm>
            <a:off x="6410326" y="5638800"/>
            <a:ext cx="0" cy="509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BDA5160C-97B3-BB4E-BBE2-2B24C3E3D03A}"/>
              </a:ext>
            </a:extLst>
          </p:cNvPr>
          <p:cNvCxnSpPr>
            <a:cxnSpLocks/>
          </p:cNvCxnSpPr>
          <p:nvPr/>
        </p:nvCxnSpPr>
        <p:spPr>
          <a:xfrm>
            <a:off x="8676088" y="5662612"/>
            <a:ext cx="0" cy="509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0AABDE3-5BA5-574D-97AB-19ACE7D692E4}"/>
              </a:ext>
            </a:extLst>
          </p:cNvPr>
          <p:cNvCxnSpPr>
            <a:cxnSpLocks/>
          </p:cNvCxnSpPr>
          <p:nvPr/>
        </p:nvCxnSpPr>
        <p:spPr>
          <a:xfrm>
            <a:off x="10687052" y="5662612"/>
            <a:ext cx="0" cy="509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FF54A87-C60C-1041-832D-E24F0328E996}"/>
              </a:ext>
            </a:extLst>
          </p:cNvPr>
          <p:cNvSpPr/>
          <p:nvPr/>
        </p:nvSpPr>
        <p:spPr>
          <a:xfrm>
            <a:off x="5544745" y="4934635"/>
            <a:ext cx="1716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ACCIÓN CONGRESO</a:t>
            </a:r>
            <a:endParaRPr lang="es-CO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C40AB672-9646-234A-B561-EE31FD939E5A}"/>
              </a:ext>
            </a:extLst>
          </p:cNvPr>
          <p:cNvSpPr/>
          <p:nvPr/>
        </p:nvSpPr>
        <p:spPr>
          <a:xfrm>
            <a:off x="7769426" y="4826913"/>
            <a:ext cx="17168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DIFUSION DE MEDIOS PROPIOS</a:t>
            </a:r>
          </a:p>
          <a:p>
            <a:pPr algn="ctr">
              <a:spcAft>
                <a:spcPts val="0"/>
              </a:spcAft>
            </a:pPr>
            <a:r>
              <a:rPr lang="es-CO" sz="1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RR.SS - WEB</a:t>
            </a:r>
            <a:endParaRPr lang="es-CO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731F68D-AD24-794F-96DA-FD955483E96C}"/>
              </a:ext>
            </a:extLst>
          </p:cNvPr>
          <p:cNvSpPr/>
          <p:nvPr/>
        </p:nvSpPr>
        <p:spPr>
          <a:xfrm>
            <a:off x="9826829" y="4550121"/>
            <a:ext cx="17168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400" i="1" dirty="0">
                <a:solidFill>
                  <a:schemeClr val="bg1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REPLICA DE ACCIÓN BANCOS Y PRUEBAS DE EMBARAZO</a:t>
            </a:r>
            <a:endParaRPr lang="es-CO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210DE20E-0B4E-9847-83F1-C00B86E9C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493" y="1646083"/>
            <a:ext cx="6312851" cy="2722418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176AD5C1-07C5-584C-992B-59980CF1FC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589" b="46065"/>
          <a:stretch/>
        </p:blipFill>
        <p:spPr>
          <a:xfrm>
            <a:off x="96726" y="244969"/>
            <a:ext cx="4436084" cy="184042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82B250-CCD5-DC46-8C96-1EDD52D44A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58" y="4756520"/>
            <a:ext cx="3583705" cy="197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342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438</Words>
  <Application>Microsoft Macintosh PowerPoint</Application>
  <PresentationFormat>Panorámica</PresentationFormat>
  <Paragraphs>38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Guerrero, Felipe</dc:creator>
  <cp:lastModifiedBy>Guerrero, Felipe</cp:lastModifiedBy>
  <cp:revision>28</cp:revision>
  <dcterms:created xsi:type="dcterms:W3CDTF">2019-03-17T23:00:05Z</dcterms:created>
  <dcterms:modified xsi:type="dcterms:W3CDTF">2019-03-18T02:31:40Z</dcterms:modified>
</cp:coreProperties>
</file>