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48" r:id="rId2"/>
  </p:sldMasterIdLst>
  <p:notesMasterIdLst>
    <p:notesMasterId r:id="rId12"/>
  </p:notesMasterIdLst>
  <p:sldIdLst>
    <p:sldId id="256" r:id="rId3"/>
    <p:sldId id="265" r:id="rId4"/>
    <p:sldId id="269" r:id="rId5"/>
    <p:sldId id="267" r:id="rId6"/>
    <p:sldId id="268" r:id="rId7"/>
    <p:sldId id="270" r:id="rId8"/>
    <p:sldId id="271" r:id="rId9"/>
    <p:sldId id="266" r:id="rId10"/>
    <p:sldId id="272" r:id="rId1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436"/>
    <a:srgbClr val="6AA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/>
    <p:restoredTop sz="86964"/>
  </p:normalViewPr>
  <p:slideViewPr>
    <p:cSldViewPr snapToGrid="0" snapToObjects="1" showGuides="1">
      <p:cViewPr varScale="1">
        <p:scale>
          <a:sx n="79" d="100"/>
          <a:sy n="79" d="100"/>
        </p:scale>
        <p:origin x="232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9FE19-EC10-B94F-B741-6B801BDF4354}" type="datetimeFigureOut">
              <a:rPr lang="es-ES" smtClean="0"/>
              <a:t>17/3/19</a:t>
            </a:fld>
            <a:endParaRPr lang="es-ES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94E1B-495D-894D-A240-348951AECC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917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94E1B-495D-894D-A240-348951AECC8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22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94E1B-495D-894D-A240-348951AECC81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028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94E1B-495D-894D-A240-348951AECC81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734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94E1B-495D-894D-A240-348951AECC81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300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94E1B-495D-894D-A240-348951AECC81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6665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94E1B-495D-894D-A240-348951AECC81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47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CCA5B7B-8260-C348-A597-FD2BF9F1BAEE}"/>
              </a:ext>
            </a:extLst>
          </p:cNvPr>
          <p:cNvSpPr txBox="1"/>
          <p:nvPr/>
        </p:nvSpPr>
        <p:spPr>
          <a:xfrm>
            <a:off x="2137022" y="2018079"/>
            <a:ext cx="359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Antecedentes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A73F03D-3447-C641-9C61-18DA6F3E2DED}"/>
              </a:ext>
            </a:extLst>
          </p:cNvPr>
          <p:cNvSpPr txBox="1"/>
          <p:nvPr/>
        </p:nvSpPr>
        <p:spPr>
          <a:xfrm>
            <a:off x="2137023" y="2960711"/>
            <a:ext cx="868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</a:rPr>
              <a:t>Para las personas, todas las leches del mercado son iguales por eso a la hora de comprar se inclinan por el precio más bajo o por factores distintos a la calidad. </a:t>
            </a:r>
            <a:endParaRPr lang="es-E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74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CCA5B7B-8260-C348-A597-FD2BF9F1BAEE}"/>
              </a:ext>
            </a:extLst>
          </p:cNvPr>
          <p:cNvSpPr txBox="1"/>
          <p:nvPr/>
        </p:nvSpPr>
        <p:spPr>
          <a:xfrm>
            <a:off x="2137022" y="2018079"/>
            <a:ext cx="359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Situación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A73F03D-3447-C641-9C61-18DA6F3E2DED}"/>
              </a:ext>
            </a:extLst>
          </p:cNvPr>
          <p:cNvSpPr txBox="1"/>
          <p:nvPr/>
        </p:nvSpPr>
        <p:spPr>
          <a:xfrm>
            <a:off x="2137023" y="2664410"/>
            <a:ext cx="8681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bg1"/>
                </a:solidFill>
              </a:rPr>
              <a:t>La leche es un alimento tan potente para el cuerpo que es capaz de calmar el ardor de las quemaduras, eliminar la gastritis, e incluso salvar la vida de una persona en un caso extremo. Esta información muy pocas personas la conocen pues ninguna marca lo comunica.</a:t>
            </a:r>
            <a:endParaRPr lang="es-ES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018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CCA5B7B-8260-C348-A597-FD2BF9F1BAEE}"/>
              </a:ext>
            </a:extLst>
          </p:cNvPr>
          <p:cNvSpPr txBox="1"/>
          <p:nvPr/>
        </p:nvSpPr>
        <p:spPr>
          <a:xfrm>
            <a:off x="2137023" y="2018079"/>
            <a:ext cx="2866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Objetivo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A73F03D-3447-C641-9C61-18DA6F3E2DED}"/>
              </a:ext>
            </a:extLst>
          </p:cNvPr>
          <p:cNvSpPr txBox="1"/>
          <p:nvPr/>
        </p:nvSpPr>
        <p:spPr>
          <a:xfrm>
            <a:off x="2137023" y="2664410"/>
            <a:ext cx="868166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00" dirty="0">
                <a:solidFill>
                  <a:schemeClr val="bg1"/>
                </a:solidFill>
              </a:rPr>
              <a:t>En Alpina queremos que esta percepción</a:t>
            </a:r>
            <a:r>
              <a:rPr lang="es-ES_tradnl" sz="2300" dirty="0">
                <a:solidFill>
                  <a:schemeClr val="bg1"/>
                </a:solidFill>
              </a:rPr>
              <a:t> cambie y vean a nuestra leche como la mejor opción pues sus altos estándares de calidad la hacen única.</a:t>
            </a:r>
            <a:endParaRPr lang="es-ES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327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CCA5B7B-8260-C348-A597-FD2BF9F1BAEE}"/>
              </a:ext>
            </a:extLst>
          </p:cNvPr>
          <p:cNvSpPr txBox="1"/>
          <p:nvPr/>
        </p:nvSpPr>
        <p:spPr>
          <a:xfrm>
            <a:off x="2137022" y="2018079"/>
            <a:ext cx="359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Idea Creativa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A73F03D-3447-C641-9C61-18DA6F3E2DED}"/>
              </a:ext>
            </a:extLst>
          </p:cNvPr>
          <p:cNvSpPr txBox="1"/>
          <p:nvPr/>
        </p:nvSpPr>
        <p:spPr>
          <a:xfrm>
            <a:off x="2137023" y="2664410"/>
            <a:ext cx="868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bg1"/>
                </a:solidFill>
              </a:rPr>
              <a:t>Crearemos el </a:t>
            </a:r>
            <a:r>
              <a:rPr lang="es-ES_tradnl" sz="2400" dirty="0" err="1">
                <a:solidFill>
                  <a:schemeClr val="bg1"/>
                </a:solidFill>
              </a:rPr>
              <a:t>First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Aid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Milk</a:t>
            </a:r>
            <a:r>
              <a:rPr lang="es-ES_tradnl" sz="2400" dirty="0">
                <a:solidFill>
                  <a:schemeClr val="bg1"/>
                </a:solidFill>
              </a:rPr>
              <a:t>, un proyecto de ley que invita al gobierno a incluir de manera obligatoria, una caja de leche de la mejor calidad en todos los botiquines del país.</a:t>
            </a:r>
            <a:endParaRPr lang="es-ES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6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CCA5B7B-8260-C348-A597-FD2BF9F1BAEE}"/>
              </a:ext>
            </a:extLst>
          </p:cNvPr>
          <p:cNvSpPr txBox="1"/>
          <p:nvPr/>
        </p:nvSpPr>
        <p:spPr>
          <a:xfrm>
            <a:off x="2137022" y="2018079"/>
            <a:ext cx="359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estrategia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A73F03D-3447-C641-9C61-18DA6F3E2DED}"/>
              </a:ext>
            </a:extLst>
          </p:cNvPr>
          <p:cNvSpPr txBox="1"/>
          <p:nvPr/>
        </p:nvSpPr>
        <p:spPr>
          <a:xfrm>
            <a:off x="2137023" y="2664410"/>
            <a:ext cx="86816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bg1"/>
                </a:solidFill>
              </a:rPr>
              <a:t>Aprovecharemos literalmente todos los beneficios que tiene la leche y en este caso, la mejor leche del país para colocarla en un lugar donde ninguna otra marca puede estar, en un botiquín de primeros auxilios. Esto le llegará a todo Colombia gracias a la implementación de la campaña en medios ATL, digitales e influenciados.</a:t>
            </a:r>
            <a:endParaRPr lang="es-ES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99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CCA5B7B-8260-C348-A597-FD2BF9F1BAEE}"/>
              </a:ext>
            </a:extLst>
          </p:cNvPr>
          <p:cNvSpPr txBox="1"/>
          <p:nvPr/>
        </p:nvSpPr>
        <p:spPr>
          <a:xfrm>
            <a:off x="2137022" y="2018079"/>
            <a:ext cx="649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La ejecución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A73F03D-3447-C641-9C61-18DA6F3E2DED}"/>
              </a:ext>
            </a:extLst>
          </p:cNvPr>
          <p:cNvSpPr txBox="1"/>
          <p:nvPr/>
        </p:nvSpPr>
        <p:spPr>
          <a:xfrm>
            <a:off x="2137023" y="2664410"/>
            <a:ext cx="8681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bg1"/>
                </a:solidFill>
              </a:rPr>
              <a:t>• Lanzaremos nuestra propuesta de ley el 1 de junio.</a:t>
            </a:r>
          </a:p>
          <a:p>
            <a:r>
              <a:rPr lang="es-ES_tradnl" sz="2400" dirty="0">
                <a:solidFill>
                  <a:schemeClr val="bg1"/>
                </a:solidFill>
              </a:rPr>
              <a:t>• Ese mismo día enviaremos a escuelas, hospitales, empresas e influenciados nuestro botiquín con 1 litro de leche Alpina.</a:t>
            </a:r>
          </a:p>
          <a:p>
            <a:r>
              <a:rPr lang="es-ES_tradnl" sz="2400" dirty="0">
                <a:solidFill>
                  <a:schemeClr val="bg1"/>
                </a:solidFill>
              </a:rPr>
              <a:t>• Durante una semana recogeremos las firmas.</a:t>
            </a:r>
          </a:p>
          <a:p>
            <a:r>
              <a:rPr lang="es-ES_tradnl" sz="2400" dirty="0">
                <a:solidFill>
                  <a:schemeClr val="bg1"/>
                </a:solidFill>
              </a:rPr>
              <a:t>• Una vez aprobada la ley enviaremos nuestro botiquín a diferentes zonas del país y a los países donde se necesite ayude humanitaria.</a:t>
            </a:r>
          </a:p>
        </p:txBody>
      </p:sp>
    </p:spTree>
    <p:extLst>
      <p:ext uri="{BB962C8B-B14F-4D97-AF65-F5344CB8AC3E}">
        <p14:creationId xmlns:p14="http://schemas.microsoft.com/office/powerpoint/2010/main" val="922587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2F6A94B-F754-7F46-AC5A-E6E983832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840516"/>
              </p:ext>
            </p:extLst>
          </p:nvPr>
        </p:nvGraphicFramePr>
        <p:xfrm>
          <a:off x="1000124" y="1634065"/>
          <a:ext cx="10544176" cy="4052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6600826">
                  <a:extLst>
                    <a:ext uri="{9D8B030D-6E8A-4147-A177-3AD203B41FA5}">
                      <a16:colId xmlns:a16="http://schemas.microsoft.com/office/drawing/2014/main" val="927977178"/>
                    </a:ext>
                  </a:extLst>
                </a:gridCol>
                <a:gridCol w="3943350">
                  <a:extLst>
                    <a:ext uri="{9D8B030D-6E8A-4147-A177-3AD203B41FA5}">
                      <a16:colId xmlns:a16="http://schemas.microsoft.com/office/drawing/2014/main" val="3914170751"/>
                    </a:ext>
                  </a:extLst>
                </a:gridCol>
              </a:tblGrid>
              <a:tr h="506545">
                <a:tc>
                  <a:txBody>
                    <a:bodyPr/>
                    <a:lstStyle/>
                    <a:p>
                      <a:r>
                        <a:rPr lang="es-ES" sz="2300" dirty="0"/>
                        <a:t>DESCRIPCIÓN</a:t>
                      </a:r>
                      <a:endParaRPr lang="es-ES" sz="23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15050" marR="115050" marT="57525" marB="57525"/>
                </a:tc>
                <a:tc>
                  <a:txBody>
                    <a:bodyPr/>
                    <a:lstStyle/>
                    <a:p>
                      <a:r>
                        <a:rPr lang="es-ES" sz="2300" dirty="0"/>
                        <a:t>PORCENTAJE DE INVERSIÓN</a:t>
                      </a:r>
                      <a:endParaRPr lang="es-ES" sz="23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15050" marR="115050" marT="57525" marB="57525"/>
                </a:tc>
                <a:extLst>
                  <a:ext uri="{0D108BD9-81ED-4DB2-BD59-A6C34878D82A}">
                    <a16:rowId xmlns:a16="http://schemas.microsoft.com/office/drawing/2014/main" val="2954863668"/>
                  </a:ext>
                </a:extLst>
              </a:tr>
              <a:tr h="506545">
                <a:tc>
                  <a:txBody>
                    <a:bodyPr/>
                    <a:lstStyle/>
                    <a:p>
                      <a:r>
                        <a:rPr lang="es-ES" sz="2300" dirty="0">
                          <a:solidFill>
                            <a:sysClr val="windowText" lastClr="000000"/>
                          </a:solidFill>
                        </a:rPr>
                        <a:t>MEDIOS</a:t>
                      </a:r>
                      <a:r>
                        <a:rPr lang="es-ES" sz="2300" baseline="0" dirty="0">
                          <a:solidFill>
                            <a:sysClr val="windowText" lastClr="000000"/>
                          </a:solidFill>
                        </a:rPr>
                        <a:t> PAGOS ATL</a:t>
                      </a:r>
                      <a:endParaRPr lang="es-ES" sz="23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15050" marR="115050" marT="57525" marB="57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 dirty="0">
                          <a:solidFill>
                            <a:sysClr val="windowText" lastClr="000000"/>
                          </a:solidFill>
                        </a:rPr>
                        <a:t>25%</a:t>
                      </a:r>
                    </a:p>
                  </a:txBody>
                  <a:tcPr marL="115050" marR="115050" marT="57525" marB="57525"/>
                </a:tc>
                <a:extLst>
                  <a:ext uri="{0D108BD9-81ED-4DB2-BD59-A6C34878D82A}">
                    <a16:rowId xmlns:a16="http://schemas.microsoft.com/office/drawing/2014/main" val="3026643127"/>
                  </a:ext>
                </a:extLst>
              </a:tr>
              <a:tr h="506545">
                <a:tc>
                  <a:txBody>
                    <a:bodyPr/>
                    <a:lstStyle/>
                    <a:p>
                      <a:r>
                        <a:rPr lang="es-ES" sz="2300" dirty="0">
                          <a:solidFill>
                            <a:sysClr val="windowText" lastClr="000000"/>
                          </a:solidFill>
                        </a:rPr>
                        <a:t>PRODUCCI</a:t>
                      </a:r>
                      <a:r>
                        <a:rPr lang="es-ES_tradnl" sz="2300" dirty="0">
                          <a:solidFill>
                            <a:sysClr val="windowText" lastClr="000000"/>
                          </a:solidFill>
                        </a:rPr>
                        <a:t>ÓN DE BOTIQUINES</a:t>
                      </a:r>
                      <a:endParaRPr lang="es-ES" sz="23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15050" marR="115050" marT="57525" marB="57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 dirty="0">
                          <a:solidFill>
                            <a:sysClr val="windowText" lastClr="000000"/>
                          </a:solidFill>
                        </a:rPr>
                        <a:t>15%</a:t>
                      </a:r>
                    </a:p>
                  </a:txBody>
                  <a:tcPr marL="115050" marR="115050" marT="57525" marB="57525"/>
                </a:tc>
                <a:extLst>
                  <a:ext uri="{0D108BD9-81ED-4DB2-BD59-A6C34878D82A}">
                    <a16:rowId xmlns:a16="http://schemas.microsoft.com/office/drawing/2014/main" val="1893869187"/>
                  </a:ext>
                </a:extLst>
              </a:tr>
              <a:tr h="506545">
                <a:tc>
                  <a:txBody>
                    <a:bodyPr/>
                    <a:lstStyle/>
                    <a:p>
                      <a:r>
                        <a:rPr lang="es-ES" sz="2300" dirty="0">
                          <a:solidFill>
                            <a:sysClr val="windowText" lastClr="000000"/>
                          </a:solidFill>
                        </a:rPr>
                        <a:t>LOGU</a:t>
                      </a:r>
                      <a:r>
                        <a:rPr lang="es-ES_tradnl" sz="2300" dirty="0">
                          <a:solidFill>
                            <a:sysClr val="windowText" lastClr="000000"/>
                          </a:solidFill>
                        </a:rPr>
                        <a:t>ÍSTICA</a:t>
                      </a:r>
                      <a:endParaRPr lang="es-ES" sz="23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15050" marR="115050" marT="57525" marB="57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 dirty="0">
                          <a:solidFill>
                            <a:sysClr val="windowText" lastClr="000000"/>
                          </a:solidFill>
                        </a:rPr>
                        <a:t>15%</a:t>
                      </a:r>
                    </a:p>
                  </a:txBody>
                  <a:tcPr marL="115050" marR="115050" marT="57525" marB="57525"/>
                </a:tc>
                <a:extLst>
                  <a:ext uri="{0D108BD9-81ED-4DB2-BD59-A6C34878D82A}">
                    <a16:rowId xmlns:a16="http://schemas.microsoft.com/office/drawing/2014/main" val="3229276421"/>
                  </a:ext>
                </a:extLst>
              </a:tr>
              <a:tr h="506545">
                <a:tc>
                  <a:txBody>
                    <a:bodyPr/>
                    <a:lstStyle/>
                    <a:p>
                      <a:r>
                        <a:rPr lang="es-ES" sz="2300" dirty="0">
                          <a:solidFill>
                            <a:sysClr val="windowText" lastClr="000000"/>
                          </a:solidFill>
                        </a:rPr>
                        <a:t>PAUTA DIGITAL</a:t>
                      </a:r>
                    </a:p>
                  </a:txBody>
                  <a:tcPr marL="115050" marR="115050" marT="57525" marB="57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 dirty="0">
                          <a:solidFill>
                            <a:sysClr val="windowText" lastClr="000000"/>
                          </a:solidFill>
                        </a:rPr>
                        <a:t>20%</a:t>
                      </a:r>
                    </a:p>
                  </a:txBody>
                  <a:tcPr marL="115050" marR="115050" marT="57525" marB="57525"/>
                </a:tc>
                <a:extLst>
                  <a:ext uri="{0D108BD9-81ED-4DB2-BD59-A6C34878D82A}">
                    <a16:rowId xmlns:a16="http://schemas.microsoft.com/office/drawing/2014/main" val="4248981906"/>
                  </a:ext>
                </a:extLst>
              </a:tr>
              <a:tr h="506545">
                <a:tc>
                  <a:txBody>
                    <a:bodyPr/>
                    <a:lstStyle/>
                    <a:p>
                      <a:r>
                        <a:rPr lang="es-ES" sz="2300" dirty="0">
                          <a:solidFill>
                            <a:sysClr val="windowText" lastClr="000000"/>
                          </a:solidFill>
                        </a:rPr>
                        <a:t>INFLUENCIADORES</a:t>
                      </a:r>
                    </a:p>
                  </a:txBody>
                  <a:tcPr marL="115050" marR="115050" marT="57525" marB="57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 dirty="0">
                          <a:solidFill>
                            <a:sysClr val="windowText" lastClr="000000"/>
                          </a:solidFill>
                        </a:rPr>
                        <a:t>15%</a:t>
                      </a:r>
                    </a:p>
                  </a:txBody>
                  <a:tcPr marL="115050" marR="115050" marT="57525" marB="57525"/>
                </a:tc>
                <a:extLst>
                  <a:ext uri="{0D108BD9-81ED-4DB2-BD59-A6C34878D82A}">
                    <a16:rowId xmlns:a16="http://schemas.microsoft.com/office/drawing/2014/main" val="3911118963"/>
                  </a:ext>
                </a:extLst>
              </a:tr>
              <a:tr h="506545">
                <a:tc>
                  <a:txBody>
                    <a:bodyPr/>
                    <a:lstStyle/>
                    <a:p>
                      <a:r>
                        <a:rPr lang="es-ES" sz="2300" dirty="0">
                          <a:solidFill>
                            <a:sysClr val="windowText" lastClr="000000"/>
                          </a:solidFill>
                        </a:rPr>
                        <a:t>MEDIOS</a:t>
                      </a:r>
                      <a:r>
                        <a:rPr lang="es-ES" sz="2300" baseline="0" dirty="0">
                          <a:solidFill>
                            <a:sysClr val="windowText" lastClr="000000"/>
                          </a:solidFill>
                        </a:rPr>
                        <a:t> PROPIOS </a:t>
                      </a:r>
                      <a:endParaRPr lang="es-ES" sz="23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15050" marR="115050" marT="57525" marB="575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300" dirty="0">
                          <a:solidFill>
                            <a:sysClr val="windowText" lastClr="000000"/>
                          </a:solidFill>
                        </a:rPr>
                        <a:t>10%</a:t>
                      </a:r>
                    </a:p>
                  </a:txBody>
                  <a:tcPr marL="115050" marR="115050" marT="57525" marB="57525"/>
                </a:tc>
                <a:extLst>
                  <a:ext uri="{0D108BD9-81ED-4DB2-BD59-A6C34878D82A}">
                    <a16:rowId xmlns:a16="http://schemas.microsoft.com/office/drawing/2014/main" val="228899618"/>
                  </a:ext>
                </a:extLst>
              </a:tr>
              <a:tr h="506545"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15050" marR="115050" marT="57525" marB="57525"/>
                </a:tc>
                <a:tc>
                  <a:txBody>
                    <a:bodyPr/>
                    <a:lstStyle/>
                    <a:p>
                      <a:endParaRPr lang="es-ES" sz="23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15050" marR="115050" marT="57525" marB="57525"/>
                </a:tc>
                <a:extLst>
                  <a:ext uri="{0D108BD9-81ED-4DB2-BD59-A6C34878D82A}">
                    <a16:rowId xmlns:a16="http://schemas.microsoft.com/office/drawing/2014/main" val="2459735268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12F6EAD8-9CC5-3E4C-BD23-96390780C8D4}"/>
              </a:ext>
            </a:extLst>
          </p:cNvPr>
          <p:cNvSpPr txBox="1"/>
          <p:nvPr/>
        </p:nvSpPr>
        <p:spPr>
          <a:xfrm>
            <a:off x="1000125" y="367387"/>
            <a:ext cx="3584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PRESUPUESTO: $</a:t>
            </a:r>
            <a:r>
              <a:rPr lang="es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900.000.000</a:t>
            </a:r>
            <a:br>
              <a:rPr lang="es-E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s-E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CLIENTE: </a:t>
            </a:r>
            <a:r>
              <a:rPr lang="es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Alpina - Leche Alpina</a:t>
            </a:r>
            <a:br>
              <a:rPr lang="es-E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s-ES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ACCIÓN: </a:t>
            </a:r>
            <a:r>
              <a:rPr lang="es-E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First</a:t>
            </a:r>
            <a:r>
              <a:rPr lang="es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Aid</a:t>
            </a:r>
            <a:r>
              <a:rPr lang="es-ES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s-ES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Milk</a:t>
            </a:r>
            <a:endParaRPr lang="es-ES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605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7" y="0"/>
            <a:ext cx="9797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0991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318</Words>
  <Application>Microsoft Macintosh PowerPoint</Application>
  <PresentationFormat>Panorámica</PresentationFormat>
  <Paragraphs>36</Paragraphs>
  <Slides>9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Helvetica Neue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Cristian Camilo Díaz Beltrán</cp:lastModifiedBy>
  <cp:revision>28</cp:revision>
  <dcterms:created xsi:type="dcterms:W3CDTF">2018-03-19T16:23:31Z</dcterms:created>
  <dcterms:modified xsi:type="dcterms:W3CDTF">2019-03-18T00:28:30Z</dcterms:modified>
</cp:coreProperties>
</file>