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7" r:id="rId4"/>
    <p:sldId id="260" r:id="rId5"/>
    <p:sldId id="261" r:id="rId6"/>
    <p:sldId id="262" r:id="rId7"/>
    <p:sldId id="263" r:id="rId8"/>
    <p:sldId id="264" r:id="rId9"/>
    <p:sldId id="265" r:id="rId10"/>
    <p:sldId id="268" r:id="rId11"/>
  </p:sldIdLst>
  <p:sldSz cx="9144000" cy="5715000" type="screen16x1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FE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9"/>
  </p:normalViewPr>
  <p:slideViewPr>
    <p:cSldViewPr snapToGrid="0" snapToObjects="1">
      <p:cViewPr>
        <p:scale>
          <a:sx n="76" d="100"/>
          <a:sy n="76" d="100"/>
        </p:scale>
        <p:origin x="2144" y="7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461B-C76B-C447-8555-6594517DAA7C}" type="datetimeFigureOut">
              <a:rPr lang="es-ES" smtClean="0"/>
              <a:t>17/3/19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3D44-354C-DA4A-80B2-AC1D8027D2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078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461B-C76B-C447-8555-6594517DAA7C}" type="datetimeFigureOut">
              <a:rPr lang="es-ES" smtClean="0"/>
              <a:t>17/3/19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3D44-354C-DA4A-80B2-AC1D8027D2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88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461B-C76B-C447-8555-6594517DAA7C}" type="datetimeFigureOut">
              <a:rPr lang="es-ES" smtClean="0"/>
              <a:t>17/3/19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3D44-354C-DA4A-80B2-AC1D8027D2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69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461B-C76B-C447-8555-6594517DAA7C}" type="datetimeFigureOut">
              <a:rPr lang="es-ES" smtClean="0"/>
              <a:t>17/3/19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3D44-354C-DA4A-80B2-AC1D8027D2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60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461B-C76B-C447-8555-6594517DAA7C}" type="datetimeFigureOut">
              <a:rPr lang="es-ES" smtClean="0"/>
              <a:t>17/3/19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3D44-354C-DA4A-80B2-AC1D8027D2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33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111252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111252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461B-C76B-C447-8555-6594517DAA7C}" type="datetimeFigureOut">
              <a:rPr lang="es-ES" smtClean="0"/>
              <a:t>17/3/19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3D44-354C-DA4A-80B2-AC1D8027D2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32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0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461B-C76B-C447-8555-6594517DAA7C}" type="datetimeFigureOut">
              <a:rPr lang="es-ES" smtClean="0"/>
              <a:t>17/3/19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3D44-354C-DA4A-80B2-AC1D8027D2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65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461B-C76B-C447-8555-6594517DAA7C}" type="datetimeFigureOut">
              <a:rPr lang="es-ES" smtClean="0"/>
              <a:t>17/3/19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3D44-354C-DA4A-80B2-AC1D8027D2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968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461B-C76B-C447-8555-6594517DAA7C}" type="datetimeFigureOut">
              <a:rPr lang="es-ES" smtClean="0"/>
              <a:t>17/3/19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3D44-354C-DA4A-80B2-AC1D8027D2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92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461B-C76B-C447-8555-6594517DAA7C}" type="datetimeFigureOut">
              <a:rPr lang="es-ES" smtClean="0"/>
              <a:t>17/3/19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3D44-354C-DA4A-80B2-AC1D8027D2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87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2" indent="0">
              <a:buNone/>
              <a:defRPr sz="2000"/>
            </a:lvl4pPr>
            <a:lvl5pPr marL="1828764" indent="0">
              <a:buNone/>
              <a:defRPr sz="2000"/>
            </a:lvl5pPr>
            <a:lvl6pPr marL="2285954" indent="0">
              <a:buNone/>
              <a:defRPr sz="2000"/>
            </a:lvl6pPr>
            <a:lvl7pPr marL="2743146" indent="0">
              <a:buNone/>
              <a:defRPr sz="2000"/>
            </a:lvl7pPr>
            <a:lvl8pPr marL="3200336" indent="0">
              <a:buNone/>
              <a:defRPr sz="2000"/>
            </a:lvl8pPr>
            <a:lvl9pPr marL="3657527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461B-C76B-C447-8555-6594517DAA7C}" type="datetimeFigureOut">
              <a:rPr lang="es-ES" smtClean="0"/>
              <a:t>17/3/19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3D44-354C-DA4A-80B2-AC1D8027D2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173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8461B-C76B-C447-8555-6594517DAA7C}" type="datetimeFigureOut">
              <a:rPr lang="es-ES" smtClean="0"/>
              <a:t>17/3/19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93D44-354C-DA4A-80B2-AC1D8027D2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04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9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3" indent="-342893" algn="l" defTabSz="45719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6" indent="-285744" algn="l" defTabSz="45719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7" indent="-228595" algn="l" defTabSz="45719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8" indent="-228595" algn="l" defTabSz="45719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8" indent="-228595" algn="l" defTabSz="45719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0" indent="-228595" algn="l" defTabSz="4571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0" indent="-228595" algn="l" defTabSz="4571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1" indent="-228595" algn="l" defTabSz="4571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2" indent="-228595" algn="l" defTabSz="4571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2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4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7" algn="l" defTabSz="457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-508000" y="0"/>
            <a:ext cx="10160000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2" y="614950"/>
            <a:ext cx="6279147" cy="4364789"/>
          </a:xfrm>
        </p:spPr>
        <p:txBody>
          <a:bodyPr>
            <a:normAutofit/>
          </a:bodyPr>
          <a:lstStyle/>
          <a:p>
            <a:pPr algn="l"/>
            <a:r>
              <a:rPr lang="es-ES_tradnl" sz="6000" b="1" dirty="0">
                <a:solidFill>
                  <a:schemeClr val="accent5">
                    <a:lumMod val="50000"/>
                  </a:schemeClr>
                </a:solidFill>
                <a:latin typeface="Helvetica" pitchFamily="2" charset="0"/>
                <a:cs typeface="Adobe Caslon Pro"/>
              </a:rPr>
              <a:t>OBJETIVO</a:t>
            </a:r>
            <a:br>
              <a:rPr lang="es-ES_tradnl" sz="3600" b="1" dirty="0">
                <a:solidFill>
                  <a:schemeClr val="bg1"/>
                </a:solidFill>
                <a:latin typeface="Helvetica" pitchFamily="2" charset="0"/>
                <a:cs typeface="Adobe Caslon Pro"/>
              </a:rPr>
            </a:br>
            <a:r>
              <a:rPr lang="es-ES_tradnl" sz="1800" dirty="0">
                <a:solidFill>
                  <a:schemeClr val="accent5">
                    <a:lumMod val="50000"/>
                  </a:schemeClr>
                </a:solidFill>
                <a:latin typeface="Helvetica" pitchFamily="2" charset="0"/>
                <a:cs typeface="Avenir Next Medium"/>
              </a:rPr>
              <a:t>Mediante un </a:t>
            </a:r>
            <a:r>
              <a:rPr lang="es-ES_tradnl" sz="1800" i="1" dirty="0">
                <a:solidFill>
                  <a:schemeClr val="accent5">
                    <a:lumMod val="50000"/>
                  </a:schemeClr>
                </a:solidFill>
                <a:latin typeface="Helvetica" pitchFamily="2" charset="0"/>
                <a:cs typeface="Avenir Next Medium"/>
              </a:rPr>
              <a:t>golpe de opinión </a:t>
            </a:r>
            <a:r>
              <a:rPr lang="es-ES_tradnl" sz="1800" dirty="0">
                <a:solidFill>
                  <a:schemeClr val="accent5">
                    <a:lumMod val="50000"/>
                  </a:schemeClr>
                </a:solidFill>
                <a:latin typeface="Helvetica" pitchFamily="2" charset="0"/>
                <a:cs typeface="Avenir Next Medium"/>
              </a:rPr>
              <a:t>hacer reflexionar a las personas sobre la importancia de comprar leches de calidad, resaltando que la calidad Alpina es superior </a:t>
            </a:r>
            <a:br>
              <a:rPr lang="es-ES_tradnl" sz="1800" dirty="0">
                <a:solidFill>
                  <a:schemeClr val="accent5">
                    <a:lumMod val="50000"/>
                  </a:schemeClr>
                </a:solidFill>
                <a:latin typeface="Helvetica" pitchFamily="2" charset="0"/>
                <a:cs typeface="Avenir Next Medium"/>
              </a:rPr>
            </a:br>
            <a:r>
              <a:rPr lang="es-ES_tradnl" sz="1800" b="1" dirty="0">
                <a:solidFill>
                  <a:schemeClr val="accent5">
                    <a:lumMod val="50000"/>
                  </a:schemeClr>
                </a:solidFill>
                <a:latin typeface="Helvetica" pitchFamily="2" charset="0"/>
                <a:cs typeface="Avenir Next Medium"/>
              </a:rPr>
              <a:t>“porque no todas las leches son iguales”</a:t>
            </a:r>
            <a:br>
              <a:rPr lang="es-ES_tradnl" sz="1800" b="1" dirty="0">
                <a:solidFill>
                  <a:srgbClr val="5FE8F3"/>
                </a:solidFill>
              </a:rPr>
            </a:br>
            <a:endParaRPr lang="es-ES" sz="1800" b="1" dirty="0">
              <a:solidFill>
                <a:srgbClr val="5FE8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1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9D71050-66F0-9C44-836A-4F796552E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69" y="0"/>
            <a:ext cx="816346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0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-508000" y="0"/>
            <a:ext cx="10160000" cy="5715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9667" y="675107"/>
            <a:ext cx="5650832" cy="4364789"/>
          </a:xfrm>
        </p:spPr>
        <p:txBody>
          <a:bodyPr>
            <a:normAutofit/>
          </a:bodyPr>
          <a:lstStyle/>
          <a:p>
            <a:pPr algn="l"/>
            <a:r>
              <a:rPr lang="es-ES_tradnl" sz="6000" b="1" dirty="0">
                <a:solidFill>
                  <a:schemeClr val="bg1"/>
                </a:solidFill>
                <a:latin typeface="Helvetica" pitchFamily="2" charset="0"/>
                <a:cs typeface="Adobe Caslon Pro"/>
              </a:rPr>
              <a:t>CONTEXTO</a:t>
            </a:r>
            <a:br>
              <a:rPr lang="es-ES_tradnl" sz="3600" b="1" dirty="0">
                <a:solidFill>
                  <a:schemeClr val="bg1"/>
                </a:solidFill>
              </a:rPr>
            </a:br>
            <a:r>
              <a:rPr lang="es-ES_tradnl" sz="3600" dirty="0">
                <a:solidFill>
                  <a:schemeClr val="bg1"/>
                </a:solidFill>
              </a:rPr>
              <a:t> </a:t>
            </a:r>
            <a:br>
              <a:rPr lang="es-ES_tradnl" sz="36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s-ES_tradnl" sz="1800" dirty="0">
                <a:solidFill>
                  <a:schemeClr val="bg1"/>
                </a:solidFill>
                <a:latin typeface="Helvetica" pitchFamily="2" charset="0"/>
                <a:cs typeface="Avenir Next Medium"/>
              </a:rPr>
              <a:t>Una empresa </a:t>
            </a:r>
            <a:r>
              <a:rPr lang="es-ES_tradnl" sz="1800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  <a:t>líder siempre tiene una receta envidiada por todos, secreta. </a:t>
            </a:r>
            <a:endParaRPr lang="es-E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3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REìDITO TITULAR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0" y="1"/>
            <a:ext cx="10160000" cy="5715000"/>
          </a:xfrm>
          <a:prstGeom prst="rect">
            <a:avLst/>
          </a:prstGeom>
        </p:spPr>
      </p:pic>
      <p:pic>
        <p:nvPicPr>
          <p:cNvPr id="7" name="Imagen 6" descr="MilkyLeaks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6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508000" y="0"/>
            <a:ext cx="10160000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2" y="675107"/>
            <a:ext cx="4621463" cy="4364789"/>
          </a:xfrm>
        </p:spPr>
        <p:txBody>
          <a:bodyPr>
            <a:normAutofit/>
          </a:bodyPr>
          <a:lstStyle/>
          <a:p>
            <a:pPr algn="l"/>
            <a:r>
              <a:rPr lang="es-ES_tradnl" sz="5400" b="1" dirty="0">
                <a:solidFill>
                  <a:srgbClr val="215968"/>
                </a:solidFill>
                <a:latin typeface="Adobe Caslon Pro"/>
                <a:cs typeface="Adobe Caslon Pro"/>
              </a:rPr>
              <a:t>IDEA</a:t>
            </a:r>
            <a:br>
              <a:rPr lang="es-ES_tradnl" sz="3600" b="1" dirty="0">
                <a:solidFill>
                  <a:srgbClr val="215968"/>
                </a:solidFill>
              </a:rPr>
            </a:br>
            <a:r>
              <a:rPr lang="es-ES_tradnl" sz="3600" dirty="0">
                <a:solidFill>
                  <a:srgbClr val="215968"/>
                </a:solidFill>
              </a:rPr>
              <a:t> </a:t>
            </a:r>
            <a:br>
              <a:rPr lang="es-ES_tradnl" sz="3600" dirty="0">
                <a:solidFill>
                  <a:srgbClr val="215968"/>
                </a:solidFill>
              </a:rPr>
            </a:br>
            <a:r>
              <a:rPr lang="es-ES_tradnl" sz="1800" dirty="0">
                <a:solidFill>
                  <a:srgbClr val="215968"/>
                </a:solidFill>
                <a:latin typeface="Avenir Next Medium"/>
                <a:cs typeface="Avenir Next Medium"/>
              </a:rPr>
              <a:t>Vamos a crear un golpe de opinión filtrando anónimamente nuestra receta de Alpina en medios de comunicación.</a:t>
            </a:r>
            <a:endParaRPr lang="es-E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6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-508000" y="0"/>
            <a:ext cx="10160000" cy="5715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6602" y="675107"/>
            <a:ext cx="4621463" cy="4364789"/>
          </a:xfrm>
        </p:spPr>
        <p:txBody>
          <a:bodyPr>
            <a:normAutofit/>
          </a:bodyPr>
          <a:lstStyle/>
          <a:p>
            <a:pPr algn="l"/>
            <a:r>
              <a:rPr lang="es-ES_tradnl" sz="5400" b="1" dirty="0">
                <a:solidFill>
                  <a:schemeClr val="bg1"/>
                </a:solidFill>
                <a:latin typeface="Adobe Caslon Pro"/>
                <a:cs typeface="Adobe Caslon Pro"/>
              </a:rPr>
              <a:t>EJECUCIÓN</a:t>
            </a:r>
            <a:br>
              <a:rPr lang="es-ES_tradnl" sz="3600" b="1" dirty="0">
                <a:solidFill>
                  <a:schemeClr val="bg1"/>
                </a:solidFill>
              </a:rPr>
            </a:br>
            <a:r>
              <a:rPr lang="es-ES_tradnl" sz="3600" dirty="0">
                <a:solidFill>
                  <a:schemeClr val="bg1"/>
                </a:solidFill>
              </a:rPr>
              <a:t> </a:t>
            </a:r>
            <a:br>
              <a:rPr lang="es-ES_tradnl" sz="3600" dirty="0">
                <a:solidFill>
                  <a:schemeClr val="bg1"/>
                </a:solidFill>
              </a:rPr>
            </a:br>
            <a:r>
              <a:rPr lang="es-ES_tradnl" sz="1800" dirty="0">
                <a:solidFill>
                  <a:srgbClr val="FFFFFF"/>
                </a:solidFill>
                <a:latin typeface="Avenir Next Medium"/>
                <a:cs typeface="Avenir Next Medium"/>
              </a:rPr>
              <a:t>El 1 de junio filtraremos anónimamente la receta secreta de Alpina y además le enviaremos a la competencia la parte que les falta para tener nuestra leche.</a:t>
            </a:r>
            <a:endParaRPr lang="es-E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9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508000" y="0"/>
            <a:ext cx="10160000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7400" y="675107"/>
            <a:ext cx="6359358" cy="4364789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sz="5400" b="1" dirty="0">
                <a:solidFill>
                  <a:srgbClr val="215968"/>
                </a:solidFill>
                <a:latin typeface="Helvetica" pitchFamily="2" charset="0"/>
                <a:cs typeface="Adobe Caslon Pro"/>
              </a:rPr>
              <a:t>JOURNEY DE LA NOTICIA</a:t>
            </a:r>
            <a:br>
              <a:rPr lang="es-ES_tradnl" sz="5400" b="1" dirty="0">
                <a:solidFill>
                  <a:schemeClr val="bg1"/>
                </a:solidFill>
                <a:latin typeface="Helvetica" pitchFamily="2" charset="0"/>
                <a:cs typeface="Adobe Caslon Pro"/>
              </a:rPr>
            </a:br>
            <a:r>
              <a:rPr lang="es-ES_tradnl" sz="3600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  <a:t> </a:t>
            </a:r>
            <a:br>
              <a:rPr lang="es-ES_tradnl" sz="3600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</a:br>
            <a:r>
              <a:rPr lang="es-ES_tradnl" sz="1800" b="1" dirty="0">
                <a:solidFill>
                  <a:srgbClr val="215968"/>
                </a:solidFill>
                <a:latin typeface="Helvetica" pitchFamily="2" charset="0"/>
                <a:cs typeface="Avenir Next Medium"/>
              </a:rPr>
              <a:t>Mañana: </a:t>
            </a:r>
            <a:r>
              <a:rPr lang="es-ES_tradnl" sz="1800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  <a:t>Lanzamos noticia en Redes Sociales y los medios explotan.</a:t>
            </a:r>
            <a:br>
              <a:rPr lang="es-ES_tradnl" sz="1800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</a:br>
            <a:br>
              <a:rPr lang="es-ES_tradnl" sz="1800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</a:br>
            <a:r>
              <a:rPr lang="es-ES_tradnl" sz="1800" b="1" dirty="0">
                <a:solidFill>
                  <a:srgbClr val="215968"/>
                </a:solidFill>
                <a:latin typeface="Helvetica" pitchFamily="2" charset="0"/>
                <a:cs typeface="Avenir Next Medium"/>
              </a:rPr>
              <a:t>Medio día: </a:t>
            </a:r>
            <a:r>
              <a:rPr lang="es-ES_tradnl" sz="1800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  <a:t>Testimonio del presidente de Alpina.</a:t>
            </a:r>
            <a:br>
              <a:rPr lang="es-ES_tradnl" sz="1800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</a:br>
            <a:br>
              <a:rPr lang="es-ES_tradnl" sz="1800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</a:br>
            <a:r>
              <a:rPr lang="es-ES_tradnl" sz="1800" b="1" dirty="0">
                <a:solidFill>
                  <a:srgbClr val="215968"/>
                </a:solidFill>
                <a:latin typeface="Helvetica" pitchFamily="2" charset="0"/>
                <a:cs typeface="Avenir Next Medium"/>
              </a:rPr>
              <a:t>Tarde: </a:t>
            </a:r>
            <a:r>
              <a:rPr lang="es-ES_tradnl" sz="1800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  <a:t>Se envían</a:t>
            </a:r>
            <a:r>
              <a:rPr lang="es-ES_tradnl" sz="1800" b="1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  <a:t> </a:t>
            </a:r>
            <a:r>
              <a:rPr lang="es-ES_tradnl" sz="1800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  <a:t>apartados de la fórmula a la competencia con el pedazo de nuestra fórmula.</a:t>
            </a:r>
            <a:br>
              <a:rPr lang="es-ES_tradnl" sz="1600" b="1" dirty="0">
                <a:solidFill>
                  <a:srgbClr val="FFFFFF"/>
                </a:solidFill>
              </a:rPr>
            </a:br>
            <a:endParaRPr lang="es-E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9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-508000" y="0"/>
            <a:ext cx="10160000" cy="5715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2733" y="675107"/>
            <a:ext cx="6359358" cy="4364789"/>
          </a:xfrm>
        </p:spPr>
        <p:txBody>
          <a:bodyPr>
            <a:normAutofit/>
          </a:bodyPr>
          <a:lstStyle/>
          <a:p>
            <a:pPr algn="l"/>
            <a:r>
              <a:rPr lang="es-ES_tradnl" sz="5400" b="1" dirty="0">
                <a:solidFill>
                  <a:schemeClr val="bg1"/>
                </a:solidFill>
                <a:latin typeface="Adobe Caslon Pro"/>
                <a:cs typeface="Adobe Caslon Pro"/>
              </a:rPr>
              <a:t>REACCIÓN</a:t>
            </a:r>
            <a:br>
              <a:rPr lang="es-ES_tradnl" sz="5400" b="1" dirty="0">
                <a:solidFill>
                  <a:schemeClr val="bg1"/>
                </a:solidFill>
                <a:latin typeface="Adobe Caslon Pro"/>
                <a:cs typeface="Adobe Caslon Pro"/>
              </a:rPr>
            </a:br>
            <a:r>
              <a:rPr lang="es-ES_tradnl" sz="3600" dirty="0">
                <a:solidFill>
                  <a:srgbClr val="FFFFFF"/>
                </a:solidFill>
                <a:latin typeface="Avenir Next Medium"/>
                <a:cs typeface="Avenir Next Medium"/>
              </a:rPr>
              <a:t> </a:t>
            </a:r>
            <a:br>
              <a:rPr lang="es-ES_tradnl" sz="3600" dirty="0">
                <a:solidFill>
                  <a:srgbClr val="FFFFFF"/>
                </a:solidFill>
                <a:latin typeface="Avenir Next Medium"/>
                <a:cs typeface="Avenir Next Medium"/>
              </a:rPr>
            </a:br>
            <a:r>
              <a:rPr lang="es-ES_tradnl" sz="1600" dirty="0">
                <a:solidFill>
                  <a:srgbClr val="FFFFFF"/>
                </a:solidFill>
                <a:latin typeface="Avenir Next Medium"/>
                <a:cs typeface="Avenir Next Medium"/>
              </a:rPr>
              <a:t>Las personas crearán un </a:t>
            </a:r>
            <a:r>
              <a:rPr lang="es-ES_tradnl" sz="1600" dirty="0" err="1">
                <a:solidFill>
                  <a:srgbClr val="FFFFFF"/>
                </a:solidFill>
                <a:latin typeface="Avenir Next Medium"/>
                <a:cs typeface="Avenir Next Medium"/>
              </a:rPr>
              <a:t>challenge</a:t>
            </a:r>
            <a:r>
              <a:rPr lang="es-ES_tradnl" sz="1600" dirty="0">
                <a:solidFill>
                  <a:srgbClr val="FFFFFF"/>
                </a:solidFill>
                <a:latin typeface="Avenir Next Medium"/>
                <a:cs typeface="Avenir Next Medium"/>
              </a:rPr>
              <a:t> donde imitarán la receta utilizando el secreto de Alpina</a:t>
            </a:r>
            <a:r>
              <a:rPr lang="es-ES_tradnl" sz="1600" dirty="0"/>
              <a:t>.</a:t>
            </a:r>
            <a:endParaRPr lang="es-E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6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508000" y="0"/>
            <a:ext cx="10160000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75107"/>
            <a:ext cx="6359358" cy="4364789"/>
          </a:xfrm>
        </p:spPr>
        <p:txBody>
          <a:bodyPr>
            <a:normAutofit/>
          </a:bodyPr>
          <a:lstStyle/>
          <a:p>
            <a:pPr algn="l"/>
            <a:r>
              <a:rPr lang="es-ES_tradnl" sz="5400" b="1" dirty="0">
                <a:solidFill>
                  <a:srgbClr val="215968"/>
                </a:solidFill>
                <a:latin typeface="Adobe Caslon Pro"/>
                <a:cs typeface="Adobe Caslon Pro"/>
              </a:rPr>
              <a:t>EL SECRETO</a:t>
            </a:r>
            <a:r>
              <a:rPr lang="es-ES" sz="5400" b="1" dirty="0">
                <a:solidFill>
                  <a:srgbClr val="215968"/>
                </a:solidFill>
                <a:latin typeface="Adobe Caslon Pro"/>
                <a:cs typeface="Adobe Caslon Pro"/>
              </a:rPr>
              <a:t>…</a:t>
            </a:r>
            <a:br>
              <a:rPr lang="es-ES_tradnl" sz="5400" b="1" dirty="0">
                <a:solidFill>
                  <a:srgbClr val="215968"/>
                </a:solidFill>
                <a:latin typeface="Adobe Caslon Pro"/>
                <a:cs typeface="Adobe Caslon Pro"/>
              </a:rPr>
            </a:br>
            <a:r>
              <a:rPr lang="es-ES_tradnl" sz="3600" dirty="0">
                <a:solidFill>
                  <a:srgbClr val="FFFFFF"/>
                </a:solidFill>
                <a:latin typeface="Avenir Next Medium"/>
                <a:cs typeface="Avenir Next Medium"/>
              </a:rPr>
              <a:t> </a:t>
            </a:r>
            <a:br>
              <a:rPr lang="es-ES_tradnl" sz="3600" dirty="0">
                <a:solidFill>
                  <a:srgbClr val="FFFFFF"/>
                </a:solidFill>
                <a:latin typeface="Avenir Next Medium"/>
                <a:cs typeface="Avenir Next Medium"/>
              </a:rPr>
            </a:br>
            <a:r>
              <a:rPr lang="es-ES_tradnl" sz="1600" dirty="0">
                <a:solidFill>
                  <a:srgbClr val="FFFFFF"/>
                </a:solidFill>
                <a:latin typeface="Avenir Next Medium"/>
                <a:cs typeface="Avenir Next Medium"/>
              </a:rPr>
              <a:t>Lo mejor es que nuestro secreto ya lo saben todos. </a:t>
            </a:r>
            <a:br>
              <a:rPr lang="es-ES_tradnl" sz="1600" dirty="0">
                <a:solidFill>
                  <a:srgbClr val="FFFFFF"/>
                </a:solidFill>
                <a:latin typeface="Avenir Next Medium"/>
                <a:cs typeface="Avenir Next Medium"/>
              </a:rPr>
            </a:br>
            <a:r>
              <a:rPr lang="es-ES_tradnl" sz="1600" dirty="0">
                <a:solidFill>
                  <a:srgbClr val="FFFFFF"/>
                </a:solidFill>
                <a:latin typeface="Avenir Next Medium"/>
                <a:cs typeface="Avenir Next Medium"/>
              </a:rPr>
              <a:t>Solo que está vez lo hicimos más apetecido. </a:t>
            </a:r>
            <a:endParaRPr lang="es-E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2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-508000" y="0"/>
            <a:ext cx="10160000" cy="5715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56107"/>
            <a:ext cx="6359358" cy="4364789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sz="5400" b="1" dirty="0">
                <a:solidFill>
                  <a:schemeClr val="bg1"/>
                </a:solidFill>
                <a:latin typeface="Helvetica" pitchFamily="2" charset="0"/>
                <a:cs typeface="Adobe Caslon Pro"/>
              </a:rPr>
              <a:t>INVERSIÓN Y ALCANCE ESTIMADO</a:t>
            </a:r>
            <a:br>
              <a:rPr lang="es-ES_tradnl" sz="5400" b="1" dirty="0">
                <a:solidFill>
                  <a:schemeClr val="bg1"/>
                </a:solidFill>
                <a:latin typeface="Helvetica" pitchFamily="2" charset="0"/>
                <a:cs typeface="Adobe Caslon Pro"/>
              </a:rPr>
            </a:br>
            <a:r>
              <a:rPr lang="es-ES_tradnl" sz="3600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  <a:t> </a:t>
            </a:r>
            <a:br>
              <a:rPr lang="es-ES_tradnl" sz="3600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</a:br>
            <a:r>
              <a:rPr lang="es-ES_tradnl" sz="1400" b="1" dirty="0">
                <a:latin typeface="Helvetica" pitchFamily="2" charset="0"/>
              </a:rPr>
              <a:t> </a:t>
            </a:r>
            <a:br>
              <a:rPr lang="es-ES_tradnl" sz="1400" dirty="0">
                <a:latin typeface="Helvetica" pitchFamily="2" charset="0"/>
              </a:rPr>
            </a:br>
            <a:r>
              <a:rPr lang="es-ES_tradnl" sz="1600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  <a:t>Con una inversión de: 30.000 US</a:t>
            </a:r>
            <a:br>
              <a:rPr lang="es-ES_tradnl" sz="1600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</a:br>
            <a:r>
              <a:rPr lang="es-ES_tradnl" sz="1600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  <a:t>Alcanzamos: +50 M en PR</a:t>
            </a:r>
            <a:br>
              <a:rPr lang="es-ES_tradnl" sz="1600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</a:br>
            <a:r>
              <a:rPr lang="es-ES_tradnl" sz="1600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  <a:t> </a:t>
            </a:r>
            <a:br>
              <a:rPr lang="es-ES_tradnl" sz="1600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</a:br>
            <a:r>
              <a:rPr lang="es-ES_tradnl" sz="1600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  <a:t>120 M </a:t>
            </a:r>
            <a:r>
              <a:rPr lang="es-ES_tradnl" sz="1600" dirty="0" err="1">
                <a:solidFill>
                  <a:srgbClr val="FFFFFF"/>
                </a:solidFill>
                <a:latin typeface="Helvetica" pitchFamily="2" charset="0"/>
                <a:cs typeface="Avenir Next Medium"/>
              </a:rPr>
              <a:t>Earned</a:t>
            </a:r>
            <a:r>
              <a:rPr lang="es-ES_tradnl" sz="1600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  <a:t> Media </a:t>
            </a:r>
            <a:br>
              <a:rPr lang="es-ES_tradnl" sz="1600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</a:br>
            <a:r>
              <a:rPr lang="es-ES_tradnl" sz="1600" dirty="0">
                <a:solidFill>
                  <a:srgbClr val="FFFFFF"/>
                </a:solidFill>
                <a:latin typeface="Helvetica" pitchFamily="2" charset="0"/>
                <a:cs typeface="Avenir Next Medium"/>
              </a:rPr>
              <a:t>40% </a:t>
            </a:r>
            <a:r>
              <a:rPr lang="es-ES_tradnl" sz="1600" dirty="0" err="1">
                <a:solidFill>
                  <a:srgbClr val="FFFFFF"/>
                </a:solidFill>
                <a:latin typeface="Helvetica" pitchFamily="2" charset="0"/>
                <a:cs typeface="Avenir Next Medium"/>
              </a:rPr>
              <a:t>Awareness</a:t>
            </a:r>
            <a:br>
              <a:rPr lang="es-ES_tradnl" sz="1400" dirty="0"/>
            </a:br>
            <a:br>
              <a:rPr lang="es-ES_tradnl" sz="1600" dirty="0">
                <a:solidFill>
                  <a:srgbClr val="FFFFFF"/>
                </a:solidFill>
                <a:latin typeface="Avenir Black"/>
                <a:cs typeface="Avenir Black"/>
              </a:rPr>
            </a:br>
            <a:br>
              <a:rPr lang="es-ES_tradnl" sz="2400" dirty="0">
                <a:solidFill>
                  <a:srgbClr val="FFFFFF"/>
                </a:solidFill>
                <a:latin typeface="Avenir Black"/>
                <a:cs typeface="Avenir Black"/>
              </a:rPr>
            </a:br>
            <a:br>
              <a:rPr lang="es-ES_tradnl" sz="1600" b="1" dirty="0">
                <a:solidFill>
                  <a:srgbClr val="FFFFFF"/>
                </a:solidFill>
              </a:rPr>
            </a:br>
            <a:endParaRPr lang="es-E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19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16</Words>
  <Application>Microsoft Macintosh PowerPoint</Application>
  <PresentationFormat>Presentación en pantalla (16:10)</PresentationFormat>
  <Paragraphs>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Adobe Caslon Pro</vt:lpstr>
      <vt:lpstr>Arial</vt:lpstr>
      <vt:lpstr>Avenir Black</vt:lpstr>
      <vt:lpstr>Avenir Next Medium</vt:lpstr>
      <vt:lpstr>Calibri</vt:lpstr>
      <vt:lpstr>Helvetica</vt:lpstr>
      <vt:lpstr>Tema de Office</vt:lpstr>
      <vt:lpstr>OBJETIVO Mediante un golpe de opinión hacer reflexionar a las personas sobre la importancia de comprar leches de calidad, resaltando que la calidad Alpina es superior  “porque no todas las leches son iguales” </vt:lpstr>
      <vt:lpstr>CONTEXTO   Una empresa líder siempre tiene una receta envidiada por todos, secreta. </vt:lpstr>
      <vt:lpstr>Presentación de PowerPoint</vt:lpstr>
      <vt:lpstr>IDEA   Vamos a crear un golpe de opinión filtrando anónimamente nuestra receta de Alpina en medios de comunicación.</vt:lpstr>
      <vt:lpstr>EJECUCIÓN   El 1 de junio filtraremos anónimamente la receta secreta de Alpina y además le enviaremos a la competencia la parte que les falta para tener nuestra leche.</vt:lpstr>
      <vt:lpstr>JOURNEY DE LA NOTICIA   Mañana: Lanzamos noticia en Redes Sociales y los medios explotan.  Medio día: Testimonio del presidente de Alpina.  Tarde: Se envían apartados de la fórmula a la competencia con el pedazo de nuestra fórmula. </vt:lpstr>
      <vt:lpstr>REACCIÓN   Las personas crearán un challenge donde imitarán la receta utilizando el secreto de Alpina.</vt:lpstr>
      <vt:lpstr>EL SECRETO…   Lo mejor es que nuestro secreto ya lo saben todos.  Solo que está vez lo hicimos más apetecido. </vt:lpstr>
      <vt:lpstr>INVERSIÓN Y ALCANCE ESTIMADO     Con una inversión de: 30.000 US Alcanzamos: +50 M en PR   120 M Earned Media  40% Awareness  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OBJETIVO   Mediante un golpe de opinión hacer reflexionar a las personas sobre la importancia de comprar leches de calidad, resaltando que la calidad Alpina es superior  “porque no todas las leches son iguales” </dc:title>
  <dc:creator>Allison Diaz Velandia</dc:creator>
  <cp:lastModifiedBy>Microsoft Office User</cp:lastModifiedBy>
  <cp:revision>9</cp:revision>
  <dcterms:created xsi:type="dcterms:W3CDTF">2019-03-18T02:21:57Z</dcterms:created>
  <dcterms:modified xsi:type="dcterms:W3CDTF">2019-03-18T03:31:59Z</dcterms:modified>
</cp:coreProperties>
</file>