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5" r:id="rId10"/>
    <p:sldId id="266" r:id="rId11"/>
    <p:sldId id="264" r:id="rId12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392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33F58-84C3-6944-8375-52D15099FF84}" type="datetimeFigureOut">
              <a:rPr lang="es-ES" smtClean="0"/>
              <a:t>17/3/19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385A6-A548-CC49-9DEA-72FE5217CF3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2966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385A6-A548-CC49-9DEA-72FE5217CF39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4437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385A6-A548-CC49-9DEA-72FE5217CF39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0402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Para generar conversación alrededor de la idea haremos que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385A6-A548-CC49-9DEA-72FE5217CF39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306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Para generar conversación alrededor de la idea haremos que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385A6-A548-CC49-9DEA-72FE5217CF39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306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385A6-A548-CC49-9DEA-72FE5217CF39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306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*Juan Fernando Quintero</a:t>
            </a:r>
            <a:r>
              <a:rPr lang="es-ES" baseline="0" dirty="0" smtClean="0"/>
              <a:t> se rompe el ligamento cruzado de su rodilla izquierda, creemos que la campaña puede escalar y continuar con otros jugadores que se lesionan.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385A6-A548-CC49-9DEA-72FE5217CF39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306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385A6-A548-CC49-9DEA-72FE5217CF39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306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81271-21BF-D84C-B605-20A6AF0AC9A6}" type="datetimeFigureOut">
              <a:rPr lang="es-ES" smtClean="0"/>
              <a:t>17/3/19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8DD4-3D4B-3440-B99A-32027761126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0108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81271-21BF-D84C-B605-20A6AF0AC9A6}" type="datetimeFigureOut">
              <a:rPr lang="es-ES" smtClean="0"/>
              <a:t>17/3/19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8DD4-3D4B-3440-B99A-32027761126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4843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81271-21BF-D84C-B605-20A6AF0AC9A6}" type="datetimeFigureOut">
              <a:rPr lang="es-ES" smtClean="0"/>
              <a:t>17/3/19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8DD4-3D4B-3440-B99A-32027761126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4371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81271-21BF-D84C-B605-20A6AF0AC9A6}" type="datetimeFigureOut">
              <a:rPr lang="es-ES" smtClean="0"/>
              <a:t>17/3/19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8DD4-3D4B-3440-B99A-32027761126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9179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81271-21BF-D84C-B605-20A6AF0AC9A6}" type="datetimeFigureOut">
              <a:rPr lang="es-ES" smtClean="0"/>
              <a:t>17/3/19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8DD4-3D4B-3440-B99A-32027761126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9664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81271-21BF-D84C-B605-20A6AF0AC9A6}" type="datetimeFigureOut">
              <a:rPr lang="es-ES" smtClean="0"/>
              <a:t>17/3/19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8DD4-3D4B-3440-B99A-32027761126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6225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81271-21BF-D84C-B605-20A6AF0AC9A6}" type="datetimeFigureOut">
              <a:rPr lang="es-ES" smtClean="0"/>
              <a:t>17/3/19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8DD4-3D4B-3440-B99A-32027761126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8802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81271-21BF-D84C-B605-20A6AF0AC9A6}" type="datetimeFigureOut">
              <a:rPr lang="es-ES" smtClean="0"/>
              <a:t>17/3/19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8DD4-3D4B-3440-B99A-32027761126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4896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81271-21BF-D84C-B605-20A6AF0AC9A6}" type="datetimeFigureOut">
              <a:rPr lang="es-ES" smtClean="0"/>
              <a:t>17/3/19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8DD4-3D4B-3440-B99A-32027761126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2220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81271-21BF-D84C-B605-20A6AF0AC9A6}" type="datetimeFigureOut">
              <a:rPr lang="es-ES" smtClean="0"/>
              <a:t>17/3/19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8DD4-3D4B-3440-B99A-32027761126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2847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81271-21BF-D84C-B605-20A6AF0AC9A6}" type="datetimeFigureOut">
              <a:rPr lang="es-ES" smtClean="0"/>
              <a:t>17/3/19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88DD4-3D4B-3440-B99A-32027761126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4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81271-21BF-D84C-B605-20A6AF0AC9A6}" type="datetimeFigureOut">
              <a:rPr lang="es-ES" smtClean="0"/>
              <a:t>17/3/19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88DD4-3D4B-3440-B99A-32027761126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2815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498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/>
          <p:cNvCxnSpPr/>
          <p:nvPr/>
        </p:nvCxnSpPr>
        <p:spPr>
          <a:xfrm>
            <a:off x="889000" y="2818715"/>
            <a:ext cx="7899400" cy="0"/>
          </a:xfrm>
          <a:prstGeom prst="line">
            <a:avLst/>
          </a:prstGeom>
          <a:ln>
            <a:solidFill>
              <a:srgbClr val="0000F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Elipse 7"/>
          <p:cNvSpPr/>
          <p:nvPr/>
        </p:nvSpPr>
        <p:spPr>
          <a:xfrm>
            <a:off x="889000" y="2704415"/>
            <a:ext cx="241300" cy="241300"/>
          </a:xfrm>
          <a:prstGeom prst="ellipse">
            <a:avLst/>
          </a:prstGeom>
          <a:solidFill>
            <a:srgbClr val="0000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/>
          <p:cNvSpPr/>
          <p:nvPr/>
        </p:nvSpPr>
        <p:spPr>
          <a:xfrm>
            <a:off x="4635500" y="2698065"/>
            <a:ext cx="241300" cy="241300"/>
          </a:xfrm>
          <a:prstGeom prst="ellipse">
            <a:avLst/>
          </a:prstGeom>
          <a:solidFill>
            <a:srgbClr val="0000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/>
          <p:cNvSpPr/>
          <p:nvPr/>
        </p:nvSpPr>
        <p:spPr>
          <a:xfrm>
            <a:off x="6915150" y="2693600"/>
            <a:ext cx="241300" cy="241300"/>
          </a:xfrm>
          <a:prstGeom prst="ellipse">
            <a:avLst/>
          </a:prstGeom>
          <a:solidFill>
            <a:srgbClr val="0000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/>
          <p:cNvSpPr/>
          <p:nvPr/>
        </p:nvSpPr>
        <p:spPr>
          <a:xfrm>
            <a:off x="8547100" y="2704415"/>
            <a:ext cx="241300" cy="241300"/>
          </a:xfrm>
          <a:prstGeom prst="ellipse">
            <a:avLst/>
          </a:prstGeom>
          <a:solidFill>
            <a:srgbClr val="0000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/>
          <p:cNvSpPr txBox="1"/>
          <p:nvPr/>
        </p:nvSpPr>
        <p:spPr>
          <a:xfrm>
            <a:off x="2565400" y="3636675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Mayo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381750" y="3632905"/>
            <a:ext cx="78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Junio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85800" y="1285785"/>
            <a:ext cx="132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>
                <a:solidFill>
                  <a:schemeClr val="bg1"/>
                </a:solidFill>
                <a:latin typeface="Arial"/>
                <a:cs typeface="Arial"/>
              </a:rPr>
              <a:t>Falcao</a:t>
            </a:r>
            <a:r>
              <a:rPr lang="es-ES" sz="1200" dirty="0" smtClean="0">
                <a:solidFill>
                  <a:schemeClr val="bg1"/>
                </a:solidFill>
                <a:latin typeface="Arial"/>
                <a:cs typeface="Arial"/>
              </a:rPr>
              <a:t> celebra tom</a:t>
            </a:r>
            <a:r>
              <a:rPr lang="es-ES" sz="1200" dirty="0" smtClean="0">
                <a:solidFill>
                  <a:schemeClr val="bg1"/>
                </a:solidFill>
                <a:latin typeface="Arial"/>
                <a:cs typeface="Arial"/>
              </a:rPr>
              <a:t>ándose un vaso de leche</a:t>
            </a:r>
            <a:endParaRPr lang="es-E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17" name="Conector recto 16"/>
          <p:cNvCxnSpPr/>
          <p:nvPr/>
        </p:nvCxnSpPr>
        <p:spPr>
          <a:xfrm>
            <a:off x="1016000" y="1911181"/>
            <a:ext cx="0" cy="786884"/>
          </a:xfrm>
          <a:prstGeom prst="line">
            <a:avLst/>
          </a:prstGeom>
          <a:ln>
            <a:solidFill>
              <a:srgbClr val="0000F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Abrir llave 17"/>
          <p:cNvSpPr/>
          <p:nvPr/>
        </p:nvSpPr>
        <p:spPr>
          <a:xfrm rot="16200000">
            <a:off x="2686050" y="1505297"/>
            <a:ext cx="368300" cy="3708400"/>
          </a:xfrm>
          <a:prstGeom prst="leftBrace">
            <a:avLst/>
          </a:prstGeom>
          <a:ln w="12700">
            <a:solidFill>
              <a:srgbClr val="0000F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Abrir llave 18"/>
          <p:cNvSpPr/>
          <p:nvPr/>
        </p:nvSpPr>
        <p:spPr>
          <a:xfrm rot="16200000">
            <a:off x="6508750" y="1505297"/>
            <a:ext cx="368300" cy="3708400"/>
          </a:xfrm>
          <a:prstGeom prst="leftBrace">
            <a:avLst/>
          </a:prstGeom>
          <a:ln w="12700">
            <a:solidFill>
              <a:srgbClr val="0000F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19"/>
          <p:cNvSpPr txBox="1"/>
          <p:nvPr/>
        </p:nvSpPr>
        <p:spPr>
          <a:xfrm>
            <a:off x="4216400" y="569783"/>
            <a:ext cx="132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bg1"/>
                </a:solidFill>
                <a:latin typeface="Arial"/>
                <a:cs typeface="Arial"/>
              </a:rPr>
              <a:t>D</a:t>
            </a:r>
            <a:r>
              <a:rPr lang="es-ES" sz="1200" b="1" dirty="0" smtClean="0">
                <a:solidFill>
                  <a:schemeClr val="bg1"/>
                </a:solidFill>
                <a:latin typeface="Arial"/>
                <a:cs typeface="Arial"/>
              </a:rPr>
              <a:t>ía mundial de la leche:</a:t>
            </a:r>
          </a:p>
          <a:p>
            <a:pPr marL="171450" indent="-171450">
              <a:buFontTx/>
              <a:buChar char="-"/>
            </a:pPr>
            <a:r>
              <a:rPr lang="es-ES" sz="1200" dirty="0" smtClean="0">
                <a:solidFill>
                  <a:schemeClr val="bg1"/>
                </a:solidFill>
                <a:latin typeface="Arial"/>
                <a:cs typeface="Arial"/>
              </a:rPr>
              <a:t>Rueda de prensa</a:t>
            </a:r>
          </a:p>
          <a:p>
            <a:pPr marL="171450" indent="-171450">
              <a:buFontTx/>
              <a:buChar char="-"/>
            </a:pPr>
            <a:r>
              <a:rPr lang="es-ES" sz="1200" dirty="0" smtClean="0">
                <a:solidFill>
                  <a:schemeClr val="bg1"/>
                </a:solidFill>
                <a:latin typeface="Arial"/>
                <a:cs typeface="Arial"/>
              </a:rPr>
              <a:t>Lanzamiento del video de Alpina</a:t>
            </a:r>
            <a:endParaRPr lang="es-E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6540500" y="1098381"/>
            <a:ext cx="132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bg1"/>
                </a:solidFill>
                <a:latin typeface="Arial"/>
                <a:cs typeface="Arial"/>
              </a:rPr>
              <a:t>Copa Am</a:t>
            </a:r>
            <a:r>
              <a:rPr lang="es-ES" sz="1200" b="1" dirty="0" smtClean="0">
                <a:solidFill>
                  <a:schemeClr val="bg1"/>
                </a:solidFill>
                <a:latin typeface="Arial"/>
                <a:cs typeface="Arial"/>
              </a:rPr>
              <a:t>érica</a:t>
            </a:r>
            <a:endParaRPr lang="es-ES" sz="1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2247900" y="2898347"/>
            <a:ext cx="132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/>
                </a:solidFill>
                <a:latin typeface="Arial"/>
                <a:cs typeface="Arial"/>
              </a:rPr>
              <a:t>Expectativa</a:t>
            </a:r>
            <a:endParaRPr lang="es-E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4292600" y="2921167"/>
            <a:ext cx="132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/>
                </a:solidFill>
                <a:latin typeface="Arial"/>
                <a:cs typeface="Arial"/>
              </a:rPr>
              <a:t>Revelaci</a:t>
            </a:r>
            <a:r>
              <a:rPr lang="es-ES" sz="1200" dirty="0" smtClean="0">
                <a:solidFill>
                  <a:schemeClr val="bg1"/>
                </a:solidFill>
                <a:latin typeface="Arial"/>
                <a:cs typeface="Arial"/>
              </a:rPr>
              <a:t>ón</a:t>
            </a:r>
            <a:endParaRPr lang="es-E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6731000" y="2881182"/>
            <a:ext cx="132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/>
                </a:solidFill>
                <a:latin typeface="Arial"/>
                <a:cs typeface="Arial"/>
              </a:rPr>
              <a:t>Sostenimiento</a:t>
            </a:r>
            <a:endParaRPr lang="es-E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26" name="Conector recto 25"/>
          <p:cNvCxnSpPr/>
          <p:nvPr/>
        </p:nvCxnSpPr>
        <p:spPr>
          <a:xfrm>
            <a:off x="4724401" y="1906716"/>
            <a:ext cx="0" cy="786884"/>
          </a:xfrm>
          <a:prstGeom prst="line">
            <a:avLst/>
          </a:prstGeom>
          <a:ln>
            <a:solidFill>
              <a:srgbClr val="0000F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Elipse 26"/>
          <p:cNvSpPr/>
          <p:nvPr/>
        </p:nvSpPr>
        <p:spPr>
          <a:xfrm>
            <a:off x="2006600" y="2704415"/>
            <a:ext cx="241300" cy="241300"/>
          </a:xfrm>
          <a:prstGeom prst="ellipse">
            <a:avLst/>
          </a:prstGeom>
          <a:solidFill>
            <a:srgbClr val="0000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Elipse 27"/>
          <p:cNvSpPr/>
          <p:nvPr/>
        </p:nvSpPr>
        <p:spPr>
          <a:xfrm>
            <a:off x="3187700" y="2704415"/>
            <a:ext cx="241300" cy="241300"/>
          </a:xfrm>
          <a:prstGeom prst="ellipse">
            <a:avLst/>
          </a:prstGeom>
          <a:solidFill>
            <a:srgbClr val="0000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CuadroTexto 28"/>
          <p:cNvSpPr txBox="1"/>
          <p:nvPr/>
        </p:nvSpPr>
        <p:spPr>
          <a:xfrm>
            <a:off x="1701800" y="644256"/>
            <a:ext cx="132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>
                <a:solidFill>
                  <a:schemeClr val="bg1"/>
                </a:solidFill>
                <a:latin typeface="Arial"/>
                <a:cs typeface="Arial"/>
              </a:rPr>
              <a:t>Falcao</a:t>
            </a:r>
            <a:r>
              <a:rPr lang="es-ES" sz="1200" dirty="0" smtClean="0">
                <a:solidFill>
                  <a:schemeClr val="bg1"/>
                </a:solidFill>
                <a:latin typeface="Arial"/>
                <a:cs typeface="Arial"/>
              </a:rPr>
              <a:t> celebra tom</a:t>
            </a:r>
            <a:r>
              <a:rPr lang="es-ES" sz="1200" dirty="0" smtClean="0">
                <a:solidFill>
                  <a:schemeClr val="bg1"/>
                </a:solidFill>
                <a:latin typeface="Arial"/>
                <a:cs typeface="Arial"/>
              </a:rPr>
              <a:t>ándose un vaso de leche</a:t>
            </a:r>
            <a:endParaRPr lang="es-E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0" name="Conector recto 29"/>
          <p:cNvCxnSpPr>
            <a:endCxn id="27" idx="0"/>
          </p:cNvCxnSpPr>
          <p:nvPr/>
        </p:nvCxnSpPr>
        <p:spPr>
          <a:xfrm flipH="1">
            <a:off x="2127250" y="1285785"/>
            <a:ext cx="6350" cy="1418630"/>
          </a:xfrm>
          <a:prstGeom prst="line">
            <a:avLst/>
          </a:prstGeom>
          <a:ln>
            <a:solidFill>
              <a:srgbClr val="0000F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uadroTexto 30"/>
          <p:cNvSpPr txBox="1"/>
          <p:nvPr/>
        </p:nvSpPr>
        <p:spPr>
          <a:xfrm>
            <a:off x="2768600" y="1430982"/>
            <a:ext cx="132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>
                <a:solidFill>
                  <a:schemeClr val="bg1"/>
                </a:solidFill>
                <a:latin typeface="Arial"/>
                <a:cs typeface="Arial"/>
              </a:rPr>
              <a:t>Falcao</a:t>
            </a:r>
            <a:r>
              <a:rPr lang="es-ES" sz="1200" dirty="0" smtClean="0">
                <a:solidFill>
                  <a:schemeClr val="bg1"/>
                </a:solidFill>
                <a:latin typeface="Arial"/>
                <a:cs typeface="Arial"/>
              </a:rPr>
              <a:t> celebra tom</a:t>
            </a:r>
            <a:r>
              <a:rPr lang="es-ES" sz="1200" dirty="0" smtClean="0">
                <a:solidFill>
                  <a:schemeClr val="bg1"/>
                </a:solidFill>
                <a:latin typeface="Arial"/>
                <a:cs typeface="Arial"/>
              </a:rPr>
              <a:t>ándose un vaso de leche</a:t>
            </a:r>
            <a:endParaRPr lang="es-E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2" name="Conector recto 31"/>
          <p:cNvCxnSpPr/>
          <p:nvPr/>
        </p:nvCxnSpPr>
        <p:spPr>
          <a:xfrm>
            <a:off x="3314700" y="2095847"/>
            <a:ext cx="0" cy="786884"/>
          </a:xfrm>
          <a:prstGeom prst="line">
            <a:avLst/>
          </a:prstGeom>
          <a:ln>
            <a:solidFill>
              <a:srgbClr val="0000F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/>
          <p:cNvCxnSpPr/>
          <p:nvPr/>
        </p:nvCxnSpPr>
        <p:spPr>
          <a:xfrm>
            <a:off x="7042150" y="1508035"/>
            <a:ext cx="0" cy="1310680"/>
          </a:xfrm>
          <a:prstGeom prst="line">
            <a:avLst/>
          </a:prstGeom>
          <a:ln>
            <a:solidFill>
              <a:srgbClr val="0000F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Elipse 36"/>
          <p:cNvSpPr/>
          <p:nvPr/>
        </p:nvSpPr>
        <p:spPr>
          <a:xfrm>
            <a:off x="5588000" y="2711101"/>
            <a:ext cx="241300" cy="241300"/>
          </a:xfrm>
          <a:prstGeom prst="ellipse">
            <a:avLst/>
          </a:prstGeom>
          <a:solidFill>
            <a:srgbClr val="0000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CuadroTexto 37"/>
          <p:cNvSpPr txBox="1"/>
          <p:nvPr/>
        </p:nvSpPr>
        <p:spPr>
          <a:xfrm>
            <a:off x="5168900" y="1906716"/>
            <a:ext cx="1562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/>
                </a:solidFill>
                <a:latin typeface="Arial"/>
                <a:cs typeface="Arial"/>
              </a:rPr>
              <a:t>Conversaci</a:t>
            </a:r>
            <a:r>
              <a:rPr lang="es-ES" sz="1200" dirty="0" smtClean="0">
                <a:solidFill>
                  <a:schemeClr val="bg1"/>
                </a:solidFill>
                <a:latin typeface="Arial"/>
                <a:cs typeface="Arial"/>
              </a:rPr>
              <a:t>ón </a:t>
            </a:r>
            <a:r>
              <a:rPr lang="es-ES" sz="1200" dirty="0" smtClean="0">
                <a:solidFill>
                  <a:schemeClr val="bg1"/>
                </a:solidFill>
                <a:latin typeface="Arial"/>
                <a:cs typeface="Arial"/>
              </a:rPr>
              <a:t>#</a:t>
            </a:r>
            <a:r>
              <a:rPr lang="es-ES" sz="1200" dirty="0" err="1" smtClean="0">
                <a:solidFill>
                  <a:schemeClr val="bg1"/>
                </a:solidFill>
                <a:latin typeface="Arial"/>
                <a:cs typeface="Arial"/>
              </a:rPr>
              <a:t>TigreTomaLeche</a:t>
            </a:r>
            <a:endParaRPr lang="es-E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9" name="Conector recto 38"/>
          <p:cNvCxnSpPr/>
          <p:nvPr/>
        </p:nvCxnSpPr>
        <p:spPr>
          <a:xfrm>
            <a:off x="5715000" y="2439757"/>
            <a:ext cx="0" cy="271344"/>
          </a:xfrm>
          <a:prstGeom prst="line">
            <a:avLst/>
          </a:prstGeom>
          <a:ln>
            <a:solidFill>
              <a:srgbClr val="0000F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CuadroTexto 41"/>
          <p:cNvSpPr txBox="1"/>
          <p:nvPr/>
        </p:nvSpPr>
        <p:spPr>
          <a:xfrm>
            <a:off x="565150" y="4265732"/>
            <a:ext cx="5264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rgbClr val="FFFFFF"/>
                </a:solidFill>
                <a:latin typeface="Arial"/>
                <a:cs typeface="Arial"/>
              </a:rPr>
              <a:t>Al ser una campaña ligada a una coyunta tan fuerte para los colombianos </a:t>
            </a:r>
            <a:r>
              <a:rPr lang="es-ES_tradnl" sz="1200" dirty="0" smtClean="0">
                <a:solidFill>
                  <a:srgbClr val="FFFFFF"/>
                </a:solidFill>
                <a:latin typeface="Arial"/>
                <a:cs typeface="Arial"/>
              </a:rPr>
              <a:t>como </a:t>
            </a:r>
            <a:r>
              <a:rPr lang="es-ES_tradnl" sz="1200" dirty="0">
                <a:solidFill>
                  <a:srgbClr val="FFFFFF"/>
                </a:solidFill>
                <a:latin typeface="Arial"/>
                <a:cs typeface="Arial"/>
              </a:rPr>
              <a:t>la Copa América, y a una figura tan querida </a:t>
            </a:r>
            <a:r>
              <a:rPr lang="es-ES_tradnl" sz="1200" dirty="0" err="1" smtClean="0">
                <a:solidFill>
                  <a:srgbClr val="FFFFFF"/>
                </a:solidFill>
                <a:latin typeface="Arial"/>
                <a:cs typeface="Arial"/>
              </a:rPr>
              <a:t>Falcao</a:t>
            </a:r>
            <a:r>
              <a:rPr lang="es-ES_tradnl" sz="1200" dirty="0">
                <a:solidFill>
                  <a:srgbClr val="FFFFFF"/>
                </a:solidFill>
                <a:latin typeface="Arial"/>
                <a:cs typeface="Arial"/>
              </a:rPr>
              <a:t>, la campaña tiene potencial de escalar o continuar orgánicamente durante el </a:t>
            </a:r>
            <a:r>
              <a:rPr lang="es-ES_tradnl" sz="1200" dirty="0" smtClean="0">
                <a:solidFill>
                  <a:srgbClr val="FFFFFF"/>
                </a:solidFill>
                <a:latin typeface="Arial"/>
                <a:cs typeface="Arial"/>
              </a:rPr>
              <a:t>torneo.</a:t>
            </a:r>
            <a:endParaRPr lang="es-ES_tradnl" sz="1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7149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YLPR000777_LaCelebraciónDeFalca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28" y="0"/>
            <a:ext cx="73482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9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749028"/>
            <a:ext cx="2895600" cy="20482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1600" dirty="0" smtClean="0">
                <a:solidFill>
                  <a:schemeClr val="bg1"/>
                </a:solidFill>
                <a:latin typeface="Arial"/>
                <a:cs typeface="Arial"/>
              </a:rPr>
              <a:t>Dejar claro los beneficios de la leche para comunicar que no todas las leches son iguales y hacer reflexionar a las personas sobre la importancia de elegir leches de calidad como la de Alpina.</a:t>
            </a:r>
            <a:endParaRPr lang="es-E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7282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635500" y="2008485"/>
            <a:ext cx="42291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1600" dirty="0" smtClean="0">
                <a:solidFill>
                  <a:srgbClr val="FFFFFF"/>
                </a:solidFill>
                <a:latin typeface="Arial"/>
                <a:cs typeface="Arial"/>
              </a:rPr>
              <a:t>En el 2014 </a:t>
            </a:r>
            <a:r>
              <a:rPr lang="es-ES_tradnl" sz="1600" dirty="0" err="1" smtClean="0">
                <a:solidFill>
                  <a:srgbClr val="FFFFFF"/>
                </a:solidFill>
                <a:latin typeface="Arial"/>
                <a:cs typeface="Arial"/>
              </a:rPr>
              <a:t>Falcao</a:t>
            </a:r>
            <a:r>
              <a:rPr lang="es-ES_tradnl" sz="1600" dirty="0" smtClean="0">
                <a:solidFill>
                  <a:srgbClr val="FFFFFF"/>
                </a:solidFill>
                <a:latin typeface="Arial"/>
                <a:cs typeface="Arial"/>
              </a:rPr>
              <a:t> sufrió una de las lesiones más duras de su carrera dejándolo fuera del mundial de Brasil. </a:t>
            </a:r>
          </a:p>
          <a:p>
            <a:pPr algn="just"/>
            <a:r>
              <a:rPr lang="es-ES_tradnl" sz="1600" dirty="0" smtClean="0">
                <a:solidFill>
                  <a:srgbClr val="FFFFFF"/>
                </a:solidFill>
                <a:latin typeface="Arial"/>
                <a:cs typeface="Arial"/>
              </a:rPr>
              <a:t>Este año es la Copa América de Brasil y queremos asegurarnos de que </a:t>
            </a:r>
            <a:r>
              <a:rPr lang="es-ES_tradnl" sz="1600" dirty="0" err="1" smtClean="0">
                <a:solidFill>
                  <a:srgbClr val="FFFFFF"/>
                </a:solidFill>
                <a:latin typeface="Arial"/>
                <a:cs typeface="Arial"/>
              </a:rPr>
              <a:t>Falcao</a:t>
            </a:r>
            <a:r>
              <a:rPr lang="es-ES_tradnl" sz="1600" dirty="0" smtClean="0">
                <a:solidFill>
                  <a:srgbClr val="FFFFFF"/>
                </a:solidFill>
                <a:latin typeface="Arial"/>
                <a:cs typeface="Arial"/>
              </a:rPr>
              <a:t> llegue más fuerte que nunca.</a:t>
            </a:r>
            <a:endParaRPr lang="es-ES" sz="16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just"/>
            <a:endParaRPr lang="es-E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1701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06400" y="2110085"/>
            <a:ext cx="34925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1600" dirty="0" smtClean="0">
                <a:solidFill>
                  <a:srgbClr val="FFFFFF"/>
                </a:solidFill>
              </a:rPr>
              <a:t>La leche Alpina es una leche de calidad que ofrece el calcio, las prote</a:t>
            </a:r>
            <a:r>
              <a:rPr lang="es-ES_tradnl" sz="1600" dirty="0" smtClean="0">
                <a:solidFill>
                  <a:srgbClr val="FFFFFF"/>
                </a:solidFill>
              </a:rPr>
              <a:t>í</a:t>
            </a:r>
            <a:r>
              <a:rPr lang="es-ES_tradnl" sz="1600" dirty="0" smtClean="0">
                <a:solidFill>
                  <a:srgbClr val="FFFFFF"/>
                </a:solidFill>
              </a:rPr>
              <a:t>nas y nutrientes necesarios para fortalecer los huesos y ayudar a evitar lesiones. </a:t>
            </a:r>
            <a:endParaRPr lang="es-ES" sz="1600" dirty="0" smtClean="0">
              <a:solidFill>
                <a:srgbClr val="FFFFFF"/>
              </a:solidFill>
            </a:endParaRPr>
          </a:p>
          <a:p>
            <a:pPr algn="just"/>
            <a:endParaRPr lang="es-E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785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168400" y="2110085"/>
            <a:ext cx="720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smtClean="0"/>
              <a:t/>
            </a:r>
            <a:br>
              <a:rPr lang="es-ES_tradnl" dirty="0" smtClean="0"/>
            </a:b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6299200" y="2402185"/>
            <a:ext cx="2641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1600" dirty="0" smtClean="0">
                <a:solidFill>
                  <a:srgbClr val="FFFFFF"/>
                </a:solidFill>
                <a:latin typeface="Arial"/>
                <a:cs typeface="Arial"/>
              </a:rPr>
              <a:t>Haremos que El </a:t>
            </a:r>
            <a:r>
              <a:rPr lang="es-ES_tradnl" sz="16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lang="es-ES_tradnl" sz="1600" dirty="0" smtClean="0">
                <a:solidFill>
                  <a:srgbClr val="FFFFFF"/>
                </a:solidFill>
                <a:latin typeface="Arial"/>
                <a:cs typeface="Arial"/>
              </a:rPr>
              <a:t>igre </a:t>
            </a:r>
            <a:r>
              <a:rPr lang="es-ES_tradnl" sz="1600" dirty="0" err="1" smtClean="0">
                <a:solidFill>
                  <a:srgbClr val="FFFFFF"/>
                </a:solidFill>
                <a:latin typeface="Arial"/>
                <a:cs typeface="Arial"/>
              </a:rPr>
              <a:t>Falcao</a:t>
            </a:r>
            <a:r>
              <a:rPr lang="es-ES_tradnl" sz="1600" dirty="0" smtClean="0">
                <a:solidFill>
                  <a:srgbClr val="FFFFFF"/>
                </a:solidFill>
                <a:latin typeface="Arial"/>
                <a:cs typeface="Arial"/>
              </a:rPr>
              <a:t> tome leche Alpina para fortalecer sus huesos y evitar lesiones antes de ir Brasil. </a:t>
            </a:r>
          </a:p>
        </p:txBody>
      </p:sp>
    </p:spTree>
    <p:extLst>
      <p:ext uri="{BB962C8B-B14F-4D97-AF65-F5344CB8AC3E}">
        <p14:creationId xmlns:p14="http://schemas.microsoft.com/office/powerpoint/2010/main" val="3287196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168400" y="2110085"/>
            <a:ext cx="720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smtClean="0"/>
              <a:t/>
            </a:r>
            <a:br>
              <a:rPr lang="es-ES_tradnl" dirty="0" smtClean="0"/>
            </a:b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5003800" y="2150070"/>
            <a:ext cx="35433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1600" dirty="0" smtClean="0">
                <a:solidFill>
                  <a:srgbClr val="FFFFFF"/>
                </a:solidFill>
                <a:latin typeface="Arial"/>
                <a:cs typeface="Arial"/>
              </a:rPr>
              <a:t>Un mes antes de la Copa América, </a:t>
            </a:r>
            <a:r>
              <a:rPr lang="es-ES_tradnl" sz="1600" dirty="0" err="1" smtClean="0">
                <a:solidFill>
                  <a:srgbClr val="FFFFFF"/>
                </a:solidFill>
                <a:latin typeface="Arial"/>
                <a:cs typeface="Arial"/>
              </a:rPr>
              <a:t>Falcao</a:t>
            </a:r>
            <a:r>
              <a:rPr lang="es-ES_tradnl" sz="1600" dirty="0" smtClean="0">
                <a:solidFill>
                  <a:srgbClr val="FFFFFF"/>
                </a:solidFill>
                <a:latin typeface="Arial"/>
                <a:cs typeface="Arial"/>
              </a:rPr>
              <a:t> empezará a celebrar los goles de su equipo, el Mónaco, tom</a:t>
            </a:r>
            <a:r>
              <a:rPr lang="es-ES_tradnl" sz="1600" dirty="0" smtClean="0">
                <a:solidFill>
                  <a:srgbClr val="FFFFFF"/>
                </a:solidFill>
                <a:latin typeface="Arial"/>
                <a:cs typeface="Arial"/>
              </a:rPr>
              <a:t>ándose </a:t>
            </a:r>
            <a:r>
              <a:rPr lang="es-ES_tradnl" sz="1600" dirty="0" smtClean="0">
                <a:solidFill>
                  <a:srgbClr val="FFFFFF"/>
                </a:solidFill>
                <a:latin typeface="Arial"/>
                <a:cs typeface="Arial"/>
              </a:rPr>
              <a:t>un vaso de leche. </a:t>
            </a:r>
          </a:p>
          <a:p>
            <a:pPr algn="just"/>
            <a:r>
              <a:rPr lang="es-ES_tradnl" sz="1600" dirty="0" smtClean="0">
                <a:solidFill>
                  <a:srgbClr val="FFFFFF"/>
                </a:solidFill>
                <a:latin typeface="Arial"/>
                <a:cs typeface="Arial"/>
              </a:rPr>
              <a:t>Esto llamar</a:t>
            </a:r>
            <a:r>
              <a:rPr lang="es-ES_tradnl" sz="1600" dirty="0" smtClean="0">
                <a:solidFill>
                  <a:srgbClr val="FFFFFF"/>
                </a:solidFill>
                <a:latin typeface="Arial"/>
                <a:cs typeface="Arial"/>
              </a:rPr>
              <a:t>á la atención de los medios y creará expectativa en redes sociales. </a:t>
            </a:r>
            <a:endParaRPr lang="es-ES_tradnl" sz="16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just"/>
            <a:endParaRPr lang="es-ES_tradnl" sz="16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0975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31800" y="1846292"/>
            <a:ext cx="3771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1600" b="1" i="1" dirty="0" smtClean="0">
                <a:solidFill>
                  <a:srgbClr val="FFFFFF"/>
                </a:solidFill>
                <a:latin typeface="Arial"/>
                <a:cs typeface="Arial"/>
              </a:rPr>
              <a:t>- RUEDA DE PRENSA:</a:t>
            </a:r>
            <a:endParaRPr lang="es-ES_tradnl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just"/>
            <a:r>
              <a:rPr lang="es-ES_tradnl" sz="1600" dirty="0">
                <a:solidFill>
                  <a:srgbClr val="FFFFFF"/>
                </a:solidFill>
                <a:latin typeface="Arial"/>
                <a:cs typeface="Arial"/>
              </a:rPr>
              <a:t>El día internacional de la leche, </a:t>
            </a:r>
            <a:r>
              <a:rPr lang="es-ES_tradnl" sz="1600" dirty="0" err="1">
                <a:solidFill>
                  <a:srgbClr val="FFFFFF"/>
                </a:solidFill>
                <a:latin typeface="Arial"/>
                <a:cs typeface="Arial"/>
              </a:rPr>
              <a:t>Falcao</a:t>
            </a:r>
            <a:r>
              <a:rPr lang="es-ES_tradnl" sz="1600" dirty="0">
                <a:solidFill>
                  <a:srgbClr val="FFFFFF"/>
                </a:solidFill>
                <a:latin typeface="Arial"/>
                <a:cs typeface="Arial"/>
              </a:rPr>
              <a:t> dará una rueda de prensa donde </a:t>
            </a:r>
            <a:r>
              <a:rPr lang="es-ES_tradnl" sz="1600" dirty="0" smtClean="0">
                <a:solidFill>
                  <a:srgbClr val="FFFFFF"/>
                </a:solidFill>
                <a:latin typeface="Arial"/>
                <a:cs typeface="Arial"/>
              </a:rPr>
              <a:t>revelará </a:t>
            </a:r>
            <a:r>
              <a:rPr lang="es-ES_tradnl" sz="1600" dirty="0">
                <a:solidFill>
                  <a:srgbClr val="FFFFFF"/>
                </a:solidFill>
                <a:latin typeface="Arial"/>
                <a:cs typeface="Arial"/>
              </a:rPr>
              <a:t>que la razón por la que ha estado celebrando sus goles con un vaso de leche, es porque lo ayuda fortalecer sus huesos para llegar sin lesiones a la Copa América.</a:t>
            </a:r>
          </a:p>
          <a:p>
            <a:pPr algn="just"/>
            <a:r>
              <a:rPr lang="es-ES_tradnl" sz="1600" dirty="0">
                <a:latin typeface="Arial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053217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82600" y="1630392"/>
            <a:ext cx="38481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1600" dirty="0">
                <a:solidFill>
                  <a:srgbClr val="FFFFFF"/>
                </a:solidFill>
                <a:latin typeface="Arial"/>
                <a:cs typeface="Arial"/>
              </a:rPr>
              <a:t> </a:t>
            </a:r>
          </a:p>
          <a:p>
            <a:pPr algn="just"/>
            <a:r>
              <a:rPr lang="es-ES_tradnl" sz="1600" b="1" i="1" dirty="0" smtClean="0">
                <a:solidFill>
                  <a:srgbClr val="FFFFFF"/>
                </a:solidFill>
                <a:latin typeface="Arial"/>
                <a:cs typeface="Arial"/>
              </a:rPr>
              <a:t>- VIDEO:</a:t>
            </a:r>
            <a:endParaRPr lang="es-ES_tradnl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just"/>
            <a:r>
              <a:rPr lang="es-ES_tradnl" sz="1600" dirty="0">
                <a:solidFill>
                  <a:srgbClr val="FFFFFF"/>
                </a:solidFill>
                <a:latin typeface="Arial"/>
                <a:cs typeface="Arial"/>
              </a:rPr>
              <a:t>Ese mismo día Alpina lanzará un video en el que </a:t>
            </a:r>
            <a:r>
              <a:rPr lang="es-ES_tradnl" sz="1600" dirty="0" smtClean="0">
                <a:solidFill>
                  <a:srgbClr val="FFFFFF"/>
                </a:solidFill>
                <a:latin typeface="Arial"/>
                <a:cs typeface="Arial"/>
              </a:rPr>
              <a:t>contar</a:t>
            </a:r>
            <a:r>
              <a:rPr lang="es-ES_tradnl" sz="1600" dirty="0" smtClean="0">
                <a:solidFill>
                  <a:srgbClr val="FFFFFF"/>
                </a:solidFill>
                <a:latin typeface="Arial"/>
                <a:cs typeface="Arial"/>
              </a:rPr>
              <a:t>á </a:t>
            </a:r>
            <a:r>
              <a:rPr lang="es-ES_tradnl" sz="1600" dirty="0" smtClean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lang="es-ES_tradnl" sz="1600" dirty="0">
                <a:solidFill>
                  <a:srgbClr val="FFFFFF"/>
                </a:solidFill>
                <a:latin typeface="Arial"/>
                <a:cs typeface="Arial"/>
              </a:rPr>
              <a:t>importancia de consumir leche de calidad </a:t>
            </a:r>
            <a:r>
              <a:rPr lang="es-ES_tradnl" sz="1600" dirty="0" smtClean="0">
                <a:solidFill>
                  <a:srgbClr val="FFFFFF"/>
                </a:solidFill>
                <a:latin typeface="Arial"/>
                <a:cs typeface="Arial"/>
              </a:rPr>
              <a:t>mostrando la </a:t>
            </a:r>
            <a:r>
              <a:rPr lang="es-ES_tradnl" sz="1600" dirty="0">
                <a:solidFill>
                  <a:srgbClr val="FFFFFF"/>
                </a:solidFill>
                <a:latin typeface="Arial"/>
                <a:cs typeface="Arial"/>
              </a:rPr>
              <a:t>historia del delantero y </a:t>
            </a:r>
            <a:r>
              <a:rPr lang="es-ES_tradnl" sz="1600" dirty="0" smtClean="0">
                <a:solidFill>
                  <a:srgbClr val="FFFFFF"/>
                </a:solidFill>
                <a:latin typeface="Arial"/>
                <a:cs typeface="Arial"/>
              </a:rPr>
              <a:t>todos </a:t>
            </a:r>
            <a:r>
              <a:rPr lang="es-ES_tradnl" sz="1600" dirty="0">
                <a:solidFill>
                  <a:srgbClr val="FFFFFF"/>
                </a:solidFill>
                <a:latin typeface="Arial"/>
                <a:cs typeface="Arial"/>
              </a:rPr>
              <a:t>los goles que no pudo celebrar por culpa de sus lesiones. Por último saldrá el jugador invitando a los colombianos a tomar leche de calidad, tomar </a:t>
            </a:r>
            <a:r>
              <a:rPr lang="es-ES_tradnl" sz="1600" dirty="0" smtClean="0">
                <a:solidFill>
                  <a:srgbClr val="FFFFFF"/>
                </a:solidFill>
                <a:latin typeface="Arial"/>
                <a:cs typeface="Arial"/>
              </a:rPr>
              <a:t>leche Alpina</a:t>
            </a:r>
            <a:r>
              <a:rPr lang="es-ES_tradnl" sz="1600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9381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660900" y="1808192"/>
            <a:ext cx="3987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1600" dirty="0">
                <a:solidFill>
                  <a:srgbClr val="FFFFFF"/>
                </a:solidFill>
                <a:latin typeface="Arial"/>
                <a:cs typeface="Arial"/>
              </a:rPr>
              <a:t> </a:t>
            </a:r>
          </a:p>
          <a:p>
            <a:pPr algn="just"/>
            <a:r>
              <a:rPr lang="es-ES_tradnl" sz="1600" b="1" i="1" dirty="0" smtClean="0">
                <a:solidFill>
                  <a:srgbClr val="FFFFFF"/>
                </a:solidFill>
                <a:latin typeface="Arial"/>
                <a:cs typeface="Arial"/>
              </a:rPr>
              <a:t>- VIDEO:</a:t>
            </a:r>
            <a:endParaRPr lang="es-ES_tradnl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solidFill>
                  <a:srgbClr val="FFFFFF"/>
                </a:solidFill>
                <a:latin typeface="Arial"/>
                <a:cs typeface="Arial"/>
              </a:rPr>
              <a:t>Involucraremos a las personas en la campaña invit</a:t>
            </a:r>
            <a:r>
              <a:rPr lang="es-ES_tradnl" sz="1600" dirty="0" smtClean="0">
                <a:solidFill>
                  <a:srgbClr val="FFFFFF"/>
                </a:solidFill>
                <a:latin typeface="Arial"/>
                <a:cs typeface="Arial"/>
              </a:rPr>
              <a:t>ándolos a</a:t>
            </a:r>
            <a:r>
              <a:rPr lang="es-ES_tradnl" sz="1600" dirty="0" smtClean="0">
                <a:solidFill>
                  <a:srgbClr val="FFFFFF"/>
                </a:solidFill>
                <a:latin typeface="Arial"/>
                <a:cs typeface="Arial"/>
              </a:rPr>
              <a:t> enviarle un vaso de leche (</a:t>
            </a:r>
            <a:r>
              <a:rPr lang="es-ES_tradnl" sz="1600" dirty="0" err="1" smtClean="0">
                <a:solidFill>
                  <a:srgbClr val="FFFFFF"/>
                </a:solidFill>
                <a:latin typeface="Arial"/>
                <a:cs typeface="Arial"/>
              </a:rPr>
              <a:t>emoji</a:t>
            </a:r>
            <a:r>
              <a:rPr lang="es-ES_tradnl" sz="1600" dirty="0" smtClean="0">
                <a:solidFill>
                  <a:srgbClr val="FFFFFF"/>
                </a:solidFill>
                <a:latin typeface="Arial"/>
                <a:cs typeface="Arial"/>
              </a:rPr>
              <a:t>) a </a:t>
            </a:r>
            <a:r>
              <a:rPr lang="es-ES_tradnl" sz="1600" dirty="0" err="1" smtClean="0">
                <a:solidFill>
                  <a:srgbClr val="FFFFFF"/>
                </a:solidFill>
                <a:latin typeface="Arial"/>
                <a:cs typeface="Arial"/>
              </a:rPr>
              <a:t>Falcao</a:t>
            </a:r>
            <a:r>
              <a:rPr lang="es-ES_tradnl" sz="1600" dirty="0" smtClean="0">
                <a:solidFill>
                  <a:srgbClr val="FFFFFF"/>
                </a:solidFill>
                <a:latin typeface="Arial"/>
                <a:cs typeface="Arial"/>
              </a:rPr>
              <a:t> usando el </a:t>
            </a:r>
            <a:r>
              <a:rPr lang="es-ES_tradnl" sz="1600" dirty="0" err="1" smtClean="0">
                <a:solidFill>
                  <a:srgbClr val="FFFFFF"/>
                </a:solidFill>
                <a:latin typeface="Arial"/>
                <a:cs typeface="Arial"/>
              </a:rPr>
              <a:t>hashtag</a:t>
            </a:r>
            <a:r>
              <a:rPr lang="es-ES_tradnl" sz="1600" dirty="0" smtClean="0">
                <a:solidFill>
                  <a:srgbClr val="FFFFFF"/>
                </a:solidFill>
                <a:latin typeface="Arial"/>
                <a:cs typeface="Arial"/>
              </a:rPr>
              <a:t> #</a:t>
            </a:r>
            <a:r>
              <a:rPr lang="es-ES_tradnl" sz="1600" dirty="0" err="1" smtClean="0">
                <a:solidFill>
                  <a:srgbClr val="FFFFFF"/>
                </a:solidFill>
                <a:latin typeface="Arial"/>
                <a:cs typeface="Arial"/>
              </a:rPr>
              <a:t>TigreTomaAlpina</a:t>
            </a:r>
            <a:r>
              <a:rPr lang="es-ES_tradnl" sz="16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508000" y="2794042"/>
            <a:ext cx="16891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 smtClean="0">
                <a:solidFill>
                  <a:srgbClr val="0000FF"/>
                </a:solidFill>
              </a:rPr>
              <a:t>#</a:t>
            </a:r>
            <a:r>
              <a:rPr lang="es-ES" sz="1050" dirty="0" err="1" smtClean="0">
                <a:solidFill>
                  <a:srgbClr val="0000FF"/>
                </a:solidFill>
              </a:rPr>
              <a:t>TigreTomaLeche</a:t>
            </a:r>
            <a:endParaRPr lang="es-ES" sz="105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4734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358</Words>
  <Application>Microsoft Macintosh PowerPoint</Application>
  <PresentationFormat>Presentación en pantalla (16:9)</PresentationFormat>
  <Paragraphs>43</Paragraphs>
  <Slides>11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Stephanie Calderon</dc:creator>
  <cp:lastModifiedBy>Stephanie Calderon</cp:lastModifiedBy>
  <cp:revision>23</cp:revision>
  <dcterms:created xsi:type="dcterms:W3CDTF">2019-03-17T05:36:10Z</dcterms:created>
  <dcterms:modified xsi:type="dcterms:W3CDTF">2019-03-18T02:42:01Z</dcterms:modified>
</cp:coreProperties>
</file>