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F3F3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0" d="100"/>
          <a:sy n="60" d="100"/>
        </p:scale>
        <p:origin x="-1952" y="-9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950D3-8CB0-43E4-BD60-AFC038497830}" type="datetimeFigureOut">
              <a:rPr lang="es-CO" smtClean="0"/>
              <a:t>4/1/19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39CBF-2500-4783-935B-D96C2BC5053D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90457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950D3-8CB0-43E4-BD60-AFC038497830}" type="datetimeFigureOut">
              <a:rPr lang="es-CO" smtClean="0"/>
              <a:t>4/1/19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39CBF-2500-4783-935B-D96C2BC5053D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84309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950D3-8CB0-43E4-BD60-AFC038497830}" type="datetimeFigureOut">
              <a:rPr lang="es-CO" smtClean="0"/>
              <a:t>4/1/19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39CBF-2500-4783-935B-D96C2BC5053D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42071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950D3-8CB0-43E4-BD60-AFC038497830}" type="datetimeFigureOut">
              <a:rPr lang="es-CO" smtClean="0"/>
              <a:t>4/1/19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39CBF-2500-4783-935B-D96C2BC5053D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34737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950D3-8CB0-43E4-BD60-AFC038497830}" type="datetimeFigureOut">
              <a:rPr lang="es-CO" smtClean="0"/>
              <a:t>4/1/19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39CBF-2500-4783-935B-D96C2BC5053D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53963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950D3-8CB0-43E4-BD60-AFC038497830}" type="datetimeFigureOut">
              <a:rPr lang="es-CO" smtClean="0"/>
              <a:t>4/1/19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39CBF-2500-4783-935B-D96C2BC5053D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76822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950D3-8CB0-43E4-BD60-AFC038497830}" type="datetimeFigureOut">
              <a:rPr lang="es-CO" smtClean="0"/>
              <a:t>4/1/19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39CBF-2500-4783-935B-D96C2BC5053D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88532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950D3-8CB0-43E4-BD60-AFC038497830}" type="datetimeFigureOut">
              <a:rPr lang="es-CO" smtClean="0"/>
              <a:t>4/1/19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39CBF-2500-4783-935B-D96C2BC5053D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55857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950D3-8CB0-43E4-BD60-AFC038497830}" type="datetimeFigureOut">
              <a:rPr lang="es-CO" smtClean="0"/>
              <a:t>4/1/19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39CBF-2500-4783-935B-D96C2BC5053D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03434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950D3-8CB0-43E4-BD60-AFC038497830}" type="datetimeFigureOut">
              <a:rPr lang="es-CO" smtClean="0"/>
              <a:t>4/1/19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39CBF-2500-4783-935B-D96C2BC5053D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4103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950D3-8CB0-43E4-BD60-AFC038497830}" type="datetimeFigureOut">
              <a:rPr lang="es-CO" smtClean="0"/>
              <a:t>4/1/19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39CBF-2500-4783-935B-D96C2BC5053D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8250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7950D3-8CB0-43E4-BD60-AFC038497830}" type="datetimeFigureOut">
              <a:rPr lang="es-CO" smtClean="0"/>
              <a:t>4/1/19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E39CBF-2500-4783-935B-D96C2BC5053D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25959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3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849" y="2390981"/>
            <a:ext cx="7432321" cy="2027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540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/>
          <p:cNvSpPr txBox="1"/>
          <p:nvPr/>
        </p:nvSpPr>
        <p:spPr>
          <a:xfrm>
            <a:off x="1111908" y="1420870"/>
            <a:ext cx="63140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spc="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Rounded Bold" pitchFamily="50" charset="0"/>
                <a:cs typeface="HELVETICA" panose="020B0604020202020204" pitchFamily="34" charset="0"/>
              </a:rPr>
              <a:t>RESULTADOS</a:t>
            </a:r>
            <a:endParaRPr lang="es-CO" sz="2400" spc="600" dirty="0">
              <a:solidFill>
                <a:schemeClr val="tx1">
                  <a:lumMod val="65000"/>
                  <a:lumOff val="35000"/>
                </a:schemeClr>
              </a:solidFill>
              <a:latin typeface="Gotham Rounded Bold" pitchFamily="50" charset="0"/>
              <a:cs typeface="HELVETICA" panose="020B0604020202020204" pitchFamily="34" charset="0"/>
            </a:endParaRPr>
          </a:p>
        </p:txBody>
      </p:sp>
      <p:pic>
        <p:nvPicPr>
          <p:cNvPr id="2052" name="Picture 4" descr="Resultado de imagen para amgen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3220" y="6012991"/>
            <a:ext cx="1254090" cy="345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uadroTexto 16"/>
          <p:cNvSpPr txBox="1"/>
          <p:nvPr/>
        </p:nvSpPr>
        <p:spPr>
          <a:xfrm>
            <a:off x="905336" y="2757041"/>
            <a:ext cx="3095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spc="600" dirty="0" smtClean="0">
                <a:solidFill>
                  <a:srgbClr val="C00000"/>
                </a:solidFill>
                <a:latin typeface="Gotham Rounded Bold" pitchFamily="50" charset="0"/>
                <a:cs typeface="HELVETICA" panose="020B0604020202020204" pitchFamily="34" charset="0"/>
              </a:rPr>
              <a:t>32.000</a:t>
            </a:r>
            <a:endParaRPr lang="es-CO" sz="2400" spc="600" dirty="0">
              <a:solidFill>
                <a:srgbClr val="C00000"/>
              </a:solidFill>
              <a:latin typeface="Gotham Rounded Bold" pitchFamily="50" charset="0"/>
              <a:cs typeface="HELVETICA" panose="020B0604020202020204" pitchFamily="34" charset="0"/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905336" y="3288478"/>
            <a:ext cx="30958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 smtClean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Conversaciones con el #</a:t>
            </a:r>
            <a:r>
              <a:rPr lang="es-CO" sz="1400" dirty="0" err="1" smtClean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QuéPasóConLosCorazones</a:t>
            </a:r>
            <a:endParaRPr lang="es-CO" sz="1400" dirty="0" smtClean="0">
              <a:solidFill>
                <a:schemeClr val="bg1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4538450" y="2757041"/>
            <a:ext cx="3095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spc="600" dirty="0" smtClean="0">
                <a:solidFill>
                  <a:srgbClr val="C00000"/>
                </a:solidFill>
                <a:latin typeface="Gotham Rounded Bold" pitchFamily="50" charset="0"/>
                <a:cs typeface="HELVETICA" panose="020B0604020202020204" pitchFamily="34" charset="0"/>
              </a:rPr>
              <a:t>305</a:t>
            </a:r>
            <a:endParaRPr lang="es-CO" sz="2400" spc="600" dirty="0">
              <a:solidFill>
                <a:srgbClr val="C00000"/>
              </a:solidFill>
              <a:latin typeface="Gotham Rounded Bold" pitchFamily="50" charset="0"/>
              <a:cs typeface="HELVETICA" panose="020B0604020202020204" pitchFamily="34" charset="0"/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4746884" y="3288478"/>
            <a:ext cx="26790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 smtClean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Publicaciones en medios nacionales e internacionales</a:t>
            </a:r>
          </a:p>
        </p:txBody>
      </p:sp>
      <p:sp>
        <p:nvSpPr>
          <p:cNvPr id="26" name="CuadroTexto 25"/>
          <p:cNvSpPr txBox="1"/>
          <p:nvPr/>
        </p:nvSpPr>
        <p:spPr>
          <a:xfrm>
            <a:off x="7764605" y="2757041"/>
            <a:ext cx="3095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spc="600" dirty="0" smtClean="0">
                <a:solidFill>
                  <a:srgbClr val="C00000"/>
                </a:solidFill>
                <a:latin typeface="Gotham Rounded Bold" pitchFamily="50" charset="0"/>
                <a:cs typeface="HELVETICA" panose="020B0604020202020204" pitchFamily="34" charset="0"/>
              </a:rPr>
              <a:t>299.305</a:t>
            </a:r>
            <a:endParaRPr lang="es-CO" sz="2400" spc="600" dirty="0">
              <a:solidFill>
                <a:srgbClr val="C00000"/>
              </a:solidFill>
              <a:latin typeface="Gotham Rounded Bold" pitchFamily="50" charset="0"/>
              <a:cs typeface="HELVETICA" panose="020B0604020202020204" pitchFamily="34" charset="0"/>
            </a:endParaRPr>
          </a:p>
        </p:txBody>
      </p:sp>
      <p:sp>
        <p:nvSpPr>
          <p:cNvPr id="29" name="CuadroTexto 28"/>
          <p:cNvSpPr txBox="1"/>
          <p:nvPr/>
        </p:nvSpPr>
        <p:spPr>
          <a:xfrm>
            <a:off x="8006720" y="3288478"/>
            <a:ext cx="26790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 smtClean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Dólares en ROI</a:t>
            </a:r>
          </a:p>
        </p:txBody>
      </p:sp>
      <p:sp>
        <p:nvSpPr>
          <p:cNvPr id="30" name="CuadroTexto 29"/>
          <p:cNvSpPr txBox="1"/>
          <p:nvPr/>
        </p:nvSpPr>
        <p:spPr>
          <a:xfrm>
            <a:off x="4538450" y="4743913"/>
            <a:ext cx="3095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spc="600" dirty="0" smtClean="0">
                <a:solidFill>
                  <a:srgbClr val="C00000"/>
                </a:solidFill>
                <a:latin typeface="Gotham Rounded Bold" pitchFamily="50" charset="0"/>
                <a:cs typeface="HELVETICA" panose="020B0604020202020204" pitchFamily="34" charset="0"/>
              </a:rPr>
              <a:t>31 millones</a:t>
            </a:r>
            <a:endParaRPr lang="es-CO" sz="2400" spc="600" dirty="0">
              <a:solidFill>
                <a:srgbClr val="C00000"/>
              </a:solidFill>
              <a:latin typeface="Gotham Rounded Bold" pitchFamily="50" charset="0"/>
              <a:cs typeface="HELVETICA" panose="020B0604020202020204" pitchFamily="34" charset="0"/>
            </a:endParaRPr>
          </a:p>
        </p:txBody>
      </p:sp>
      <p:sp>
        <p:nvSpPr>
          <p:cNvPr id="31" name="CuadroTexto 30"/>
          <p:cNvSpPr txBox="1"/>
          <p:nvPr/>
        </p:nvSpPr>
        <p:spPr>
          <a:xfrm>
            <a:off x="4746884" y="5265123"/>
            <a:ext cx="25120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 smtClean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 personas preocupadas por su propio corazón.</a:t>
            </a:r>
          </a:p>
        </p:txBody>
      </p:sp>
    </p:spTree>
    <p:extLst>
      <p:ext uri="{BB962C8B-B14F-4D97-AF65-F5344CB8AC3E}">
        <p14:creationId xmlns:p14="http://schemas.microsoft.com/office/powerpoint/2010/main" val="2090486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YLM-000617 - Damage Heart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800" y="0"/>
            <a:ext cx="97976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566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/>
          <p:cNvSpPr txBox="1"/>
          <p:nvPr/>
        </p:nvSpPr>
        <p:spPr>
          <a:xfrm>
            <a:off x="1097842" y="4375090"/>
            <a:ext cx="3095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spc="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Rounded Bold" pitchFamily="50" charset="0"/>
                <a:cs typeface="HELVETICA" panose="020B0604020202020204" pitchFamily="34" charset="0"/>
              </a:rPr>
              <a:t>PROBLEMA</a:t>
            </a:r>
            <a:endParaRPr lang="es-CO" sz="2400" spc="600" dirty="0">
              <a:solidFill>
                <a:schemeClr val="tx1">
                  <a:lumMod val="65000"/>
                  <a:lumOff val="35000"/>
                </a:schemeClr>
              </a:solidFill>
              <a:latin typeface="Gotham Rounded Bold" pitchFamily="50" charset="0"/>
              <a:cs typeface="HELVETICA" panose="020B0604020202020204" pitchFamily="34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1097842" y="4906527"/>
            <a:ext cx="30958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400" dirty="0" smtClean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Las enfermedades cardiovasculares son </a:t>
            </a:r>
            <a:r>
              <a:rPr lang="es-CO" sz="1400" dirty="0" smtClean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silenciosas</a:t>
            </a:r>
            <a:r>
              <a:rPr lang="es-CO" sz="1400" dirty="0" smtClean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y son la principal causa de muerte en Colombia por falta de conocimiento y prevención.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5458206" y="4092763"/>
            <a:ext cx="3095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spc="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Rounded Bold" pitchFamily="50" charset="0"/>
                <a:cs typeface="HELVETICA" panose="020B0604020202020204" pitchFamily="34" charset="0"/>
              </a:rPr>
              <a:t>INSIGHT</a:t>
            </a:r>
            <a:endParaRPr lang="es-CO" sz="2400" spc="600" dirty="0">
              <a:solidFill>
                <a:schemeClr val="tx1">
                  <a:lumMod val="65000"/>
                  <a:lumOff val="35000"/>
                </a:schemeClr>
              </a:solidFill>
              <a:latin typeface="Gotham Rounded Bold" pitchFamily="50" charset="0"/>
              <a:cs typeface="HELVETICA" panose="020B0604020202020204" pitchFamily="34" charset="0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5458206" y="4624200"/>
            <a:ext cx="30958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400" dirty="0" smtClean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El corazón de las APPS hace parte de la </a:t>
            </a:r>
            <a:r>
              <a:rPr lang="es-CO" sz="1400" dirty="0" smtClean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vida diaria </a:t>
            </a:r>
            <a:r>
              <a:rPr lang="es-CO" sz="1400" dirty="0" smtClean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 las personas.</a:t>
            </a:r>
          </a:p>
        </p:txBody>
      </p:sp>
      <p:sp>
        <p:nvSpPr>
          <p:cNvPr id="23" name="CuadroTexto 22"/>
          <p:cNvSpPr txBox="1"/>
          <p:nvPr/>
        </p:nvSpPr>
        <p:spPr>
          <a:xfrm>
            <a:off x="7586925" y="1687822"/>
            <a:ext cx="38834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spc="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Rounded Bold" pitchFamily="50" charset="0"/>
                <a:cs typeface="HELVETICA" panose="020B0604020202020204" pitchFamily="34" charset="0"/>
              </a:rPr>
              <a:t>IDEA</a:t>
            </a:r>
            <a:endParaRPr lang="es-CO" sz="2400" spc="600" dirty="0">
              <a:solidFill>
                <a:schemeClr val="tx1">
                  <a:lumMod val="65000"/>
                  <a:lumOff val="35000"/>
                </a:schemeClr>
              </a:solidFill>
              <a:latin typeface="Gotham Rounded Bold" pitchFamily="50" charset="0"/>
              <a:cs typeface="HELVETICA" panose="020B0604020202020204" pitchFamily="34" charset="0"/>
            </a:endParaRPr>
          </a:p>
        </p:txBody>
      </p:sp>
      <p:sp>
        <p:nvSpPr>
          <p:cNvPr id="24" name="CuadroTexto 23"/>
          <p:cNvSpPr txBox="1"/>
          <p:nvPr/>
        </p:nvSpPr>
        <p:spPr>
          <a:xfrm>
            <a:off x="7586924" y="2219259"/>
            <a:ext cx="388343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400" dirty="0" smtClean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En el marco del Día Mundial del Corazón, los </a:t>
            </a:r>
            <a:r>
              <a:rPr lang="es-CO" sz="1400" dirty="0" smtClean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corazones de las principales redes sociales dejaron de funcionar</a:t>
            </a:r>
            <a:r>
              <a:rPr lang="es-CO" sz="1400" dirty="0" smtClean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para mostrarle a las personas que un corazón sin cuidado puede dejar de funcionar en cualquier momento.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681" y="1607813"/>
            <a:ext cx="4458838" cy="1216455"/>
          </a:xfrm>
          <a:prstGeom prst="rect">
            <a:avLst/>
          </a:prstGeom>
        </p:spPr>
      </p:pic>
      <p:pic>
        <p:nvPicPr>
          <p:cNvPr id="2050" name="Picture 2" descr="Resultado de imagen para arrow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97588" flipH="1">
            <a:off x="8557255" y="3594962"/>
            <a:ext cx="538632" cy="838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sultado de imagen para amgen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2972" y="6062563"/>
            <a:ext cx="1074338" cy="296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Resultado de imagen para arrow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4542589" y="4825836"/>
            <a:ext cx="538632" cy="838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941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/>
          <p:cNvSpPr txBox="1"/>
          <p:nvPr/>
        </p:nvSpPr>
        <p:spPr>
          <a:xfrm>
            <a:off x="1111909" y="1420870"/>
            <a:ext cx="36485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spc="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Rounded Bold" pitchFamily="50" charset="0"/>
                <a:cs typeface="HELVETICA" panose="020B0604020202020204" pitchFamily="34" charset="0"/>
              </a:rPr>
              <a:t>HALLAZGOS</a:t>
            </a:r>
            <a:endParaRPr lang="es-CO" sz="2400" spc="600" dirty="0">
              <a:solidFill>
                <a:schemeClr val="tx1">
                  <a:lumMod val="65000"/>
                  <a:lumOff val="35000"/>
                </a:schemeClr>
              </a:solidFill>
              <a:latin typeface="Gotham Rounded Bold" pitchFamily="50" charset="0"/>
              <a:cs typeface="HELVETICA" panose="020B0604020202020204" pitchFamily="34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1111907" y="1952307"/>
            <a:ext cx="10029705" cy="3485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Colombia es uno de los países con más usuarios en redes sociales en la región.</a:t>
            </a:r>
          </a:p>
          <a:p>
            <a:pPr algn="just"/>
            <a:r>
              <a:rPr lang="es-CO" sz="1050" dirty="0" smtClean="0">
                <a:solidFill>
                  <a:schemeClr val="bg1">
                    <a:lumMod val="65000"/>
                  </a:schemeClr>
                </a:solidFill>
              </a:rPr>
              <a:t>Fuente: </a:t>
            </a:r>
            <a:r>
              <a:rPr lang="es-CO" sz="1050" b="1" dirty="0" smtClean="0">
                <a:solidFill>
                  <a:schemeClr val="bg1">
                    <a:lumMod val="65000"/>
                  </a:schemeClr>
                </a:solidFill>
              </a:rPr>
              <a:t>MINTIC</a:t>
            </a:r>
            <a:r>
              <a:rPr lang="es-CO" sz="1050" dirty="0" smtClean="0">
                <a:solidFill>
                  <a:schemeClr val="bg1">
                    <a:lumMod val="65000"/>
                  </a:schemeClr>
                </a:solidFill>
              </a:rPr>
              <a:t> https://www.mintic.gov.co </a:t>
            </a:r>
          </a:p>
          <a:p>
            <a:pPr algn="just"/>
            <a:endParaRPr lang="es-CO" sz="1050" dirty="0" smtClean="0">
              <a:solidFill>
                <a:schemeClr val="bg1">
                  <a:lumMod val="65000"/>
                </a:schemeClr>
              </a:solidFill>
            </a:endParaRPr>
          </a:p>
          <a:p>
            <a:pPr algn="just"/>
            <a:r>
              <a:rPr lang="es-CO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Facebook y Twitter son las redes mas populares para los colombianos, a tal punto que en Facebook Colombia, ocupa el lugar número 14 a nivel mundial con más de 15 millones de usuarios.</a:t>
            </a:r>
          </a:p>
          <a:p>
            <a:pPr algn="just"/>
            <a:r>
              <a:rPr lang="es-CO" sz="1050" dirty="0" smtClean="0">
                <a:solidFill>
                  <a:schemeClr val="bg1">
                    <a:lumMod val="65000"/>
                  </a:schemeClr>
                </a:solidFill>
              </a:rPr>
              <a:t>Fuente: MINTIC https://www.mintic.gov.co </a:t>
            </a:r>
          </a:p>
          <a:p>
            <a:pPr algn="just"/>
            <a:endParaRPr lang="es-CO" sz="1400" dirty="0" smtClean="0">
              <a:solidFill>
                <a:schemeClr val="bg1">
                  <a:lumMod val="65000"/>
                </a:schemeClr>
              </a:solidFill>
            </a:endParaRPr>
          </a:p>
          <a:p>
            <a:pPr algn="just"/>
            <a:r>
              <a:rPr lang="es-CO" sz="1600" dirty="0" smtClean="0">
                <a:solidFill>
                  <a:schemeClr val="bg1">
                    <a:lumMod val="50000"/>
                  </a:schemeClr>
                </a:solidFill>
              </a:rPr>
              <a:t>El alcance del social media entre los colombianos (entendido como el sector que comprende redes sociales, blogs y demás espacios de interacción digital) es de 83,8%.</a:t>
            </a:r>
          </a:p>
          <a:p>
            <a:pPr algn="just"/>
            <a:r>
              <a:rPr lang="es-CO" sz="1000" dirty="0" smtClean="0">
                <a:solidFill>
                  <a:schemeClr val="bg1">
                    <a:lumMod val="65000"/>
                  </a:schemeClr>
                </a:solidFill>
              </a:rPr>
              <a:t>Fuente: </a:t>
            </a:r>
            <a:r>
              <a:rPr lang="es-CO" sz="1000" b="1" dirty="0" smtClean="0">
                <a:solidFill>
                  <a:schemeClr val="bg1">
                    <a:lumMod val="65000"/>
                  </a:schemeClr>
                </a:solidFill>
              </a:rPr>
              <a:t>ComScore</a:t>
            </a:r>
            <a:endParaRPr lang="es-CO" sz="1000" dirty="0" smtClean="0">
              <a:solidFill>
                <a:schemeClr val="bg1">
                  <a:lumMod val="65000"/>
                </a:schemeClr>
              </a:solidFill>
            </a:endParaRPr>
          </a:p>
          <a:p>
            <a:pPr algn="just"/>
            <a:endParaRPr lang="es-CO" sz="1050" dirty="0" smtClean="0">
              <a:solidFill>
                <a:schemeClr val="bg1">
                  <a:lumMod val="75000"/>
                </a:schemeClr>
              </a:solidFill>
            </a:endParaRPr>
          </a:p>
          <a:p>
            <a:pPr algn="just"/>
            <a:r>
              <a:rPr lang="es-CO" sz="1600" dirty="0" smtClean="0">
                <a:solidFill>
                  <a:schemeClr val="bg1">
                    <a:lumMod val="50000"/>
                  </a:schemeClr>
                </a:solidFill>
              </a:rPr>
              <a:t>Globalmente, Facebook registra 500 000 nuevos usuarios cada día; 6 nuevos perfiles cada segundo. </a:t>
            </a:r>
            <a:endParaRPr lang="es-CO" sz="1600" dirty="0" smtClean="0">
              <a:solidFill>
                <a:schemeClr val="bg1">
                  <a:lumMod val="75000"/>
                </a:schemeClr>
              </a:solidFill>
            </a:endParaRPr>
          </a:p>
          <a:p>
            <a:pPr algn="just"/>
            <a:r>
              <a:rPr lang="es-CO" sz="1600" dirty="0" smtClean="0">
                <a:solidFill>
                  <a:schemeClr val="bg1">
                    <a:lumMod val="50000"/>
                  </a:schemeClr>
                </a:solidFill>
              </a:rPr>
              <a:t>500 millones de personas visitan Twitter cada mes sin hacer </a:t>
            </a:r>
            <a:r>
              <a:rPr lang="es-CO" sz="1600" dirty="0" err="1" smtClean="0">
                <a:solidFill>
                  <a:schemeClr val="bg1">
                    <a:lumMod val="50000"/>
                  </a:schemeClr>
                </a:solidFill>
              </a:rPr>
              <a:t>logi</a:t>
            </a:r>
            <a:r>
              <a:rPr lang="es-CO" sz="1600" dirty="0" smtClean="0">
                <a:solidFill>
                  <a:schemeClr val="bg1">
                    <a:lumMod val="50000"/>
                  </a:schemeClr>
                </a:solidFill>
              </a:rPr>
              <a:t>-in.</a:t>
            </a:r>
          </a:p>
          <a:p>
            <a:pPr algn="just"/>
            <a:r>
              <a:rPr lang="es-CO" sz="1600" dirty="0" smtClean="0">
                <a:solidFill>
                  <a:schemeClr val="bg1">
                    <a:lumMod val="50000"/>
                  </a:schemeClr>
                </a:solidFill>
              </a:rPr>
              <a:t>Se envían 500 millones de tuits cada día, 6000 tuits por segundo.</a:t>
            </a:r>
          </a:p>
          <a:p>
            <a:pPr algn="just"/>
            <a:r>
              <a:rPr lang="es-CO" sz="1600" dirty="0" smtClean="0">
                <a:solidFill>
                  <a:schemeClr val="bg1">
                    <a:lumMod val="50000"/>
                  </a:schemeClr>
                </a:solidFill>
              </a:rPr>
              <a:t>En Instagram se producen 4,2 mil millones de likes cada día.</a:t>
            </a:r>
          </a:p>
          <a:p>
            <a:pPr algn="just"/>
            <a:r>
              <a:rPr lang="es-CO" sz="1050" dirty="0" smtClean="0">
                <a:solidFill>
                  <a:schemeClr val="bg1">
                    <a:lumMod val="65000"/>
                  </a:schemeClr>
                </a:solidFill>
              </a:rPr>
              <a:t>Fuente: Brandwatch</a:t>
            </a:r>
          </a:p>
        </p:txBody>
      </p:sp>
      <p:pic>
        <p:nvPicPr>
          <p:cNvPr id="2052" name="Picture 4" descr="Resultado de imagen para amgen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3220" y="6012991"/>
            <a:ext cx="1254090" cy="345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2052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/>
          <p:cNvSpPr txBox="1"/>
          <p:nvPr/>
        </p:nvSpPr>
        <p:spPr>
          <a:xfrm>
            <a:off x="1111909" y="1420870"/>
            <a:ext cx="36485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spc="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Rounded Bold" pitchFamily="50" charset="0"/>
                <a:cs typeface="HELVETICA" panose="020B0604020202020204" pitchFamily="34" charset="0"/>
              </a:rPr>
              <a:t>HALLAZGOS</a:t>
            </a:r>
            <a:endParaRPr lang="es-CO" sz="2400" spc="600" dirty="0">
              <a:solidFill>
                <a:schemeClr val="tx1">
                  <a:lumMod val="65000"/>
                  <a:lumOff val="35000"/>
                </a:schemeClr>
              </a:solidFill>
              <a:latin typeface="Gotham Rounded Bold" pitchFamily="50" charset="0"/>
              <a:cs typeface="HELVETICA" panose="020B0604020202020204" pitchFamily="34" charset="0"/>
            </a:endParaRPr>
          </a:p>
        </p:txBody>
      </p:sp>
      <p:pic>
        <p:nvPicPr>
          <p:cNvPr id="2052" name="Picture 4" descr="Resultado de imagen para amgen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3220" y="6012991"/>
            <a:ext cx="1254090" cy="345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t="13661" r="8703" b="11518"/>
          <a:stretch/>
        </p:blipFill>
        <p:spPr>
          <a:xfrm>
            <a:off x="1249649" y="2295346"/>
            <a:ext cx="7366175" cy="3394087"/>
          </a:xfrm>
          <a:prstGeom prst="rect">
            <a:avLst/>
          </a:prstGeom>
        </p:spPr>
      </p:pic>
      <p:sp>
        <p:nvSpPr>
          <p:cNvPr id="7" name="Elipse 6"/>
          <p:cNvSpPr/>
          <p:nvPr/>
        </p:nvSpPr>
        <p:spPr>
          <a:xfrm>
            <a:off x="4760498" y="4094705"/>
            <a:ext cx="731518" cy="75764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CuadroTexto 8"/>
          <p:cNvSpPr txBox="1"/>
          <p:nvPr/>
        </p:nvSpPr>
        <p:spPr>
          <a:xfrm>
            <a:off x="9487975" y="3192170"/>
            <a:ext cx="194202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400" dirty="0" smtClean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Los picos de búsqueda de la palabra </a:t>
            </a:r>
            <a:r>
              <a:rPr lang="es-CO" sz="1400" b="1" dirty="0" smtClean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corazón </a:t>
            </a:r>
            <a:r>
              <a:rPr lang="es-CO" sz="1400" dirty="0" smtClean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se incrementan en Google en el marco del Día del Corazón (29 de septiembre).</a:t>
            </a:r>
          </a:p>
        </p:txBody>
      </p:sp>
    </p:spTree>
    <p:extLst>
      <p:ext uri="{BB962C8B-B14F-4D97-AF65-F5344CB8AC3E}">
        <p14:creationId xmlns:p14="http://schemas.microsoft.com/office/powerpoint/2010/main" val="3444941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/>
          <p:cNvSpPr txBox="1"/>
          <p:nvPr/>
        </p:nvSpPr>
        <p:spPr>
          <a:xfrm>
            <a:off x="1111909" y="1420870"/>
            <a:ext cx="36485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spc="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Rounded Bold" pitchFamily="50" charset="0"/>
                <a:cs typeface="HELVETICA" panose="020B0604020202020204" pitchFamily="34" charset="0"/>
              </a:rPr>
              <a:t>HALLAZGOS</a:t>
            </a:r>
            <a:endParaRPr lang="es-CO" sz="2400" spc="600" dirty="0">
              <a:solidFill>
                <a:schemeClr val="tx1">
                  <a:lumMod val="65000"/>
                  <a:lumOff val="35000"/>
                </a:schemeClr>
              </a:solidFill>
              <a:latin typeface="Gotham Rounded Bold" pitchFamily="50" charset="0"/>
              <a:cs typeface="HELVETICA" panose="020B0604020202020204" pitchFamily="34" charset="0"/>
            </a:endParaRPr>
          </a:p>
        </p:txBody>
      </p:sp>
      <p:pic>
        <p:nvPicPr>
          <p:cNvPr id="2052" name="Picture 4" descr="Resultado de imagen para amgen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3220" y="6012991"/>
            <a:ext cx="1254090" cy="345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8"/>
          <p:cNvSpPr txBox="1"/>
          <p:nvPr/>
        </p:nvSpPr>
        <p:spPr>
          <a:xfrm>
            <a:off x="2834812" y="5296113"/>
            <a:ext cx="43744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400" dirty="0" smtClean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El </a:t>
            </a:r>
            <a:r>
              <a:rPr lang="es-CO" sz="1400" dirty="0" err="1" smtClean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emoji</a:t>
            </a:r>
            <a:r>
              <a:rPr lang="es-CO" sz="1400" dirty="0" smtClean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de corazón es el </a:t>
            </a:r>
            <a:r>
              <a:rPr lang="es-CO" sz="1400" b="1" dirty="0" smtClean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más buscado </a:t>
            </a:r>
            <a:r>
              <a:rPr lang="es-CO" sz="1400" dirty="0" smtClean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en Google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6" t="50089" r="25069" b="-33"/>
          <a:stretch/>
        </p:blipFill>
        <p:spPr>
          <a:xfrm>
            <a:off x="2745106" y="2556123"/>
            <a:ext cx="4030782" cy="234619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4"/>
          <a:srcRect l="30255" t="49578" r="30590" b="17768"/>
          <a:stretch/>
        </p:blipFill>
        <p:spPr>
          <a:xfrm>
            <a:off x="6569052" y="2556123"/>
            <a:ext cx="5003783" cy="2346195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2" name="Elipse 11"/>
          <p:cNvSpPr/>
          <p:nvPr/>
        </p:nvSpPr>
        <p:spPr>
          <a:xfrm flipV="1">
            <a:off x="2834812" y="3020356"/>
            <a:ext cx="1214845" cy="25384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" name="Elipse 13"/>
          <p:cNvSpPr/>
          <p:nvPr/>
        </p:nvSpPr>
        <p:spPr>
          <a:xfrm flipV="1">
            <a:off x="6569052" y="3876141"/>
            <a:ext cx="1214845" cy="25384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4098" name="Picture 2" descr="Resultado de imagen para logo google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908" y="3020356"/>
            <a:ext cx="1378074" cy="1378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42844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/>
          <p:cNvSpPr txBox="1"/>
          <p:nvPr/>
        </p:nvSpPr>
        <p:spPr>
          <a:xfrm>
            <a:off x="999368" y="2354621"/>
            <a:ext cx="36485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spc="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Rounded Bold" pitchFamily="50" charset="0"/>
                <a:cs typeface="HELVETICA" panose="020B0604020202020204" pitchFamily="34" charset="0"/>
              </a:rPr>
              <a:t>TARGET</a:t>
            </a:r>
            <a:endParaRPr lang="es-CO" sz="2400" spc="600" dirty="0">
              <a:solidFill>
                <a:schemeClr val="tx1">
                  <a:lumMod val="65000"/>
                  <a:lumOff val="35000"/>
                </a:schemeClr>
              </a:solidFill>
              <a:latin typeface="Gotham Rounded Bold" pitchFamily="50" charset="0"/>
              <a:cs typeface="HELVETICA" panose="020B0604020202020204" pitchFamily="34" charset="0"/>
            </a:endParaRPr>
          </a:p>
        </p:txBody>
      </p:sp>
      <p:pic>
        <p:nvPicPr>
          <p:cNvPr id="2052" name="Picture 4" descr="Resultado de imagen para amgen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3220" y="6012991"/>
            <a:ext cx="1254090" cy="345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errar llave 15"/>
          <p:cNvSpPr/>
          <p:nvPr/>
        </p:nvSpPr>
        <p:spPr>
          <a:xfrm>
            <a:off x="3404382" y="2942283"/>
            <a:ext cx="352697" cy="2222361"/>
          </a:xfrm>
          <a:prstGeom prst="rightBrace">
            <a:avLst>
              <a:gd name="adj1" fmla="val 23148"/>
              <a:gd name="adj2" fmla="val 50000"/>
            </a:avLst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C00000"/>
              </a:solidFill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3924460" y="3379539"/>
            <a:ext cx="14469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dirty="0" smtClean="0">
                <a:solidFill>
                  <a:srgbClr val="C00000"/>
                </a:solidFill>
              </a:rPr>
              <a:t>Personas con un corazón</a:t>
            </a:r>
          </a:p>
          <a:p>
            <a:endParaRPr lang="es-CO" sz="1600" dirty="0">
              <a:solidFill>
                <a:srgbClr val="C00000"/>
              </a:solidFill>
            </a:endParaRPr>
          </a:p>
          <a:p>
            <a:r>
              <a:rPr lang="es-CO" sz="1600" dirty="0" smtClean="0">
                <a:solidFill>
                  <a:srgbClr val="C00000"/>
                </a:solidFill>
              </a:rPr>
              <a:t>Usuarios de redes sociales</a:t>
            </a:r>
          </a:p>
        </p:txBody>
      </p:sp>
      <p:sp>
        <p:nvSpPr>
          <p:cNvPr id="21" name="CuadroTexto 20"/>
          <p:cNvSpPr txBox="1"/>
          <p:nvPr/>
        </p:nvSpPr>
        <p:spPr>
          <a:xfrm>
            <a:off x="999367" y="2917875"/>
            <a:ext cx="240501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400" dirty="0" smtClean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Pacientes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400" dirty="0" smtClean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Cuidadores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400" dirty="0" smtClean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Médicos y Profesionales de la Salud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400" dirty="0" smtClean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Enfermeras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400" dirty="0" smtClean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Pagadores y </a:t>
            </a:r>
            <a:r>
              <a:rPr lang="es-CO" sz="1400" dirty="0" err="1" smtClean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Policy</a:t>
            </a:r>
            <a:r>
              <a:rPr lang="es-CO" sz="1400" dirty="0" smtClean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s-CO" sz="1400" dirty="0" err="1" smtClean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Makers</a:t>
            </a:r>
            <a:endParaRPr lang="es-CO" sz="1400" dirty="0" smtClean="0">
              <a:solidFill>
                <a:schemeClr val="bg1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400" dirty="0" smtClean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Asociaciones de pacientes y/o Fundaciones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94" t="28513" r="18756" b="34154"/>
          <a:stretch/>
        </p:blipFill>
        <p:spPr>
          <a:xfrm>
            <a:off x="6161649" y="2038604"/>
            <a:ext cx="4028616" cy="3920900"/>
          </a:xfrm>
          <a:prstGeom prst="rect">
            <a:avLst/>
          </a:prstGeom>
        </p:spPr>
      </p:pic>
      <p:sp>
        <p:nvSpPr>
          <p:cNvPr id="22" name="CuadroTexto 21"/>
          <p:cNvSpPr txBox="1"/>
          <p:nvPr/>
        </p:nvSpPr>
        <p:spPr>
          <a:xfrm>
            <a:off x="6051835" y="1376816"/>
            <a:ext cx="42482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spc="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Rounded Bold" pitchFamily="50" charset="0"/>
                <a:cs typeface="HELVETICA" panose="020B0604020202020204" pitchFamily="34" charset="0"/>
              </a:rPr>
              <a:t>MEDIA PLANNING</a:t>
            </a:r>
            <a:endParaRPr lang="es-CO" sz="2400" spc="600" dirty="0">
              <a:solidFill>
                <a:schemeClr val="tx1">
                  <a:lumMod val="65000"/>
                  <a:lumOff val="35000"/>
                </a:schemeClr>
              </a:solidFill>
              <a:latin typeface="Gotham Rounded Bold" pitchFamily="50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9183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90" t="14221" r="33084" b="72216"/>
          <a:stretch/>
        </p:blipFill>
        <p:spPr>
          <a:xfrm>
            <a:off x="640581" y="3300129"/>
            <a:ext cx="3152561" cy="1615362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1111908" y="1420870"/>
            <a:ext cx="63140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spc="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Rounded Bold" pitchFamily="50" charset="0"/>
                <a:cs typeface="HELVETICA" panose="020B0604020202020204" pitchFamily="34" charset="0"/>
              </a:rPr>
              <a:t>IMPLEMENTACIÓN  FASE 1</a:t>
            </a:r>
            <a:endParaRPr lang="es-CO" sz="2400" spc="600" dirty="0">
              <a:solidFill>
                <a:schemeClr val="tx1">
                  <a:lumMod val="65000"/>
                  <a:lumOff val="35000"/>
                </a:schemeClr>
              </a:solidFill>
              <a:latin typeface="Gotham Rounded Bold" pitchFamily="50" charset="0"/>
              <a:cs typeface="HELVETICA" panose="020B0604020202020204" pitchFamily="34" charset="0"/>
            </a:endParaRPr>
          </a:p>
        </p:txBody>
      </p:sp>
      <p:pic>
        <p:nvPicPr>
          <p:cNvPr id="2052" name="Picture 4" descr="Resultado de imagen para amgen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3220" y="6012991"/>
            <a:ext cx="1254090" cy="345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1269190" y="2531187"/>
            <a:ext cx="18953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400" b="1" spc="600" dirty="0" smtClean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ALIANZAS</a:t>
            </a:r>
          </a:p>
        </p:txBody>
      </p:sp>
      <p:cxnSp>
        <p:nvCxnSpPr>
          <p:cNvPr id="3" name="Conector recto 2"/>
          <p:cNvCxnSpPr/>
          <p:nvPr/>
        </p:nvCxnSpPr>
        <p:spPr>
          <a:xfrm>
            <a:off x="1280725" y="2827608"/>
            <a:ext cx="9579537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uadroTexto 9"/>
          <p:cNvSpPr txBox="1"/>
          <p:nvPr/>
        </p:nvSpPr>
        <p:spPr>
          <a:xfrm>
            <a:off x="1269190" y="5095160"/>
            <a:ext cx="25808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200" dirty="0" smtClean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Campaña unbranded y de carácter social permite mejores acuerdos con los medios</a:t>
            </a: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38" t="30027" r="41184" b="64775"/>
          <a:stretch/>
        </p:blipFill>
        <p:spPr>
          <a:xfrm>
            <a:off x="4831176" y="3332366"/>
            <a:ext cx="2883197" cy="808030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5166784" y="2807580"/>
            <a:ext cx="22083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100" dirty="0" smtClean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28 de Septiembre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128" y="4447147"/>
            <a:ext cx="792472" cy="264686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953" y="4014263"/>
            <a:ext cx="752009" cy="367858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478" y="4311706"/>
            <a:ext cx="776013" cy="183731"/>
          </a:xfrm>
          <a:prstGeom prst="rect">
            <a:avLst/>
          </a:prstGeom>
        </p:spPr>
      </p:pic>
      <p:sp>
        <p:nvSpPr>
          <p:cNvPr id="19" name="CuadroTexto 18"/>
          <p:cNvSpPr txBox="1"/>
          <p:nvPr/>
        </p:nvSpPr>
        <p:spPr>
          <a:xfrm>
            <a:off x="5166784" y="5095160"/>
            <a:ext cx="56934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 smtClean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Noticias y comentarios orgánicos generados por impacto de la acción.</a:t>
            </a:r>
          </a:p>
        </p:txBody>
      </p:sp>
      <p:sp>
        <p:nvSpPr>
          <p:cNvPr id="20" name="CuadroTexto 19"/>
          <p:cNvSpPr txBox="1"/>
          <p:nvPr/>
        </p:nvSpPr>
        <p:spPr>
          <a:xfrm>
            <a:off x="5068307" y="2487270"/>
            <a:ext cx="61155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400" b="1" spc="600" dirty="0" smtClean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LANZAMIENTO + GOLPE DE OPINIÓN</a:t>
            </a: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059" y="3863504"/>
            <a:ext cx="2781792" cy="932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0289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agen 2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23" t="63052" r="39945" b="28158"/>
          <a:stretch/>
        </p:blipFill>
        <p:spPr>
          <a:xfrm>
            <a:off x="7034858" y="3459401"/>
            <a:ext cx="3298446" cy="1055132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1111908" y="1420870"/>
            <a:ext cx="63140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spc="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Rounded Bold" pitchFamily="50" charset="0"/>
                <a:cs typeface="HELVETICA" panose="020B0604020202020204" pitchFamily="34" charset="0"/>
              </a:rPr>
              <a:t>IMPLEMENTACIÓN  FASE 2</a:t>
            </a:r>
            <a:endParaRPr lang="es-CO" sz="2400" spc="600" dirty="0">
              <a:solidFill>
                <a:schemeClr val="tx1">
                  <a:lumMod val="65000"/>
                  <a:lumOff val="35000"/>
                </a:schemeClr>
              </a:solidFill>
              <a:latin typeface="Gotham Rounded Bold" pitchFamily="50" charset="0"/>
              <a:cs typeface="HELVETICA" panose="020B0604020202020204" pitchFamily="34" charset="0"/>
            </a:endParaRPr>
          </a:p>
        </p:txBody>
      </p:sp>
      <p:pic>
        <p:nvPicPr>
          <p:cNvPr id="2052" name="Picture 4" descr="Resultado de imagen para amgen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3220" y="6012991"/>
            <a:ext cx="1254090" cy="345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1269189" y="2531187"/>
            <a:ext cx="46275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400" b="1" spc="600" dirty="0" smtClean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SE RESUELVE LA INCÓGNITA</a:t>
            </a:r>
          </a:p>
        </p:txBody>
      </p:sp>
      <p:cxnSp>
        <p:nvCxnSpPr>
          <p:cNvPr id="3" name="Conector recto 2"/>
          <p:cNvCxnSpPr/>
          <p:nvPr/>
        </p:nvCxnSpPr>
        <p:spPr>
          <a:xfrm>
            <a:off x="1280725" y="2827608"/>
            <a:ext cx="9579537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uadroTexto 13"/>
          <p:cNvSpPr txBox="1"/>
          <p:nvPr/>
        </p:nvSpPr>
        <p:spPr>
          <a:xfrm>
            <a:off x="1269189" y="2858850"/>
            <a:ext cx="22083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100" dirty="0" smtClean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Paid Media 100% medios online</a:t>
            </a: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56" t="50752" r="44413" b="41592"/>
          <a:stretch/>
        </p:blipFill>
        <p:spPr>
          <a:xfrm>
            <a:off x="3489074" y="4445888"/>
            <a:ext cx="2535598" cy="837225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72" t="52939" r="8891" b="40499"/>
          <a:stretch/>
        </p:blipFill>
        <p:spPr>
          <a:xfrm>
            <a:off x="1280725" y="4673318"/>
            <a:ext cx="2088926" cy="824577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35" t="31721" r="6442" b="62373"/>
          <a:stretch/>
        </p:blipFill>
        <p:spPr>
          <a:xfrm>
            <a:off x="3912263" y="3533563"/>
            <a:ext cx="2793071" cy="725124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52" t="37408" r="5370" b="54061"/>
          <a:stretch/>
        </p:blipFill>
        <p:spPr>
          <a:xfrm>
            <a:off x="1280725" y="3459308"/>
            <a:ext cx="2342414" cy="986580"/>
          </a:xfrm>
          <a:prstGeom prst="rect">
            <a:avLst/>
          </a:prstGeom>
        </p:spPr>
      </p:pic>
      <p:cxnSp>
        <p:nvCxnSpPr>
          <p:cNvPr id="24" name="Conector recto 23"/>
          <p:cNvCxnSpPr/>
          <p:nvPr/>
        </p:nvCxnSpPr>
        <p:spPr>
          <a:xfrm flipH="1" flipV="1">
            <a:off x="6436325" y="2858850"/>
            <a:ext cx="28052" cy="2803459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uadroTexto 24"/>
          <p:cNvSpPr txBox="1"/>
          <p:nvPr/>
        </p:nvSpPr>
        <p:spPr>
          <a:xfrm>
            <a:off x="6450351" y="2856008"/>
            <a:ext cx="22083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100" dirty="0" smtClean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Replicas Orgánicas</a:t>
            </a:r>
          </a:p>
        </p:txBody>
      </p:sp>
      <p:pic>
        <p:nvPicPr>
          <p:cNvPr id="27" name="Imagen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3348" y="4526150"/>
            <a:ext cx="2861466" cy="85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9404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337</Words>
  <Application>Microsoft Macintosh PowerPoint</Application>
  <PresentationFormat>Personalizado</PresentationFormat>
  <Paragraphs>55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Andrea Garbrecht Helo</dc:creator>
  <cp:lastModifiedBy>María Camila</cp:lastModifiedBy>
  <cp:revision>20</cp:revision>
  <dcterms:created xsi:type="dcterms:W3CDTF">2019-04-01T05:32:05Z</dcterms:created>
  <dcterms:modified xsi:type="dcterms:W3CDTF">2019-04-01T09:32:28Z</dcterms:modified>
</cp:coreProperties>
</file>