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7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B409-EF5E-4979-8E01-7A74F4FEB04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EA7E-A323-4C0E-9559-D8AFB6DFD6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7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B409-EF5E-4979-8E01-7A74F4FEB04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EA7E-A323-4C0E-9559-D8AFB6DFD6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4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B409-EF5E-4979-8E01-7A74F4FEB04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EA7E-A323-4C0E-9559-D8AFB6DFD6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B409-EF5E-4979-8E01-7A74F4FEB04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EA7E-A323-4C0E-9559-D8AFB6DFD6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B409-EF5E-4979-8E01-7A74F4FEB04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EA7E-A323-4C0E-9559-D8AFB6DFD6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B409-EF5E-4979-8E01-7A74F4FEB04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EA7E-A323-4C0E-9559-D8AFB6DFD6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2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B409-EF5E-4979-8E01-7A74F4FEB04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EA7E-A323-4C0E-9559-D8AFB6DFD6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B409-EF5E-4979-8E01-7A74F4FEB04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EA7E-A323-4C0E-9559-D8AFB6DFD6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8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B409-EF5E-4979-8E01-7A74F4FEB04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EA7E-A323-4C0E-9559-D8AFB6DFD6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9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B409-EF5E-4979-8E01-7A74F4FEB04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EA7E-A323-4C0E-9559-D8AFB6DFD6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3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B409-EF5E-4979-8E01-7A74F4FEB04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EA7E-A323-4C0E-9559-D8AFB6DFD6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3B409-EF5E-4979-8E01-7A74F4FEB04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CEA7E-A323-4C0E-9559-D8AFB6DFD6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5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rgbClr val="0A76CF"/>
                </a:solidFill>
              </a:rPr>
              <a:t>Una hora viendo un partido no es tan larga como una hora en el médico. </a:t>
            </a:r>
            <a:endParaRPr lang="en-US" dirty="0">
              <a:solidFill>
                <a:srgbClr val="0A76C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04445"/>
            <a:ext cx="9144000" cy="1655762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rgbClr val="0A76CF"/>
                </a:solidFill>
              </a:rPr>
              <a:t>Diariamente le dedicamos la mayor parte del tiempo a actividades que, aunque nos dan una sensación de satisfacción instantánea, a la larga no son las que realmente significan bienestar para nuestra vida. </a:t>
            </a:r>
            <a:endParaRPr lang="es-CO" dirty="0" smtClean="0">
              <a:solidFill>
                <a:srgbClr val="0A76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6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3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A76CF"/>
                </a:solidFill>
              </a:rPr>
              <a:t>INSIGHT</a:t>
            </a:r>
            <a:endParaRPr lang="en-US" dirty="0">
              <a:solidFill>
                <a:srgbClr val="0A76C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>
                <a:solidFill>
                  <a:srgbClr val="0A76CF"/>
                </a:solidFill>
              </a:rPr>
              <a:t>Tenemos tiempo para todo, menos para nosotros. </a:t>
            </a:r>
            <a:endParaRPr lang="en-US" dirty="0">
              <a:solidFill>
                <a:srgbClr val="0A76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0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>
                <a:solidFill>
                  <a:srgbClr val="0A76CF"/>
                </a:solidFill>
              </a:rPr>
              <a:t>IDEA</a:t>
            </a:r>
            <a:r>
              <a:rPr lang="es-CO" dirty="0"/>
              <a:t>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>
                <a:solidFill>
                  <a:srgbClr val="0A76CF"/>
                </a:solidFill>
              </a:rPr>
              <a:t>Convertir los espacios cotidianos de nuestro target, en medios de concientización, prevención y acción. </a:t>
            </a:r>
            <a:endParaRPr lang="en-US" dirty="0">
              <a:solidFill>
                <a:srgbClr val="0A76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8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A76CF"/>
                </a:solidFill>
              </a:rPr>
              <a:t>CONCEPTO</a:t>
            </a:r>
            <a:endParaRPr lang="en-US" dirty="0">
              <a:solidFill>
                <a:srgbClr val="0A76C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>
                <a:solidFill>
                  <a:srgbClr val="0A76CF"/>
                </a:solidFill>
              </a:rPr>
              <a:t>Siempre es el </a:t>
            </a:r>
            <a:r>
              <a:rPr lang="es-CO" dirty="0" smtClean="0">
                <a:solidFill>
                  <a:srgbClr val="0A76CF"/>
                </a:solidFill>
              </a:rPr>
              <a:t>momento.</a:t>
            </a:r>
            <a:endParaRPr lang="en-US" dirty="0">
              <a:solidFill>
                <a:srgbClr val="0A76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0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6114" y="1122363"/>
            <a:ext cx="5016136" cy="1019946"/>
          </a:xfrm>
        </p:spPr>
        <p:txBody>
          <a:bodyPr>
            <a:noAutofit/>
          </a:bodyPr>
          <a:lstStyle/>
          <a:p>
            <a:r>
              <a:rPr lang="es-CO" sz="2800" dirty="0">
                <a:solidFill>
                  <a:srgbClr val="0A76CF"/>
                </a:solidFill>
              </a:rPr>
              <a:t>PRIMERA ETAPA - ATL</a:t>
            </a:r>
            <a:br>
              <a:rPr lang="es-CO" sz="2800" dirty="0">
                <a:solidFill>
                  <a:srgbClr val="0A76CF"/>
                </a:solidFill>
              </a:rPr>
            </a:br>
            <a:r>
              <a:rPr lang="es-CO" sz="2800" b="1" dirty="0">
                <a:solidFill>
                  <a:srgbClr val="0A76CF"/>
                </a:solidFill>
              </a:rPr>
              <a:t>CONCIENTIZACIÓN </a:t>
            </a:r>
            <a:endParaRPr lang="en-US" sz="2800" dirty="0">
              <a:solidFill>
                <a:srgbClr val="0A76C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66114" y="2130855"/>
            <a:ext cx="5016135" cy="520904"/>
          </a:xfrm>
        </p:spPr>
        <p:txBody>
          <a:bodyPr/>
          <a:lstStyle/>
          <a:p>
            <a:r>
              <a:rPr lang="es-ES" sz="1400" dirty="0" smtClean="0">
                <a:solidFill>
                  <a:srgbClr val="0A76CF"/>
                </a:solidFill>
              </a:rPr>
              <a:t>Primer acercamiento con la enfermedad cardiovascular, recreado sus síntomas mediante experiencias e invitando a prevenirla.</a:t>
            </a:r>
            <a:endParaRPr lang="en-US" dirty="0">
              <a:solidFill>
                <a:srgbClr val="0A76CF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466114" y="3168548"/>
            <a:ext cx="5016135" cy="1547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>
                <a:solidFill>
                  <a:srgbClr val="0A76CF"/>
                </a:solidFill>
              </a:rPr>
              <a:t>Utilizando recursos como el tacto y la lectura, nuestro target podrá experimentar mareo, fatiga, coloración azul en la piel y dolor en la mandíbula.</a:t>
            </a:r>
            <a:endParaRPr lang="en-US" dirty="0">
              <a:solidFill>
                <a:srgbClr val="0A76CF"/>
              </a:solidFill>
            </a:endParaRPr>
          </a:p>
          <a:p>
            <a:endParaRPr lang="en-US" dirty="0">
              <a:solidFill>
                <a:srgbClr val="0A76C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70663" y="4376057"/>
            <a:ext cx="2481943" cy="770709"/>
          </a:xfrm>
          <a:prstGeom prst="rect">
            <a:avLst/>
          </a:prstGeom>
          <a:solidFill>
            <a:srgbClr val="0A76CF"/>
          </a:solidFill>
          <a:ln>
            <a:solidFill>
              <a:srgbClr val="0A7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PRENSA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840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505302" y="2678692"/>
            <a:ext cx="5016135" cy="972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A76CF"/>
                </a:solidFill>
              </a:rPr>
              <a:t>Antes de cada función, haremos que los espectadores sientan frío intenso únicamente en sus piernas.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670663" y="4376057"/>
            <a:ext cx="2481943" cy="770709"/>
          </a:xfrm>
          <a:prstGeom prst="rect">
            <a:avLst/>
          </a:prstGeom>
          <a:solidFill>
            <a:srgbClr val="0A76CF"/>
          </a:solidFill>
          <a:ln>
            <a:solidFill>
              <a:srgbClr val="0A7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SALAS DE CINE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004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6114" y="1122363"/>
            <a:ext cx="5016136" cy="1019946"/>
          </a:xfrm>
        </p:spPr>
        <p:txBody>
          <a:bodyPr>
            <a:noAutofit/>
          </a:bodyPr>
          <a:lstStyle/>
          <a:p>
            <a:r>
              <a:rPr lang="es-CO" sz="2800" dirty="0" smtClean="0">
                <a:solidFill>
                  <a:srgbClr val="0A76CF"/>
                </a:solidFill>
              </a:rPr>
              <a:t>SEGUNDA </a:t>
            </a:r>
            <a:r>
              <a:rPr lang="es-CO" sz="2800" dirty="0">
                <a:solidFill>
                  <a:srgbClr val="0A76CF"/>
                </a:solidFill>
              </a:rPr>
              <a:t>ETAPA - </a:t>
            </a:r>
            <a:r>
              <a:rPr lang="es-CO" sz="2800" dirty="0" smtClean="0">
                <a:solidFill>
                  <a:srgbClr val="0A76CF"/>
                </a:solidFill>
              </a:rPr>
              <a:t>OOH</a:t>
            </a:r>
            <a:r>
              <a:rPr lang="es-CO" sz="2800" dirty="0">
                <a:solidFill>
                  <a:srgbClr val="0A76CF"/>
                </a:solidFill>
              </a:rPr>
              <a:t/>
            </a:r>
            <a:br>
              <a:rPr lang="es-CO" sz="2800" dirty="0">
                <a:solidFill>
                  <a:srgbClr val="0A76CF"/>
                </a:solidFill>
              </a:rPr>
            </a:br>
            <a:r>
              <a:rPr lang="es-CO" sz="2800" b="1" dirty="0" smtClean="0">
                <a:solidFill>
                  <a:srgbClr val="0A76CF"/>
                </a:solidFill>
              </a:rPr>
              <a:t>PREVENCIÓN </a:t>
            </a:r>
            <a:endParaRPr lang="en-US" sz="2800" dirty="0">
              <a:solidFill>
                <a:srgbClr val="0A76C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66114" y="2130855"/>
            <a:ext cx="5016135" cy="520904"/>
          </a:xfrm>
        </p:spPr>
        <p:txBody>
          <a:bodyPr/>
          <a:lstStyle/>
          <a:p>
            <a:r>
              <a:rPr lang="es-ES" sz="1400" dirty="0" smtClean="0">
                <a:solidFill>
                  <a:srgbClr val="0A76CF"/>
                </a:solidFill>
              </a:rPr>
              <a:t>Chequeos médicos rápidos que inviten a tomar acción frente a la problemática. </a:t>
            </a:r>
            <a:endParaRPr lang="en-US" dirty="0">
              <a:solidFill>
                <a:srgbClr val="0A76CF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570617" y="3150801"/>
            <a:ext cx="5016135" cy="1547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>
                <a:solidFill>
                  <a:srgbClr val="0A76CF"/>
                </a:solidFill>
              </a:rPr>
              <a:t>Adecuaremos los paraderos con una báscula, un metro y una calculadora para que la gente conozca si </a:t>
            </a:r>
            <a:r>
              <a:rPr lang="es-CO" dirty="0" smtClean="0">
                <a:solidFill>
                  <a:srgbClr val="0A76CF"/>
                </a:solidFill>
              </a:rPr>
              <a:t>su </a:t>
            </a:r>
            <a:r>
              <a:rPr lang="es-CO" dirty="0">
                <a:solidFill>
                  <a:srgbClr val="0A76CF"/>
                </a:solidFill>
              </a:rPr>
              <a:t>índice de colesterol </a:t>
            </a:r>
            <a:r>
              <a:rPr lang="es-CO" dirty="0" smtClean="0">
                <a:solidFill>
                  <a:srgbClr val="0A76CF"/>
                </a:solidFill>
              </a:rPr>
              <a:t>es </a:t>
            </a:r>
            <a:r>
              <a:rPr lang="es-CO" dirty="0">
                <a:solidFill>
                  <a:srgbClr val="0A76CF"/>
                </a:solidFill>
              </a:rPr>
              <a:t>el </a:t>
            </a:r>
            <a:r>
              <a:rPr lang="es-CO" dirty="0" smtClean="0">
                <a:solidFill>
                  <a:srgbClr val="0A76CF"/>
                </a:solidFill>
              </a:rPr>
              <a:t>adecuado</a:t>
            </a:r>
            <a:r>
              <a:rPr lang="es-CO" dirty="0">
                <a:solidFill>
                  <a:srgbClr val="0A76CF"/>
                </a:solidFill>
              </a:rPr>
              <a:t>.</a:t>
            </a:r>
            <a:endParaRPr lang="en-US" dirty="0">
              <a:solidFill>
                <a:srgbClr val="0A76C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70663" y="4376057"/>
            <a:ext cx="2481943" cy="770709"/>
          </a:xfrm>
          <a:prstGeom prst="rect">
            <a:avLst/>
          </a:prstGeom>
          <a:solidFill>
            <a:srgbClr val="0A76CF"/>
          </a:solidFill>
          <a:ln>
            <a:solidFill>
              <a:srgbClr val="0A7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EUCOL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251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570617" y="2456623"/>
            <a:ext cx="5016135" cy="972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srgbClr val="0A76CF"/>
                </a:solidFill>
              </a:rPr>
              <a:t>La gente podrá conocer si su pulso se encuentra en los parámetros normales, gracias a un sensor en las manijas pasamanos. </a:t>
            </a:r>
            <a:endParaRPr lang="en-US" sz="2200" dirty="0">
              <a:solidFill>
                <a:srgbClr val="0A76CF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70663" y="4376057"/>
            <a:ext cx="2481943" cy="770709"/>
          </a:xfrm>
          <a:prstGeom prst="rect">
            <a:avLst/>
          </a:prstGeom>
          <a:solidFill>
            <a:srgbClr val="0A76CF"/>
          </a:solidFill>
          <a:ln>
            <a:solidFill>
              <a:srgbClr val="0A7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3679370" y="4358638"/>
            <a:ext cx="2481943" cy="770709"/>
          </a:xfrm>
          <a:prstGeom prst="rect">
            <a:avLst/>
          </a:prstGeom>
          <a:solidFill>
            <a:srgbClr val="0A76CF"/>
          </a:solidFill>
          <a:ln>
            <a:solidFill>
              <a:srgbClr val="0A7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TRANSMILENIO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726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6114" y="1122363"/>
            <a:ext cx="5016136" cy="1019946"/>
          </a:xfrm>
        </p:spPr>
        <p:txBody>
          <a:bodyPr>
            <a:noAutofit/>
          </a:bodyPr>
          <a:lstStyle/>
          <a:p>
            <a:r>
              <a:rPr lang="es-CO" sz="2800" dirty="0" smtClean="0">
                <a:solidFill>
                  <a:srgbClr val="0A76CF"/>
                </a:solidFill>
              </a:rPr>
              <a:t>TERCERA </a:t>
            </a:r>
            <a:r>
              <a:rPr lang="es-CO" sz="2800" dirty="0">
                <a:solidFill>
                  <a:srgbClr val="0A76CF"/>
                </a:solidFill>
              </a:rPr>
              <a:t>ETAPA - </a:t>
            </a:r>
            <a:r>
              <a:rPr lang="es-CO" sz="2800" dirty="0" smtClean="0">
                <a:solidFill>
                  <a:srgbClr val="0A76CF"/>
                </a:solidFill>
              </a:rPr>
              <a:t>DIGITAL</a:t>
            </a:r>
            <a:r>
              <a:rPr lang="es-CO" sz="2800" dirty="0">
                <a:solidFill>
                  <a:srgbClr val="0A76CF"/>
                </a:solidFill>
              </a:rPr>
              <a:t/>
            </a:r>
            <a:br>
              <a:rPr lang="es-CO" sz="2800" dirty="0">
                <a:solidFill>
                  <a:srgbClr val="0A76CF"/>
                </a:solidFill>
              </a:rPr>
            </a:br>
            <a:r>
              <a:rPr lang="es-CO" sz="2800" b="1" dirty="0" smtClean="0">
                <a:solidFill>
                  <a:srgbClr val="0A76CF"/>
                </a:solidFill>
              </a:rPr>
              <a:t>ACCIÓN </a:t>
            </a:r>
            <a:endParaRPr lang="en-US" sz="2800" dirty="0">
              <a:solidFill>
                <a:srgbClr val="0A76C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66114" y="2130855"/>
            <a:ext cx="5016135" cy="520904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>
                <a:solidFill>
                  <a:srgbClr val="0A76CF"/>
                </a:solidFill>
              </a:rPr>
              <a:t>Uso de una aplicación de domicilio para dar a conocer el tema a profundidad, promover mejores hábitos alimenticios y más actividad física. </a:t>
            </a:r>
            <a:endParaRPr lang="en-US" dirty="0">
              <a:solidFill>
                <a:srgbClr val="0A76CF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466114" y="2838308"/>
            <a:ext cx="5016135" cy="3323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>
                <a:solidFill>
                  <a:srgbClr val="0A76CF"/>
                </a:solidFill>
              </a:rPr>
              <a:t>Se intercambiarán los pasos que la gente </a:t>
            </a:r>
            <a:r>
              <a:rPr lang="es-CO" dirty="0" smtClean="0">
                <a:solidFill>
                  <a:srgbClr val="0A76CF"/>
                </a:solidFill>
              </a:rPr>
              <a:t>dé en </a:t>
            </a:r>
            <a:r>
              <a:rPr lang="es-CO" dirty="0">
                <a:solidFill>
                  <a:srgbClr val="0A76CF"/>
                </a:solidFill>
              </a:rPr>
              <a:t>el mes por ofertas de comida en nuestra nueva sección saludable; Además, los productos que se </a:t>
            </a:r>
            <a:r>
              <a:rPr lang="es-CO" dirty="0" smtClean="0">
                <a:solidFill>
                  <a:srgbClr val="0A76CF"/>
                </a:solidFill>
              </a:rPr>
              <a:t>encuentren en </a:t>
            </a:r>
            <a:r>
              <a:rPr lang="es-CO" dirty="0">
                <a:solidFill>
                  <a:srgbClr val="0A76CF"/>
                </a:solidFill>
              </a:rPr>
              <a:t>esta categoría, tendrán su valor calórico en la interfaz de información, permitiendo que la gente reciba periódicamente recomendaciones </a:t>
            </a:r>
            <a:r>
              <a:rPr lang="es-CO" dirty="0" smtClean="0">
                <a:solidFill>
                  <a:srgbClr val="0A76CF"/>
                </a:solidFill>
              </a:rPr>
              <a:t>según los </a:t>
            </a:r>
            <a:r>
              <a:rPr lang="es-CO" dirty="0">
                <a:solidFill>
                  <a:srgbClr val="0A76CF"/>
                </a:solidFill>
              </a:rPr>
              <a:t>datos </a:t>
            </a:r>
            <a:r>
              <a:rPr lang="es-CO" dirty="0" smtClean="0">
                <a:solidFill>
                  <a:srgbClr val="0A76CF"/>
                </a:solidFill>
              </a:rPr>
              <a:t>recolectados </a:t>
            </a:r>
            <a:r>
              <a:rPr lang="es-CO" dirty="0">
                <a:solidFill>
                  <a:srgbClr val="0A76CF"/>
                </a:solidFill>
              </a:rPr>
              <a:t>con la enfermedad cardiovascular </a:t>
            </a:r>
            <a:r>
              <a:rPr lang="es-CO" dirty="0" smtClean="0">
                <a:solidFill>
                  <a:srgbClr val="0A76CF"/>
                </a:solidFill>
              </a:rPr>
              <a:t>y sus hábitos alimenticios.</a:t>
            </a:r>
            <a:endParaRPr lang="en-US" dirty="0">
              <a:solidFill>
                <a:srgbClr val="0A76C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70663" y="4376057"/>
            <a:ext cx="2481943" cy="770709"/>
          </a:xfrm>
          <a:prstGeom prst="rect">
            <a:avLst/>
          </a:prstGeom>
          <a:solidFill>
            <a:srgbClr val="0A76CF"/>
          </a:solidFill>
          <a:ln>
            <a:solidFill>
              <a:srgbClr val="0A7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RAPPI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4697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314</Words>
  <Application>Microsoft Office PowerPoint</Application>
  <PresentationFormat>Panorámica</PresentationFormat>
  <Paragraphs>24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Una hora viendo un partido no es tan larga como una hora en el médico. </vt:lpstr>
      <vt:lpstr>INSIGHT</vt:lpstr>
      <vt:lpstr>IDEA </vt:lpstr>
      <vt:lpstr>CONCEPTO</vt:lpstr>
      <vt:lpstr>PRIMERA ETAPA - ATL CONCIENTIZACIÓN </vt:lpstr>
      <vt:lpstr>Presentación de PowerPoint</vt:lpstr>
      <vt:lpstr>SEGUNDA ETAPA - OOH PREVENCIÓN </vt:lpstr>
      <vt:lpstr>Presentación de PowerPoint</vt:lpstr>
      <vt:lpstr>TERCERA ETAPA - DIGITAL ACCIÓN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hora viendo un partido no es tan larga como una hora en el médico.</dc:title>
  <dc:creator>HOME</dc:creator>
  <cp:lastModifiedBy>HOME</cp:lastModifiedBy>
  <cp:revision>11</cp:revision>
  <dcterms:created xsi:type="dcterms:W3CDTF">2019-03-31T12:35:18Z</dcterms:created>
  <dcterms:modified xsi:type="dcterms:W3CDTF">2019-04-01T01:48:20Z</dcterms:modified>
</cp:coreProperties>
</file>