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5" r:id="rId2"/>
    <p:sldId id="259" r:id="rId3"/>
    <p:sldId id="260" r:id="rId4"/>
    <p:sldId id="261" r:id="rId5"/>
    <p:sldId id="262" r:id="rId6"/>
    <p:sldId id="263" r:id="rId7"/>
    <p:sldId id="264" r:id="rId8"/>
    <p:sldId id="266" r:id="rId9"/>
    <p:sldId id="267" r:id="rId10"/>
    <p:sldId id="268" r:id="rId11"/>
    <p:sldId id="269" r:id="rId12"/>
    <p:sldId id="270" r:id="rId13"/>
    <p:sldId id="271" r:id="rId14"/>
  </p:sldIdLst>
  <p:sldSz cx="9144000" cy="5143500" type="screen16x9"/>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604" autoAdjust="0"/>
    <p:restoredTop sz="94705" autoAdjust="0"/>
  </p:normalViewPr>
  <p:slideViewPr>
    <p:cSldViewPr snapToGrid="0" snapToObjects="1">
      <p:cViewPr varScale="1">
        <p:scale>
          <a:sx n="108" d="100"/>
          <a:sy n="108" d="100"/>
        </p:scale>
        <p:origin x="-1328" y="-11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ACD5F0AB-5B08-B342-8A2D-A1954309A222}" type="datetimeFigureOut">
              <a:rPr lang="es-ES" smtClean="0"/>
              <a:t>31/03/19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855B432-E22A-B248-9D19-7E68E8C4448B}" type="slidenum">
              <a:rPr lang="es-ES" smtClean="0"/>
              <a:t>‹Nr.›</a:t>
            </a:fld>
            <a:endParaRPr lang="es-ES"/>
          </a:p>
        </p:txBody>
      </p:sp>
    </p:spTree>
    <p:extLst>
      <p:ext uri="{BB962C8B-B14F-4D97-AF65-F5344CB8AC3E}">
        <p14:creationId xmlns:p14="http://schemas.microsoft.com/office/powerpoint/2010/main" val="3291078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ACD5F0AB-5B08-B342-8A2D-A1954309A222}" type="datetimeFigureOut">
              <a:rPr lang="es-ES" smtClean="0"/>
              <a:t>31/03/19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855B432-E22A-B248-9D19-7E68E8C4448B}" type="slidenum">
              <a:rPr lang="es-ES" smtClean="0"/>
              <a:t>‹Nr.›</a:t>
            </a:fld>
            <a:endParaRPr lang="es-ES"/>
          </a:p>
        </p:txBody>
      </p:sp>
    </p:spTree>
    <p:extLst>
      <p:ext uri="{BB962C8B-B14F-4D97-AF65-F5344CB8AC3E}">
        <p14:creationId xmlns:p14="http://schemas.microsoft.com/office/powerpoint/2010/main" val="2400741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05979"/>
            <a:ext cx="2057400" cy="4388644"/>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05979"/>
            <a:ext cx="6019800" cy="4388644"/>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ACD5F0AB-5B08-B342-8A2D-A1954309A222}" type="datetimeFigureOut">
              <a:rPr lang="es-ES" smtClean="0"/>
              <a:t>31/03/19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855B432-E22A-B248-9D19-7E68E8C4448B}" type="slidenum">
              <a:rPr lang="es-ES" smtClean="0"/>
              <a:t>‹Nr.›</a:t>
            </a:fld>
            <a:endParaRPr lang="es-ES"/>
          </a:p>
        </p:txBody>
      </p:sp>
    </p:spTree>
    <p:extLst>
      <p:ext uri="{BB962C8B-B14F-4D97-AF65-F5344CB8AC3E}">
        <p14:creationId xmlns:p14="http://schemas.microsoft.com/office/powerpoint/2010/main" val="3429859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ACD5F0AB-5B08-B342-8A2D-A1954309A222}" type="datetimeFigureOut">
              <a:rPr lang="es-ES" smtClean="0"/>
              <a:t>31/03/19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855B432-E22A-B248-9D19-7E68E8C4448B}" type="slidenum">
              <a:rPr lang="es-ES" smtClean="0"/>
              <a:t>‹Nr.›</a:t>
            </a:fld>
            <a:endParaRPr lang="es-ES"/>
          </a:p>
        </p:txBody>
      </p:sp>
    </p:spTree>
    <p:extLst>
      <p:ext uri="{BB962C8B-B14F-4D97-AF65-F5344CB8AC3E}">
        <p14:creationId xmlns:p14="http://schemas.microsoft.com/office/powerpoint/2010/main" val="305520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ACD5F0AB-5B08-B342-8A2D-A1954309A222}" type="datetimeFigureOut">
              <a:rPr lang="es-ES" smtClean="0"/>
              <a:t>31/03/19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855B432-E22A-B248-9D19-7E68E8C4448B}" type="slidenum">
              <a:rPr lang="es-ES" smtClean="0"/>
              <a:t>‹Nr.›</a:t>
            </a:fld>
            <a:endParaRPr lang="es-ES"/>
          </a:p>
        </p:txBody>
      </p:sp>
    </p:spTree>
    <p:extLst>
      <p:ext uri="{BB962C8B-B14F-4D97-AF65-F5344CB8AC3E}">
        <p14:creationId xmlns:p14="http://schemas.microsoft.com/office/powerpoint/2010/main" val="1922424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D5F0AB-5B08-B342-8A2D-A1954309A222}" type="datetimeFigureOut">
              <a:rPr lang="es-ES" smtClean="0"/>
              <a:t>31/03/19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855B432-E22A-B248-9D19-7E68E8C4448B}" type="slidenum">
              <a:rPr lang="es-ES" smtClean="0"/>
              <a:t>‹Nr.›</a:t>
            </a:fld>
            <a:endParaRPr lang="es-ES"/>
          </a:p>
        </p:txBody>
      </p:sp>
    </p:spTree>
    <p:extLst>
      <p:ext uri="{BB962C8B-B14F-4D97-AF65-F5344CB8AC3E}">
        <p14:creationId xmlns:p14="http://schemas.microsoft.com/office/powerpoint/2010/main" val="2062563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ACD5F0AB-5B08-B342-8A2D-A1954309A222}" type="datetimeFigureOut">
              <a:rPr lang="es-ES" smtClean="0"/>
              <a:t>31/03/19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1855B432-E22A-B248-9D19-7E68E8C4448B}" type="slidenum">
              <a:rPr lang="es-ES" smtClean="0"/>
              <a:t>‹Nr.›</a:t>
            </a:fld>
            <a:endParaRPr lang="es-ES"/>
          </a:p>
        </p:txBody>
      </p:sp>
    </p:spTree>
    <p:extLst>
      <p:ext uri="{BB962C8B-B14F-4D97-AF65-F5344CB8AC3E}">
        <p14:creationId xmlns:p14="http://schemas.microsoft.com/office/powerpoint/2010/main" val="106793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ACD5F0AB-5B08-B342-8A2D-A1954309A222}" type="datetimeFigureOut">
              <a:rPr lang="es-ES" smtClean="0"/>
              <a:t>31/03/19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1855B432-E22A-B248-9D19-7E68E8C4448B}" type="slidenum">
              <a:rPr lang="es-ES" smtClean="0"/>
              <a:t>‹Nr.›</a:t>
            </a:fld>
            <a:endParaRPr lang="es-ES"/>
          </a:p>
        </p:txBody>
      </p:sp>
    </p:spTree>
    <p:extLst>
      <p:ext uri="{BB962C8B-B14F-4D97-AF65-F5344CB8AC3E}">
        <p14:creationId xmlns:p14="http://schemas.microsoft.com/office/powerpoint/2010/main" val="309745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CD5F0AB-5B08-B342-8A2D-A1954309A222}" type="datetimeFigureOut">
              <a:rPr lang="es-ES" smtClean="0"/>
              <a:t>31/03/19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1855B432-E22A-B248-9D19-7E68E8C4448B}" type="slidenum">
              <a:rPr lang="es-ES" smtClean="0"/>
              <a:t>‹Nr.›</a:t>
            </a:fld>
            <a:endParaRPr lang="es-ES"/>
          </a:p>
        </p:txBody>
      </p:sp>
    </p:spTree>
    <p:extLst>
      <p:ext uri="{BB962C8B-B14F-4D97-AF65-F5344CB8AC3E}">
        <p14:creationId xmlns:p14="http://schemas.microsoft.com/office/powerpoint/2010/main" val="197348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ACD5F0AB-5B08-B342-8A2D-A1954309A222}" type="datetimeFigureOut">
              <a:rPr lang="es-ES" smtClean="0"/>
              <a:t>31/03/19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855B432-E22A-B248-9D19-7E68E8C4448B}" type="slidenum">
              <a:rPr lang="es-ES" smtClean="0"/>
              <a:t>‹Nr.›</a:t>
            </a:fld>
            <a:endParaRPr lang="es-ES"/>
          </a:p>
        </p:txBody>
      </p:sp>
    </p:spTree>
    <p:extLst>
      <p:ext uri="{BB962C8B-B14F-4D97-AF65-F5344CB8AC3E}">
        <p14:creationId xmlns:p14="http://schemas.microsoft.com/office/powerpoint/2010/main" val="488311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ACD5F0AB-5B08-B342-8A2D-A1954309A222}" type="datetimeFigureOut">
              <a:rPr lang="es-ES" smtClean="0"/>
              <a:t>31/03/19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855B432-E22A-B248-9D19-7E68E8C4448B}" type="slidenum">
              <a:rPr lang="es-ES" smtClean="0"/>
              <a:t>‹Nr.›</a:t>
            </a:fld>
            <a:endParaRPr lang="es-ES"/>
          </a:p>
        </p:txBody>
      </p:sp>
    </p:spTree>
    <p:extLst>
      <p:ext uri="{BB962C8B-B14F-4D97-AF65-F5344CB8AC3E}">
        <p14:creationId xmlns:p14="http://schemas.microsoft.com/office/powerpoint/2010/main" val="15745638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CD5F0AB-5B08-B342-8A2D-A1954309A222}" type="datetimeFigureOut">
              <a:rPr lang="es-ES" smtClean="0"/>
              <a:t>31/03/19</a:t>
            </a:fld>
            <a:endParaRPr lang="es-ES"/>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855B432-E22A-B248-9D19-7E68E8C4448B}" type="slidenum">
              <a:rPr lang="es-ES" smtClean="0"/>
              <a:t>‹Nr.›</a:t>
            </a:fld>
            <a:endParaRPr lang="es-ES"/>
          </a:p>
        </p:txBody>
      </p:sp>
    </p:spTree>
    <p:extLst>
      <p:ext uri="{BB962C8B-B14F-4D97-AF65-F5344CB8AC3E}">
        <p14:creationId xmlns:p14="http://schemas.microsoft.com/office/powerpoint/2010/main" val="3654419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WhatsApp Image 2019-03-31 at 21.43.4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9" y="0"/>
            <a:ext cx="9144000" cy="5143500"/>
          </a:xfrm>
          <a:prstGeom prst="rect">
            <a:avLst/>
          </a:prstGeom>
        </p:spPr>
      </p:pic>
    </p:spTree>
    <p:extLst>
      <p:ext uri="{BB962C8B-B14F-4D97-AF65-F5344CB8AC3E}">
        <p14:creationId xmlns:p14="http://schemas.microsoft.com/office/powerpoint/2010/main" val="32725572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BOARD HEARTBEAT TO 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579" y="23525"/>
            <a:ext cx="7049855" cy="5143500"/>
          </a:xfrm>
          <a:prstGeom prst="rect">
            <a:avLst/>
          </a:prstGeom>
        </p:spPr>
      </p:pic>
    </p:spTree>
    <p:extLst>
      <p:ext uri="{BB962C8B-B14F-4D97-AF65-F5344CB8AC3E}">
        <p14:creationId xmlns:p14="http://schemas.microsoft.com/office/powerpoint/2010/main" val="27890542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r>
              <a:rPr lang="es-ES" sz="2000" dirty="0" smtClean="0">
                <a:latin typeface="Cambria"/>
                <a:cs typeface="Cambria"/>
              </a:rPr>
              <a:t>Entrega escrita 450 palabras</a:t>
            </a:r>
            <a:endParaRPr lang="es-ES" sz="2000" dirty="0">
              <a:latin typeface="Cambria"/>
              <a:cs typeface="Cambria"/>
            </a:endParaRPr>
          </a:p>
        </p:txBody>
      </p:sp>
      <p:sp>
        <p:nvSpPr>
          <p:cNvPr id="4" name="Rectángulo 3"/>
          <p:cNvSpPr/>
          <p:nvPr/>
        </p:nvSpPr>
        <p:spPr>
          <a:xfrm>
            <a:off x="457200" y="1078830"/>
            <a:ext cx="8229600" cy="4893648"/>
          </a:xfrm>
          <a:prstGeom prst="rect">
            <a:avLst/>
          </a:prstGeom>
        </p:spPr>
        <p:txBody>
          <a:bodyPr wrap="square">
            <a:spAutoFit/>
          </a:bodyPr>
          <a:lstStyle/>
          <a:p>
            <a:pPr algn="just"/>
            <a:r>
              <a:rPr lang="es-ES" sz="1500" b="1" dirty="0" err="1">
                <a:latin typeface="Cambria"/>
                <a:cs typeface="Cambria"/>
              </a:rPr>
              <a:t>Heartbeat</a:t>
            </a:r>
            <a:r>
              <a:rPr lang="es-ES" sz="1500" b="1" dirty="0">
                <a:latin typeface="Cambria"/>
                <a:cs typeface="Cambria"/>
              </a:rPr>
              <a:t> </a:t>
            </a:r>
            <a:r>
              <a:rPr lang="es-ES" sz="1500" b="1" dirty="0" err="1">
                <a:latin typeface="Cambria"/>
                <a:cs typeface="Cambria"/>
              </a:rPr>
              <a:t>To</a:t>
            </a:r>
            <a:r>
              <a:rPr lang="es-ES" sz="1500" b="1" dirty="0">
                <a:latin typeface="Cambria"/>
                <a:cs typeface="Cambria"/>
              </a:rPr>
              <a:t> </a:t>
            </a:r>
            <a:r>
              <a:rPr lang="es-ES" sz="1500" b="1" dirty="0" err="1">
                <a:latin typeface="Cambria"/>
                <a:cs typeface="Cambria"/>
              </a:rPr>
              <a:t>Go</a:t>
            </a:r>
            <a:r>
              <a:rPr lang="es-ES" sz="1500" b="1" dirty="0">
                <a:latin typeface="Cambria"/>
                <a:cs typeface="Cambria"/>
              </a:rPr>
              <a:t>!</a:t>
            </a:r>
          </a:p>
          <a:p>
            <a:pPr algn="just"/>
            <a:endParaRPr lang="es-ES" sz="1500" dirty="0">
              <a:latin typeface="Cambria"/>
              <a:cs typeface="Cambria"/>
            </a:endParaRPr>
          </a:p>
          <a:p>
            <a:pPr algn="just"/>
            <a:r>
              <a:rPr lang="es-ES" sz="1500" b="1" dirty="0">
                <a:latin typeface="Cambria"/>
                <a:cs typeface="Cambria"/>
              </a:rPr>
              <a:t>Idea creativa</a:t>
            </a:r>
          </a:p>
          <a:p>
            <a:pPr algn="just"/>
            <a:r>
              <a:rPr lang="es-ES" sz="1500" dirty="0">
                <a:latin typeface="Cambria"/>
                <a:cs typeface="Cambria"/>
              </a:rPr>
              <a:t>Todos tenemos gustos culposos que nos duele dejar. En la cima de estos placeres está la comida, y las cifras la defienden: en Colombia el 35% de los pedidos son comida chatarra. Los colombianos llevamos los domicilios en el corazón, y los domingos nos palpita más fuerte, haciendo que la demanda aumente.</a:t>
            </a:r>
          </a:p>
          <a:p>
            <a:pPr algn="just"/>
            <a:endParaRPr lang="es-ES" sz="1500" dirty="0">
              <a:latin typeface="Cambria"/>
              <a:cs typeface="Cambria"/>
            </a:endParaRPr>
          </a:p>
          <a:p>
            <a:pPr algn="just"/>
            <a:r>
              <a:rPr lang="es-ES" sz="1500" dirty="0">
                <a:latin typeface="Cambria"/>
                <a:cs typeface="Cambria"/>
              </a:rPr>
              <a:t>Es por eso que nos tomamos las plataformas digitales de domicilios para crear </a:t>
            </a:r>
            <a:r>
              <a:rPr lang="es-ES" sz="1500" b="1" dirty="0" err="1">
                <a:latin typeface="Cambria"/>
                <a:cs typeface="Cambria"/>
              </a:rPr>
              <a:t>Heartbeat</a:t>
            </a:r>
            <a:r>
              <a:rPr lang="es-ES" sz="1500" b="1" dirty="0">
                <a:latin typeface="Cambria"/>
                <a:cs typeface="Cambria"/>
              </a:rPr>
              <a:t> </a:t>
            </a:r>
            <a:r>
              <a:rPr lang="es-ES" sz="1500" b="1" dirty="0" err="1">
                <a:latin typeface="Cambria"/>
                <a:cs typeface="Cambria"/>
              </a:rPr>
              <a:t>To</a:t>
            </a:r>
            <a:r>
              <a:rPr lang="es-ES" sz="1500" b="1" dirty="0">
                <a:latin typeface="Cambria"/>
                <a:cs typeface="Cambria"/>
              </a:rPr>
              <a:t> </a:t>
            </a:r>
            <a:r>
              <a:rPr lang="es-ES" sz="1500" b="1" dirty="0" err="1">
                <a:latin typeface="Cambria"/>
                <a:cs typeface="Cambria"/>
              </a:rPr>
              <a:t>Go</a:t>
            </a:r>
            <a:r>
              <a:rPr lang="es-ES" sz="1500" b="1" dirty="0">
                <a:latin typeface="Cambria"/>
                <a:cs typeface="Cambria"/>
              </a:rPr>
              <a:t>!. </a:t>
            </a:r>
            <a:r>
              <a:rPr lang="es-ES" sz="1500" dirty="0">
                <a:latin typeface="Cambria"/>
                <a:cs typeface="Cambria"/>
              </a:rPr>
              <a:t>Así le dijimos a los colombianos que cuidaran sus niveles de colesterol sin renunciar a las cosas que les dan esos pequeños placeres, sin restringirse de la vida.</a:t>
            </a:r>
          </a:p>
          <a:p>
            <a:pPr algn="just"/>
            <a:endParaRPr lang="es-ES" sz="1500" dirty="0">
              <a:latin typeface="Cambria"/>
              <a:cs typeface="Cambria"/>
            </a:endParaRPr>
          </a:p>
          <a:p>
            <a:pPr algn="just"/>
            <a:r>
              <a:rPr lang="es-ES" sz="1500" b="1" dirty="0" err="1">
                <a:latin typeface="Cambria"/>
                <a:cs typeface="Cambria"/>
              </a:rPr>
              <a:t>Heartbeat</a:t>
            </a:r>
            <a:r>
              <a:rPr lang="es-ES" sz="1500" b="1" dirty="0">
                <a:latin typeface="Cambria"/>
                <a:cs typeface="Cambria"/>
              </a:rPr>
              <a:t> </a:t>
            </a:r>
            <a:r>
              <a:rPr lang="es-ES" sz="1500" b="1" dirty="0" err="1">
                <a:latin typeface="Cambria"/>
                <a:cs typeface="Cambria"/>
              </a:rPr>
              <a:t>To</a:t>
            </a:r>
            <a:r>
              <a:rPr lang="es-ES" sz="1500" b="1" dirty="0">
                <a:latin typeface="Cambria"/>
                <a:cs typeface="Cambria"/>
              </a:rPr>
              <a:t> </a:t>
            </a:r>
            <a:r>
              <a:rPr lang="es-ES" sz="1500" b="1" dirty="0" err="1">
                <a:latin typeface="Cambria"/>
                <a:cs typeface="Cambria"/>
              </a:rPr>
              <a:t>Go</a:t>
            </a:r>
            <a:r>
              <a:rPr lang="es-ES" sz="1500" b="1" dirty="0">
                <a:latin typeface="Cambria"/>
                <a:cs typeface="Cambria"/>
              </a:rPr>
              <a:t>! </a:t>
            </a:r>
            <a:r>
              <a:rPr lang="es-ES" sz="1500" dirty="0">
                <a:latin typeface="Cambria"/>
                <a:cs typeface="Cambria"/>
              </a:rPr>
              <a:t>es una tropa de domiciliarios capaces de dar un diagnóstico médico inmediato. Nuestra tarea fue prevenir desde los hábitos con lo más común: los domicilios. Nuestra tropa estuvo disponible en </a:t>
            </a:r>
            <a:r>
              <a:rPr lang="es-ES" sz="1500" dirty="0" err="1">
                <a:latin typeface="Cambria"/>
                <a:cs typeface="Cambria"/>
              </a:rPr>
              <a:t>Rappi</a:t>
            </a:r>
            <a:r>
              <a:rPr lang="es-ES" sz="1500" dirty="0">
                <a:latin typeface="Cambria"/>
                <a:cs typeface="Cambria"/>
              </a:rPr>
              <a:t> y </a:t>
            </a:r>
            <a:r>
              <a:rPr lang="es-ES" sz="1500" dirty="0" err="1" smtClean="0">
                <a:latin typeface="Cambria"/>
                <a:cs typeface="Cambria"/>
              </a:rPr>
              <a:t>UberEats</a:t>
            </a:r>
            <a:r>
              <a:rPr lang="es-ES" sz="1500" dirty="0">
                <a:latin typeface="Cambria"/>
                <a:cs typeface="Cambria"/>
              </a:rPr>
              <a:t>, las plataformas top de domicilios en Colombia.</a:t>
            </a:r>
          </a:p>
          <a:p>
            <a:endParaRPr lang="es-ES" sz="1500" dirty="0">
              <a:latin typeface="Cambria"/>
              <a:cs typeface="Cambria"/>
            </a:endParaRPr>
          </a:p>
          <a:p>
            <a:endParaRPr lang="es-ES" dirty="0"/>
          </a:p>
          <a:p>
            <a:endParaRPr lang="es-ES" dirty="0"/>
          </a:p>
          <a:p>
            <a:endParaRPr lang="es-ES" dirty="0"/>
          </a:p>
          <a:p>
            <a:endParaRPr lang="es-ES" dirty="0"/>
          </a:p>
        </p:txBody>
      </p:sp>
    </p:spTree>
    <p:extLst>
      <p:ext uri="{BB962C8B-B14F-4D97-AF65-F5344CB8AC3E}">
        <p14:creationId xmlns:p14="http://schemas.microsoft.com/office/powerpoint/2010/main" val="3776072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200151"/>
            <a:ext cx="8229600" cy="2880545"/>
          </a:xfrm>
        </p:spPr>
        <p:txBody>
          <a:bodyPr>
            <a:normAutofit fontScale="85000" lnSpcReduction="10000"/>
          </a:bodyPr>
          <a:lstStyle/>
          <a:p>
            <a:pPr marL="0" indent="0">
              <a:buNone/>
            </a:pPr>
            <a:r>
              <a:rPr lang="es-ES" sz="1900" b="1" dirty="0">
                <a:latin typeface="Cambria"/>
                <a:cs typeface="Cambria"/>
              </a:rPr>
              <a:t>Descripción de la estrategia</a:t>
            </a:r>
          </a:p>
          <a:p>
            <a:pPr marL="0" indent="0" algn="just">
              <a:buNone/>
            </a:pPr>
            <a:r>
              <a:rPr lang="es-ES" sz="1900" dirty="0">
                <a:latin typeface="Cambria"/>
                <a:cs typeface="Cambria"/>
              </a:rPr>
              <a:t>Nuestro público son personas que usan estas plataformas de forma continua, tienen poco tiempo para destinar a su alimentación. Por esta razón son personas dependientes de los domicilios para completar la rutina de su día. En este público están incluidos todos aquellos que han sufrido de enfermedades cardiovasculares y que han tenido que modificar su rutina en forma y cantidad, obligándolos a desprenderse de sus hábitos más placenteros.</a:t>
            </a:r>
          </a:p>
          <a:p>
            <a:pPr marL="0" indent="0">
              <a:buNone/>
            </a:pPr>
            <a:endParaRPr lang="es-ES" sz="1900" dirty="0">
              <a:latin typeface="Cambria"/>
              <a:cs typeface="Cambria"/>
            </a:endParaRPr>
          </a:p>
          <a:p>
            <a:pPr marL="0" indent="0" algn="just">
              <a:buNone/>
            </a:pPr>
            <a:r>
              <a:rPr lang="es-ES" sz="1900" dirty="0">
                <a:latin typeface="Cambria"/>
                <a:cs typeface="Cambria"/>
              </a:rPr>
              <a:t>Este público es ideal ya que nos ayudaron a generar el golpe de opinión masivo que necesitábamos, </a:t>
            </a:r>
            <a:r>
              <a:rPr lang="es-ES" sz="1900" dirty="0" smtClean="0">
                <a:latin typeface="Cambria"/>
                <a:cs typeface="Cambria"/>
              </a:rPr>
              <a:t>llegándole </a:t>
            </a:r>
            <a:r>
              <a:rPr lang="es-ES" sz="1900" dirty="0">
                <a:latin typeface="Cambria"/>
                <a:cs typeface="Cambria"/>
              </a:rPr>
              <a:t>a todos nuestros públicos objetivo sin discriminar; personas propensas a ser cuidadores, pacientes, médicos, enfermeras y responsables de </a:t>
            </a:r>
            <a:r>
              <a:rPr lang="es-ES" sz="1900" dirty="0" err="1">
                <a:latin typeface="Cambria"/>
                <a:cs typeface="Cambria"/>
              </a:rPr>
              <a:t>policy</a:t>
            </a:r>
            <a:r>
              <a:rPr lang="es-ES" sz="1900" dirty="0">
                <a:latin typeface="Cambria"/>
                <a:cs typeface="Cambria"/>
              </a:rPr>
              <a:t> </a:t>
            </a:r>
            <a:r>
              <a:rPr lang="es-ES" sz="1900" dirty="0" err="1">
                <a:latin typeface="Cambria"/>
                <a:cs typeface="Cambria"/>
              </a:rPr>
              <a:t>makers</a:t>
            </a:r>
            <a:r>
              <a:rPr lang="es-ES" sz="1900" dirty="0">
                <a:latin typeface="Cambria"/>
                <a:cs typeface="Cambria"/>
              </a:rPr>
              <a:t> y pagadores.</a:t>
            </a:r>
          </a:p>
          <a:p>
            <a:pPr marL="0" indent="0">
              <a:buNone/>
            </a:pPr>
            <a:endParaRPr lang="es-ES" sz="3700" dirty="0">
              <a:latin typeface="Arial"/>
              <a:cs typeface="Arial"/>
            </a:endParaRPr>
          </a:p>
          <a:p>
            <a:endParaRPr lang="es-ES" dirty="0"/>
          </a:p>
        </p:txBody>
      </p:sp>
      <p:sp>
        <p:nvSpPr>
          <p:cNvPr id="4" name="Título 1"/>
          <p:cNvSpPr>
            <a:spLocks noGrp="1"/>
          </p:cNvSpPr>
          <p:nvPr>
            <p:ph type="title"/>
          </p:nvPr>
        </p:nvSpPr>
        <p:spPr>
          <a:xfrm>
            <a:off x="457200" y="205979"/>
            <a:ext cx="8229600" cy="857250"/>
          </a:xfrm>
        </p:spPr>
        <p:txBody>
          <a:bodyPr>
            <a:normAutofit/>
          </a:bodyPr>
          <a:lstStyle/>
          <a:p>
            <a:pPr algn="l"/>
            <a:r>
              <a:rPr lang="es-ES" sz="2000" dirty="0" smtClean="0">
                <a:latin typeface="Cambria"/>
                <a:cs typeface="Cambria"/>
              </a:rPr>
              <a:t>Entrega escrita 450 palabras</a:t>
            </a:r>
            <a:endParaRPr lang="es-ES" sz="2000" dirty="0">
              <a:latin typeface="Cambria"/>
              <a:cs typeface="Cambria"/>
            </a:endParaRPr>
          </a:p>
        </p:txBody>
      </p:sp>
    </p:spTree>
    <p:extLst>
      <p:ext uri="{BB962C8B-B14F-4D97-AF65-F5344CB8AC3E}">
        <p14:creationId xmlns:p14="http://schemas.microsoft.com/office/powerpoint/2010/main" val="2657220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200150"/>
            <a:ext cx="8229600" cy="2880545"/>
          </a:xfrm>
        </p:spPr>
        <p:txBody>
          <a:bodyPr>
            <a:normAutofit fontScale="77500" lnSpcReduction="20000"/>
          </a:bodyPr>
          <a:lstStyle/>
          <a:p>
            <a:pPr marL="0" indent="0" algn="just">
              <a:buNone/>
            </a:pPr>
            <a:r>
              <a:rPr lang="es-ES" sz="1900" b="1" dirty="0">
                <a:latin typeface="Cambria"/>
                <a:cs typeface="Cambria"/>
              </a:rPr>
              <a:t>Descripción de la ejecución </a:t>
            </a:r>
          </a:p>
          <a:p>
            <a:pPr marL="0" indent="0" algn="just">
              <a:buNone/>
            </a:pPr>
            <a:r>
              <a:rPr lang="es-ES" sz="1900" dirty="0" err="1">
                <a:latin typeface="Cambria"/>
                <a:cs typeface="Cambria"/>
              </a:rPr>
              <a:t>Heartbeats</a:t>
            </a:r>
            <a:r>
              <a:rPr lang="es-ES" sz="1900" dirty="0">
                <a:latin typeface="Cambria"/>
                <a:cs typeface="Cambria"/>
              </a:rPr>
              <a:t> </a:t>
            </a:r>
            <a:r>
              <a:rPr lang="es-ES" sz="1900" dirty="0" err="1">
                <a:latin typeface="Cambria"/>
                <a:cs typeface="Cambria"/>
              </a:rPr>
              <a:t>To</a:t>
            </a:r>
            <a:r>
              <a:rPr lang="es-ES" sz="1900" dirty="0">
                <a:latin typeface="Cambria"/>
                <a:cs typeface="Cambria"/>
              </a:rPr>
              <a:t> </a:t>
            </a:r>
            <a:r>
              <a:rPr lang="es-ES" sz="1900" dirty="0" err="1">
                <a:latin typeface="Cambria"/>
                <a:cs typeface="Cambria"/>
              </a:rPr>
              <a:t>Go</a:t>
            </a:r>
            <a:r>
              <a:rPr lang="es-ES" sz="1900" dirty="0">
                <a:latin typeface="Cambria"/>
                <a:cs typeface="Cambria"/>
              </a:rPr>
              <a:t>! fue lanzada ofreciendo en </a:t>
            </a:r>
            <a:r>
              <a:rPr lang="es-ES" sz="1900" dirty="0" err="1">
                <a:latin typeface="Cambria"/>
                <a:cs typeface="Cambria"/>
              </a:rPr>
              <a:t>Rappi</a:t>
            </a:r>
            <a:r>
              <a:rPr lang="es-ES" sz="1900" dirty="0">
                <a:latin typeface="Cambria"/>
                <a:cs typeface="Cambria"/>
              </a:rPr>
              <a:t> y </a:t>
            </a:r>
            <a:r>
              <a:rPr lang="es-ES" sz="1900" dirty="0" err="1">
                <a:latin typeface="Cambria"/>
                <a:cs typeface="Cambria"/>
              </a:rPr>
              <a:t>UberEats</a:t>
            </a:r>
            <a:r>
              <a:rPr lang="es-ES" sz="1900" dirty="0">
                <a:latin typeface="Cambria"/>
                <a:cs typeface="Cambria"/>
              </a:rPr>
              <a:t> promociones irresistibles de comida chatarra. Estas promociones aparecieron a través de </a:t>
            </a:r>
            <a:r>
              <a:rPr lang="es-ES" sz="1900" dirty="0" err="1">
                <a:latin typeface="Cambria"/>
                <a:cs typeface="Cambria"/>
              </a:rPr>
              <a:t>outdoors</a:t>
            </a:r>
            <a:r>
              <a:rPr lang="es-ES" sz="1900" dirty="0">
                <a:latin typeface="Cambria"/>
                <a:cs typeface="Cambria"/>
              </a:rPr>
              <a:t>, medios tradicionales, redes sociales y plataformas digitales. Al final, quienes pidieron estos domicilios fueron sorprendidos por una test de colesterol inmediato y completamente gratuito realizado por su repartidor.</a:t>
            </a:r>
          </a:p>
          <a:p>
            <a:pPr marL="0" indent="0" algn="just">
              <a:buNone/>
            </a:pPr>
            <a:endParaRPr lang="es-ES" sz="1900" dirty="0">
              <a:latin typeface="Cambria"/>
              <a:cs typeface="Cambria"/>
            </a:endParaRPr>
          </a:p>
          <a:p>
            <a:pPr marL="0" indent="0" algn="just">
              <a:buNone/>
            </a:pPr>
            <a:r>
              <a:rPr lang="es-ES" sz="1900" dirty="0">
                <a:latin typeface="Cambria"/>
                <a:cs typeface="Cambria"/>
              </a:rPr>
              <a:t>Usando medios tradicionales (prensa, radio y televisión) como Caracol, RCN, NTN, CM&amp;, El Tiempo, Semana, La W, etc. logramos contar la noticia del primer domicilio con cita médica incluida. Nuestra tropa de domiciliarios estuvo activa de forma incógnita durante dos semanas, y al finalizar la segunda semana, la opción de compra de un test a domicilio de AMGEN estuvo disponible en las plataformas, permitiéndole a los usuarios hacerse exámenes sin salir de su casa. Los clientes que compraron este servicio recibieron un descuento especial de AMGEN para su valoración. La opción de compra de AMGEN fue la primera en el mercado.</a:t>
            </a:r>
          </a:p>
          <a:p>
            <a:endParaRPr lang="es-ES" dirty="0"/>
          </a:p>
        </p:txBody>
      </p:sp>
      <p:sp>
        <p:nvSpPr>
          <p:cNvPr id="4" name="Título 1"/>
          <p:cNvSpPr>
            <a:spLocks noGrp="1"/>
          </p:cNvSpPr>
          <p:nvPr>
            <p:ph type="title"/>
          </p:nvPr>
        </p:nvSpPr>
        <p:spPr/>
        <p:txBody>
          <a:bodyPr>
            <a:normAutofit/>
          </a:bodyPr>
          <a:lstStyle/>
          <a:p>
            <a:pPr algn="l"/>
            <a:r>
              <a:rPr lang="es-ES" sz="2000" dirty="0" smtClean="0">
                <a:latin typeface="Cambria"/>
                <a:cs typeface="Cambria"/>
              </a:rPr>
              <a:t>Entrega escrita 450 palabras</a:t>
            </a:r>
            <a:endParaRPr lang="es-ES" sz="2000" dirty="0">
              <a:latin typeface="Cambria"/>
              <a:cs typeface="Cambria"/>
            </a:endParaRPr>
          </a:p>
        </p:txBody>
      </p:sp>
    </p:spTree>
    <p:extLst>
      <p:ext uri="{BB962C8B-B14F-4D97-AF65-F5344CB8AC3E}">
        <p14:creationId xmlns:p14="http://schemas.microsoft.com/office/powerpoint/2010/main" val="2247486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WhatsApp Image 2019-03-31 at 21.44.4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31624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WhatsApp Image 2019-03-31 at 21.44.4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72557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72557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72557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72557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725572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890542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890542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646</TotalTime>
  <Words>479</Words>
  <Application>Microsoft Macintosh PowerPoint</Application>
  <PresentationFormat>Presentación en pantalla (16:9)</PresentationFormat>
  <Paragraphs>22</Paragraphs>
  <Slides>13</Slides>
  <Notes>0</Notes>
  <HiddenSlides>0</HiddenSlides>
  <MMClips>0</MMClips>
  <ScaleCrop>false</ScaleCrop>
  <HeadingPairs>
    <vt:vector size="4" baseType="variant">
      <vt:variant>
        <vt:lpstr>Tema</vt:lpstr>
      </vt:variant>
      <vt:variant>
        <vt:i4>1</vt:i4>
      </vt:variant>
      <vt:variant>
        <vt:lpstr>Títulos de diapositiva</vt:lpstr>
      </vt:variant>
      <vt:variant>
        <vt:i4>13</vt:i4>
      </vt:variant>
    </vt:vector>
  </HeadingPairs>
  <TitlesOfParts>
    <vt:vector size="1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Entrega escrita 450 palabras</vt:lpstr>
      <vt:lpstr>Entrega escrita 450 palabras</vt:lpstr>
      <vt:lpstr>Entrega escrita 450 palabras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RETO</dc:title>
  <dc:creator>copy1</dc:creator>
  <cp:lastModifiedBy>copy1</cp:lastModifiedBy>
  <cp:revision>82</cp:revision>
  <dcterms:created xsi:type="dcterms:W3CDTF">2019-03-31T18:45:23Z</dcterms:created>
  <dcterms:modified xsi:type="dcterms:W3CDTF">2019-04-01T05:33:38Z</dcterms:modified>
</cp:coreProperties>
</file>