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70" r:id="rId5"/>
    <p:sldId id="276" r:id="rId6"/>
    <p:sldId id="257" r:id="rId7"/>
    <p:sldId id="272" r:id="rId8"/>
    <p:sldId id="279" r:id="rId9"/>
    <p:sldId id="277" r:id="rId10"/>
    <p:sldId id="27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E1"/>
    <a:srgbClr val="92000A"/>
    <a:srgbClr val="F5F5F5"/>
    <a:srgbClr val="0063C3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339A-25BC-4FD1-9B60-5C9E2F830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8C999-EC0D-46E5-9B12-F573613FA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49895-BE25-4573-8C04-051229CF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E5CC-670B-4936-A976-AA40B54B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9B05B-552A-4626-B193-1389649F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FB7D-1775-4BEE-B6F0-7C2776FE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227C8-6D4B-4078-9B9F-129210214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F239-93F2-4A6B-B3A3-D67F9B94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9DCB-2F29-4E48-AD2E-9D77E0E1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AAF35-3DB9-4DB8-9DB3-1EE88757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2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11726-E86A-4E5D-BEA1-69305994A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0B213-F35A-4355-89EE-714DCA19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093EA-9EAB-4CC1-8506-C195D44D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7348-F0AE-4224-BC00-8F481BA9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146F-642B-4672-AB82-43172C85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B32A-1021-4E0A-B444-5A988E562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2FB78-701A-46B9-86E6-AE7949BE8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CD997-166E-45C0-9038-5D320B0F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9E761-0981-4E1B-AF5C-CBDF1B24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655B-1850-418B-A90A-AE90A272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2FEB-919B-49AD-AD09-844CFF7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014D8-4357-44C2-B593-81E3D298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E3235-5237-4B27-B4B2-993DE1BC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4366B-EAB9-4740-AD55-6C6D6D2F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959DD-235E-4566-91B1-2F87DFBF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6D18-C47E-4DE7-A4EE-7A7853F4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98ACA-0389-4292-80EF-A82696EA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4E652-C434-41FB-B510-2C3260F5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24AF-18D9-4255-8530-3273E0FF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8723F-6A34-4207-876D-96D17C8F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F239-BD19-4AE1-8841-B3BD273B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2E75E-A4C8-4D4E-9160-390CDC730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A60AB-ABF4-446A-852F-E4FDC9504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41EEA-20E9-400E-B8C5-53BD6F4F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50089-BA05-40D0-BAC2-309DD740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C3E4C-7783-47C5-A702-55EAE97E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2726-57DE-4B63-B9D6-5C984C50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C3AC0-724B-4920-A5D3-DF838D3F8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B30B1-8227-4F17-BEAA-2890D386C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EAB65-E809-4735-806A-2EA0B07C5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11687-4122-470B-8B1B-6D8E696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16AE6-C162-434E-95A3-B4C913E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5522C-D00D-45C8-A665-AD920B21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C4D9E-0D47-48FA-89A3-BEBA850D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8EE3-CF2A-46E3-9A93-C2651AA9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BDE0A-8685-473F-8D9B-A94CA0E9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B5143-189D-4BA4-867C-E97EF922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A3B88-6E5D-4369-A2C4-F2561FA5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9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BA009-3374-4336-AEE9-EB4B3E74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4C32F-CAA7-4B5D-BE0E-E6258F65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D5BA-3B8A-460A-947B-265ED946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2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5EAB-F8B3-43EA-A515-A86D74CB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0D1F-11A3-4966-A8C2-5AE5984F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A961-CE97-46EE-9158-94EDE308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EF270-32B8-4727-B58E-6B24290D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99929-3720-46AC-9598-01C714B6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11C6-45F7-4EBE-B37F-A0DBAA3B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9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1FEE-DBAD-4E46-9795-1521ABAD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C0761-3568-4106-A482-0EA25C551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E7CBB-FA23-47B5-8503-875D86EE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BBC9-979C-40B3-BE9B-4DA2FB52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E443-C512-4CF3-9B05-BCAA1AB8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34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4826-A3F7-4C9C-9FE0-E7090425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0F9FC-F645-40E5-95AD-3C7D2793A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F37E6-C827-4360-85DC-FA70A0B7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FF228-B9B7-42D2-BA9C-4E3715BD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7E326-B68E-4D15-B5A7-F505DCA5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7EF8A-4530-44FD-AE51-379461A9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3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97F2-9C60-439F-A284-A83E7BCD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4D6DF-CBBD-4BCF-A83D-81873A5BA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A139-BA55-4B5D-8E2E-4C3A1EAA3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43009-28C3-444D-8F51-AB079DAE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65A6-CC1F-4110-B454-BA34482D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A4963-E778-4605-8573-58F22932D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DDDE4-5FCF-4511-BDB6-887519A18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96FB8-BD0A-4365-959E-D62DB674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F8DE4-59CB-4124-81C4-C92D071D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7B40-6E60-45AE-92CF-980A56EE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82B1-0170-415C-A1D3-4C79319F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7A460-9B8F-464D-B8CD-141623D4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5FF2-28E8-43F6-8E52-FE7CD56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AD08F-C68D-4B09-B154-A0E779CA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CC54A-90D2-46C4-99F2-E53F48EA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D80-A30B-432A-ABFD-FE84E651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E7F5A-BD13-43DA-BB86-EE0154D14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36F76-ABDF-49BE-BD17-3F34656B4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2EA0A-86BB-42FE-9E37-77E75F21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798E-9D24-4014-9350-289DB589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576FC-65FA-42FF-A793-82CC39F5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8EA2-0442-44B5-BCD1-2F54E6F9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705DF-AE42-43D9-951D-686FF5C8F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74EE5-7457-4E97-B833-42ED85C4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334BD-10AC-454C-8B1B-FAA670ADB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97E30-F981-4C07-975F-BBD63375C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76D41-8D21-451A-858F-07299BDF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53CC6-6838-4C02-B46B-D212AABC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E74A2-7E26-41D8-BF05-7991C443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DFA4-C3DB-41F4-A8B5-362322D6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9E115-FAD8-440E-99CB-3F5DEF78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20563-4453-4ECE-839A-7632BE3F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C8C4A-4EE0-479E-9E75-38039909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02AE5-5156-4C39-9737-D358258D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208FB-0461-4B14-A30E-2CC9538B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2D9AD-892D-4CB1-9B31-58FE525A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3AD5-10DD-434E-978A-61E959C9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2BB4-5F51-4684-B393-4067F919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0D623-457F-409F-80EC-5174FE147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CAF9A-F54F-4DAE-950B-7BD81E61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DC66D-240B-4352-B1BD-28CB7606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DDB5C-AFC3-49A3-880C-748CC0E4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1390-C201-4FF9-94F6-0CF5B068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8EBA8-0B15-4215-B52A-73C15A774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3D0F-9581-4D73-B122-292FA433F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E6CF6-9485-4B41-A695-BC526E32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5E8ED-0FDF-4936-BC10-B02DD8F9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12E37-9B7A-4DB6-A221-FC079BBB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8B539-A2DD-4079-8C37-727CF308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0980B-2AF8-41A0-887A-1EA65B0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05910-A524-4B26-BE16-1B551C2F9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EEA7-75EF-4E3D-88AE-41BC03EF9B9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1CE8-9F22-4C36-8C48-5FA42E766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8C519-53D6-46AF-93AC-6D5C174FE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9C08-6AC6-4066-BDB6-EA0BB0D6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923F1-F83F-4CF4-8580-969CB930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CD9B-4F35-4AF2-AE40-783B7EA4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F2510-C979-4018-ABEC-ABEF47CC7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53FA-0304-4D4D-BC34-9DF3789D2E9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74120-4233-444D-85BE-C3D7AC3B2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769F7-D034-42A3-A0D8-52B8F6EC4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78FC-BD6E-4FF7-A4F7-90D177C1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8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094197-E33F-4A7D-9AB8-0C3606BE7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838"/>
            <a:ext cx="12192000" cy="6978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BB99D-1111-48B0-BEDC-3F290A6A94A6}"/>
              </a:ext>
            </a:extLst>
          </p:cNvPr>
          <p:cNvSpPr/>
          <p:nvPr/>
        </p:nvSpPr>
        <p:spPr>
          <a:xfrm>
            <a:off x="-7054" y="0"/>
            <a:ext cx="12192000" cy="6999456"/>
          </a:xfrm>
          <a:prstGeom prst="rect">
            <a:avLst/>
          </a:prstGeom>
          <a:solidFill>
            <a:srgbClr val="0063C3">
              <a:alpha val="8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AEF777-4548-4655-BD2C-1B29DB98CBED}"/>
              </a:ext>
            </a:extLst>
          </p:cNvPr>
          <p:cNvSpPr/>
          <p:nvPr/>
        </p:nvSpPr>
        <p:spPr>
          <a:xfrm>
            <a:off x="1607147" y="2687161"/>
            <a:ext cx="9106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vida pasa mientras dejas que </a:t>
            </a:r>
            <a:r>
              <a:rPr lang="es-CO" sz="24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Waze</a:t>
            </a:r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sea tu guía. 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Pasa, mientras esperas tu </a:t>
            </a:r>
            <a:r>
              <a:rPr lang="es-CO" sz="24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Rappi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es-CO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mientras esperas que termine un anuncio de </a:t>
            </a:r>
            <a:r>
              <a:rPr lang="es-CO" sz="24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Youtube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9CEE2-304D-4BEA-8917-9F7A4A8800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9" y="6399951"/>
            <a:ext cx="771066" cy="198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526F95-5B3F-454A-9AFF-8468CED76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605" y="6373403"/>
            <a:ext cx="1081282" cy="2518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520138-A0F1-4A19-8D14-A1DBCD6E6D45}"/>
              </a:ext>
            </a:extLst>
          </p:cNvPr>
          <p:cNvSpPr/>
          <p:nvPr/>
        </p:nvSpPr>
        <p:spPr>
          <a:xfrm>
            <a:off x="1753507" y="1385835"/>
            <a:ext cx="8409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“En los próximos 40 años vas a perder 3000 horas atascado en el tráfico, 520 días viendo series, 6 años viendo televisión, 8 años en internet y 10 años mirando las pantallas”</a:t>
            </a:r>
            <a:r>
              <a:rPr lang="es-CO" sz="12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2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3F9A2C-EEBF-4920-8290-72EE5265BC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11" y="4458815"/>
            <a:ext cx="1145537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1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351B0E-FE45-4D56-9B28-6849BAEB79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2206"/>
            <a:ext cx="3513023" cy="2341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6246FB-9AE1-499D-8956-ECEFC08119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600" y="6591"/>
            <a:ext cx="4225059" cy="2390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5713A-2018-4F9E-B384-9D4EF7504C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023" y="-24558"/>
            <a:ext cx="2445578" cy="3666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77DAE-59B2-4346-8D3E-18A621ABA4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4028"/>
            <a:ext cx="3513023" cy="2341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5D569-B275-44D4-BDFC-CA0FB27CDF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418" y="4158715"/>
            <a:ext cx="3863532" cy="2680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E31D3-3614-4C7C-BB9C-86A3D794CA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023" y="3646615"/>
            <a:ext cx="4796395" cy="3201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521C2C-DEB9-46F2-92F4-FE7AF2416B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6349"/>
            <a:ext cx="3513023" cy="2271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CB906-A449-4F3D-AD4F-AAB27D1AD7F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417" y="2329330"/>
            <a:ext cx="2773233" cy="1848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723FF-3B00-4C1D-80F4-5BF3F39CA1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8600" y="2329330"/>
            <a:ext cx="2350816" cy="1306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70B71B-948D-4949-98DE-0F38A8C777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641" y="-48173"/>
            <a:ext cx="2141359" cy="2376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F74D65-62C8-47BA-9DBF-AF80761E0F2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55012" y="2316408"/>
            <a:ext cx="1117938" cy="18413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946173-F6BE-4967-9B97-B5FE4D037B88}"/>
              </a:ext>
            </a:extLst>
          </p:cNvPr>
          <p:cNvSpPr/>
          <p:nvPr/>
        </p:nvSpPr>
        <p:spPr>
          <a:xfrm>
            <a:off x="-45719" y="-55447"/>
            <a:ext cx="12237720" cy="6895862"/>
          </a:xfrm>
          <a:prstGeom prst="rect">
            <a:avLst/>
          </a:prstGeom>
          <a:solidFill>
            <a:srgbClr val="0063C3">
              <a:alpha val="6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3B2C59-E872-4759-9B8B-9831A971BF4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91" y="2446225"/>
            <a:ext cx="2323263" cy="2379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FD9C40-1FFD-4AC4-AA85-AC0FE42E21B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85" y="75976"/>
            <a:ext cx="2323263" cy="2379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144CC0-5F5A-40FE-ACAC-DF64B07636A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583" y="2019622"/>
            <a:ext cx="2323263" cy="23790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530669-C15D-4CA2-849F-EC61152B8C2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957" y="3783058"/>
            <a:ext cx="2323263" cy="2379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B66437-DC10-4592-9085-C5E04AAE07D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50" y="-28774"/>
            <a:ext cx="2323263" cy="23790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963611-57DF-4AB8-918F-C322FE4C6EEF}"/>
              </a:ext>
            </a:extLst>
          </p:cNvPr>
          <p:cNvSpPr/>
          <p:nvPr/>
        </p:nvSpPr>
        <p:spPr>
          <a:xfrm>
            <a:off x="-2117" y="3114179"/>
            <a:ext cx="12194117" cy="1103161"/>
          </a:xfrm>
          <a:prstGeom prst="rect">
            <a:avLst/>
          </a:prstGeom>
          <a:solidFill>
            <a:srgbClr val="0063C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B75978-2857-442D-AA5D-1BB877AD7B3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9" y="6399951"/>
            <a:ext cx="771066" cy="1987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CCA1093-B551-4284-B4EA-41EF5AD7720A}"/>
              </a:ext>
            </a:extLst>
          </p:cNvPr>
          <p:cNvSpPr/>
          <p:nvPr/>
        </p:nvSpPr>
        <p:spPr>
          <a:xfrm>
            <a:off x="3728972" y="3852813"/>
            <a:ext cx="4731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Pacientes</a:t>
            </a: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Personas </a:t>
            </a:r>
            <a:r>
              <a:rPr lang="en-US" sz="12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Riesgo</a:t>
            </a: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Significant Other - </a:t>
            </a:r>
            <a:r>
              <a:rPr lang="en-US" sz="12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Aseguradoras</a:t>
            </a:r>
            <a:endPara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FED94-E82C-4BCD-A74D-DFB262858612}"/>
              </a:ext>
            </a:extLst>
          </p:cNvPr>
          <p:cNvSpPr/>
          <p:nvPr/>
        </p:nvSpPr>
        <p:spPr>
          <a:xfrm>
            <a:off x="3893131" y="4395262"/>
            <a:ext cx="4692269" cy="340955"/>
          </a:xfrm>
          <a:prstGeom prst="roundRect">
            <a:avLst/>
          </a:prstGeom>
          <a:solidFill>
            <a:srgbClr val="0063C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072A6B-FF63-4DCD-BADA-86B5E139E62C}"/>
              </a:ext>
            </a:extLst>
          </p:cNvPr>
          <p:cNvSpPr txBox="1"/>
          <p:nvPr/>
        </p:nvSpPr>
        <p:spPr>
          <a:xfrm>
            <a:off x="4070000" y="4402274"/>
            <a:ext cx="4322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COMUNICACIÓN PERSONALIZADA EN EL SITE</a:t>
            </a:r>
            <a:endParaRPr lang="en-US" sz="1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064FCF0-9001-4B11-9054-27F4E5A810F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245" y="3234249"/>
            <a:ext cx="93520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71AC6C-B365-4878-B0E3-E1548D4F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791C13-A19B-4776-B7EB-FE4989333A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E5B4-58D2-4D4C-BA24-5097AD3135AB}"/>
              </a:ext>
            </a:extLst>
          </p:cNvPr>
          <p:cNvSpPr/>
          <p:nvPr/>
        </p:nvSpPr>
        <p:spPr>
          <a:xfrm>
            <a:off x="692742" y="2753998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Mientras dejas que la vida fluya, algo en tu cuerpo puede estar causando que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sea más 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corta</a:t>
            </a:r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sin que 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tú lo sepas</a:t>
            </a:r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E2D17-0C3B-4B3F-8CD6-88C96C44FF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9" y="6399951"/>
            <a:ext cx="771066" cy="198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5E675B-092F-4D93-8F54-5A2B1F2875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605" y="6373403"/>
            <a:ext cx="1081282" cy="2518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713ECA-7FBD-4E5B-B5B2-BEAA04BD494A}"/>
              </a:ext>
            </a:extLst>
          </p:cNvPr>
          <p:cNvSpPr/>
          <p:nvPr/>
        </p:nvSpPr>
        <p:spPr>
          <a:xfrm>
            <a:off x="1893246" y="3980910"/>
            <a:ext cx="8773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“En 2012 murieron 17,5 millones de personas por enfermedades cardiovasculares, lo cual representa el 30% de las defunciones registradas en el mundo”.</a:t>
            </a:r>
            <a:endParaRPr lang="en-US" sz="14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7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CF0BF-7F82-4470-8662-80D8F3AC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4" y="0"/>
            <a:ext cx="12193593" cy="68571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49EBB1-6692-4EA2-AF07-156F1D9E5B05}"/>
              </a:ext>
            </a:extLst>
          </p:cNvPr>
          <p:cNvSpPr/>
          <p:nvPr/>
        </p:nvSpPr>
        <p:spPr>
          <a:xfrm>
            <a:off x="5252325" y="1254481"/>
            <a:ext cx="230736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BB99D-1111-48B0-BEDC-3F290A6A94A6}"/>
              </a:ext>
            </a:extLst>
          </p:cNvPr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rgbClr val="0063C3">
              <a:alpha val="8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9CEE2-304D-4BEA-8917-9F7A4A8800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9" y="6399951"/>
            <a:ext cx="771066" cy="1987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CF92CF-5057-40E9-926F-381677CB1B6F}"/>
              </a:ext>
            </a:extLst>
          </p:cNvPr>
          <p:cNvSpPr/>
          <p:nvPr/>
        </p:nvSpPr>
        <p:spPr>
          <a:xfrm>
            <a:off x="1465" y="2541769"/>
            <a:ext cx="12193594" cy="7478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F5612-4148-43D8-865F-80ECADEBE8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400" y="2745481"/>
            <a:ext cx="1445687" cy="457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3729E-6FC7-4C0C-A02C-EDF3AEF00E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871" y="2437266"/>
            <a:ext cx="946174" cy="946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3346AB-917C-48A0-BD76-A15EDF8C9F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5500" y="2745481"/>
            <a:ext cx="971889" cy="402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A85592-0FFA-4C41-BED7-646B84B366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235" y="2642539"/>
            <a:ext cx="580678" cy="5806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1D0B5F-E2BD-4F38-A15C-B130AC450A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605" y="6373403"/>
            <a:ext cx="1081282" cy="251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09FC49-BF93-413C-AD5E-3844886A57A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148" y="3383440"/>
            <a:ext cx="455410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C0EEB-1F8E-48B7-9E5D-F43202FA0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33795"/>
            <a:ext cx="12207664" cy="81360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C37FD3-221D-45CE-8C76-446B98C8DCA3}"/>
              </a:ext>
            </a:extLst>
          </p:cNvPr>
          <p:cNvSpPr/>
          <p:nvPr/>
        </p:nvSpPr>
        <p:spPr>
          <a:xfrm rot="1225206">
            <a:off x="1938337" y="1701585"/>
            <a:ext cx="8286750" cy="3435777"/>
          </a:xfrm>
          <a:prstGeom prst="roundRect">
            <a:avLst/>
          </a:prstGeom>
          <a:solidFill>
            <a:srgbClr val="129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5F8EA-19B7-4B42-9E2D-835C58AEE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6644">
            <a:off x="2541732" y="5866276"/>
            <a:ext cx="2248185" cy="22481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A128FF-A94B-4354-81EC-185B3ECD62C9}"/>
              </a:ext>
            </a:extLst>
          </p:cNvPr>
          <p:cNvSpPr txBox="1"/>
          <p:nvPr/>
        </p:nvSpPr>
        <p:spPr>
          <a:xfrm rot="1327275">
            <a:off x="6455217" y="4457667"/>
            <a:ext cx="77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rPr>
              <a:t>by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i Baiti" panose="03000500000000000000" pitchFamily="66" charset="0"/>
              <a:ea typeface="Microsoft Yi Baiti" panose="03000500000000000000" pitchFamily="66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9636E-E88B-48D1-9CD3-6DE0795508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6882">
            <a:off x="6733115" y="4853141"/>
            <a:ext cx="1428171" cy="451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45EE2-FF1F-48E6-8FA3-977EE0D0F4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140712">
            <a:off x="5138321" y="1942805"/>
            <a:ext cx="5177484" cy="2999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DEA4A-0017-4BA9-9178-DE0A0A4700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43" y="377558"/>
            <a:ext cx="693175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BDD819-0BFC-4309-BEFA-73E4CE1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9788"/>
            <a:ext cx="12309064" cy="70777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8243FF-A0FB-4253-BFBC-11C282CDDDC2}"/>
              </a:ext>
            </a:extLst>
          </p:cNvPr>
          <p:cNvSpPr/>
          <p:nvPr/>
        </p:nvSpPr>
        <p:spPr>
          <a:xfrm>
            <a:off x="-2" y="-219787"/>
            <a:ext cx="12309063" cy="7077788"/>
          </a:xfrm>
          <a:prstGeom prst="rect">
            <a:avLst/>
          </a:prstGeom>
          <a:solidFill>
            <a:srgbClr val="0063C3">
              <a:alpha val="8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7A035-AEDE-46DC-9948-33301130D616}"/>
              </a:ext>
            </a:extLst>
          </p:cNvPr>
          <p:cNvSpPr/>
          <p:nvPr/>
        </p:nvSpPr>
        <p:spPr>
          <a:xfrm>
            <a:off x="652197" y="2044335"/>
            <a:ext cx="10751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Días en donde vamos a 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colapsar/infartar </a:t>
            </a:r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 aplicaciones más utilizadas por los colombianos y las rutas de los sistemas de sistema masivo, para impactar a los colombianos mediante una 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analogía</a:t>
            </a:r>
            <a:r>
              <a:rPr lang="es-CO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entre la interfaz de la plataforma y el riego de sufrir un </a:t>
            </a:r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accidente cardiovascular.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714EB-05FE-484E-9349-C2C1D5919137}"/>
              </a:ext>
            </a:extLst>
          </p:cNvPr>
          <p:cNvSpPr/>
          <p:nvPr/>
        </p:nvSpPr>
        <p:spPr>
          <a:xfrm>
            <a:off x="5429127" y="4837094"/>
            <a:ext cx="1348959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200" b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 ESTRATEGIA -</a:t>
            </a:r>
            <a:endParaRPr lang="en-US" sz="1200" b="1" dirty="0">
              <a:solidFill>
                <a:schemeClr val="bg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16358D-5FBC-4B52-A047-C48F442ACCFC}"/>
              </a:ext>
            </a:extLst>
          </p:cNvPr>
          <p:cNvSpPr/>
          <p:nvPr/>
        </p:nvSpPr>
        <p:spPr>
          <a:xfrm>
            <a:off x="2930661" y="4192039"/>
            <a:ext cx="2053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8DBFF-189E-4DF7-928F-379E29621B4D}"/>
              </a:ext>
            </a:extLst>
          </p:cNvPr>
          <p:cNvSpPr/>
          <p:nvPr/>
        </p:nvSpPr>
        <p:spPr>
          <a:xfrm>
            <a:off x="5397770" y="4192039"/>
            <a:ext cx="1475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MENSAJE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886774-58D0-47F4-9F5E-9BD3A562FBC3}"/>
              </a:ext>
            </a:extLst>
          </p:cNvPr>
          <p:cNvSpPr/>
          <p:nvPr/>
        </p:nvSpPr>
        <p:spPr>
          <a:xfrm>
            <a:off x="7536938" y="4217734"/>
            <a:ext cx="2053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LLAMADO A LA ACCIÓN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FCF90D-4D12-4B2F-8501-D0018A73BE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9" y="6399951"/>
            <a:ext cx="771066" cy="198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4642B3-6ED5-4883-9187-164C9DB33E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605" y="6373403"/>
            <a:ext cx="1081282" cy="25188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E2FBEB-4BB7-4958-8DCD-A7AC8B2CA8AE}"/>
              </a:ext>
            </a:extLst>
          </p:cNvPr>
          <p:cNvCxnSpPr/>
          <p:nvPr/>
        </p:nvCxnSpPr>
        <p:spPr>
          <a:xfrm>
            <a:off x="2843593" y="4038926"/>
            <a:ext cx="6341038" cy="0"/>
          </a:xfrm>
          <a:prstGeom prst="line">
            <a:avLst/>
          </a:prstGeom>
          <a:ln w="3175">
            <a:solidFill>
              <a:schemeClr val="bg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8FDDB-E2A9-4B18-A44E-66A1967D21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495" y="3765554"/>
            <a:ext cx="72182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5471B9-9C1D-40C1-BA58-BB18C1092E50}"/>
              </a:ext>
            </a:extLst>
          </p:cNvPr>
          <p:cNvSpPr/>
          <p:nvPr/>
        </p:nvSpPr>
        <p:spPr>
          <a:xfrm>
            <a:off x="-13649" y="-1"/>
            <a:ext cx="12192000" cy="6858001"/>
          </a:xfrm>
          <a:prstGeom prst="rect">
            <a:avLst/>
          </a:prstGeom>
          <a:solidFill>
            <a:srgbClr val="0063C3">
              <a:alpha val="8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02E03-E7F3-4478-B94D-4525746CD7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235" y="224909"/>
            <a:ext cx="771066" cy="198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AD90B-DD4F-4142-BEC7-515B494651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4743" y="198361"/>
            <a:ext cx="1081282" cy="251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F9005E-6C7C-42E5-9BBD-CCD022BA55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174475" y="1054716"/>
            <a:ext cx="2846521" cy="48088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98303-8AD0-467D-A441-F792DB6E5D8A}"/>
              </a:ext>
            </a:extLst>
          </p:cNvPr>
          <p:cNvSpPr/>
          <p:nvPr/>
        </p:nvSpPr>
        <p:spPr>
          <a:xfrm>
            <a:off x="9758037" y="3111447"/>
            <a:ext cx="1423512" cy="35087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90EE0E-D713-4F82-91E0-05F869DB2C6D}"/>
              </a:ext>
            </a:extLst>
          </p:cNvPr>
          <p:cNvSpPr/>
          <p:nvPr/>
        </p:nvSpPr>
        <p:spPr>
          <a:xfrm>
            <a:off x="10802301" y="4752949"/>
            <a:ext cx="329967" cy="316149"/>
          </a:xfrm>
          <a:prstGeom prst="rect">
            <a:avLst/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E3C4C0-C352-46CC-A55C-EDDF403B80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30" y="4787672"/>
            <a:ext cx="267357" cy="2673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7CB986-DC2A-4D65-A687-22ED32BCAC6D}"/>
              </a:ext>
            </a:extLst>
          </p:cNvPr>
          <p:cNvSpPr txBox="1"/>
          <p:nvPr/>
        </p:nvSpPr>
        <p:spPr>
          <a:xfrm>
            <a:off x="8952930" y="5932875"/>
            <a:ext cx="326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VAMOS A INHABILITAR EL EMOJI CORAZÓN EN WHATSAPP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166107-8849-48E5-AD11-E9412842EB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475" y="699608"/>
            <a:ext cx="415996" cy="4159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71C83D-2137-4E8F-90D3-B0B9A2ED2829}"/>
              </a:ext>
            </a:extLst>
          </p:cNvPr>
          <p:cNvSpPr txBox="1"/>
          <p:nvPr/>
        </p:nvSpPr>
        <p:spPr>
          <a:xfrm>
            <a:off x="6240125" y="5933831"/>
            <a:ext cx="264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ENTRAR A RAPPI NO HABRÁN RAPPITENDEROS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73BB69-42A5-4EA0-9DAE-8B0C76AC10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693" y="1482184"/>
            <a:ext cx="2099995" cy="37612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9FFC17-5468-440F-8900-8BA646591A97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692" y="3014414"/>
            <a:ext cx="2099995" cy="2233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A26C5D-D183-4BFF-9E2E-760ED2D088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05" y="1497938"/>
            <a:ext cx="2099995" cy="37612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17CB33-A84E-4A68-ABD8-38995284FD97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04" y="3030168"/>
            <a:ext cx="2099995" cy="22336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558F1C-7CDF-4BB4-8288-EA4E9F56B3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3" y="1064922"/>
            <a:ext cx="2693693" cy="4808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E2769A-9C8F-4541-83E8-9AB081FE68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06" y="836184"/>
            <a:ext cx="731177" cy="2313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5AA5B3-7204-4C42-864C-42BC36E3544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579" y="1037626"/>
            <a:ext cx="2637267" cy="48495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17E14F-D9B1-42C3-8A61-2EF08207D75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144" y="782218"/>
            <a:ext cx="263141" cy="2264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AED62F9-8B0B-4D09-9E18-F901B6968C7D}"/>
              </a:ext>
            </a:extLst>
          </p:cNvPr>
          <p:cNvSpPr/>
          <p:nvPr/>
        </p:nvSpPr>
        <p:spPr>
          <a:xfrm>
            <a:off x="10802301" y="4752949"/>
            <a:ext cx="329967" cy="316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654431-78DF-4E88-ACB9-0EF3EBA5D8B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454" y="786454"/>
            <a:ext cx="391725" cy="2713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6A59B7-8318-4B03-904A-41936E3A338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156" y="1064923"/>
            <a:ext cx="2523601" cy="48088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033E8A-3971-434A-9C8A-FBC70E0FB6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356" y="610449"/>
            <a:ext cx="580678" cy="58067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24058A-7D5C-462C-9D53-3283ECD4E58C}"/>
              </a:ext>
            </a:extLst>
          </p:cNvPr>
          <p:cNvSpPr txBox="1"/>
          <p:nvPr/>
        </p:nvSpPr>
        <p:spPr>
          <a:xfrm>
            <a:off x="3132922" y="5913576"/>
            <a:ext cx="2937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VIDEOS EN YOUTUBE SERÁN INTERRUMPIDOS EN LA MITAD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936366-BAF1-46C8-BF82-849644791C3B}"/>
              </a:ext>
            </a:extLst>
          </p:cNvPr>
          <p:cNvSpPr txBox="1"/>
          <p:nvPr/>
        </p:nvSpPr>
        <p:spPr>
          <a:xfrm>
            <a:off x="231622" y="5916461"/>
            <a:ext cx="2937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EL MAPA DE WAZE PARECERÁ QUE EL TRÁFICO ESTÁ BLOQUEADO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0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B09BFAF-5F9D-4024-B7DE-B1CFDDC79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655B5C-4390-4658-B08E-1301B4D5AF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25249B-B2A6-408A-A7ED-2FAF44258ECB}"/>
              </a:ext>
            </a:extLst>
          </p:cNvPr>
          <p:cNvSpPr txBox="1"/>
          <p:nvPr/>
        </p:nvSpPr>
        <p:spPr>
          <a:xfrm>
            <a:off x="4416063" y="2673028"/>
            <a:ext cx="3776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>
                <a:solidFill>
                  <a:schemeClr val="bg1"/>
                </a:solidFill>
              </a:rPr>
              <a:t>“La ciudad parecía colapsada pero era una campaña de salud cardiovascular”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B4B24-7EA6-4404-A0E8-595998E861CE}"/>
              </a:ext>
            </a:extLst>
          </p:cNvPr>
          <p:cNvSpPr txBox="1"/>
          <p:nvPr/>
        </p:nvSpPr>
        <p:spPr>
          <a:xfrm>
            <a:off x="8325488" y="2742643"/>
            <a:ext cx="3776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>
                <a:solidFill>
                  <a:schemeClr val="bg1"/>
                </a:solidFill>
              </a:rPr>
              <a:t>“Por ocho horas los Colombianos sintieron como colapsaban sus apps favoritas”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C6FE56-A78C-4A2F-ABBD-DE162E45B2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994" y="2024973"/>
            <a:ext cx="1372273" cy="4804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3ECB52-DFBE-4E47-8761-8D26DFE66E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533" y="2043755"/>
            <a:ext cx="2153233" cy="4616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DC948C-F35D-46A5-83A1-3B13A03121D9}"/>
              </a:ext>
            </a:extLst>
          </p:cNvPr>
          <p:cNvSpPr txBox="1"/>
          <p:nvPr/>
        </p:nvSpPr>
        <p:spPr>
          <a:xfrm>
            <a:off x="4548617" y="4634479"/>
            <a:ext cx="377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>
                <a:solidFill>
                  <a:schemeClr val="bg1"/>
                </a:solidFill>
              </a:rPr>
              <a:t>“Bogotá se quedó sin </a:t>
            </a:r>
            <a:r>
              <a:rPr lang="es-CO" i="1" dirty="0" err="1">
                <a:solidFill>
                  <a:schemeClr val="bg1"/>
                </a:solidFill>
              </a:rPr>
              <a:t>Rappi</a:t>
            </a:r>
            <a:r>
              <a:rPr lang="es-CO" i="1" dirty="0">
                <a:solidFill>
                  <a:schemeClr val="bg1"/>
                </a:solidFill>
              </a:rPr>
              <a:t> , mira los mejores Memes”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4C8D2D-3730-4437-BF80-D4313A8349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448" y="3833582"/>
            <a:ext cx="1820100" cy="641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2BD360-2E59-447B-9CFE-501E980397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791" y="3996534"/>
            <a:ext cx="1642715" cy="5261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3D9F041-5E00-47FE-B158-6440F761EC86}"/>
              </a:ext>
            </a:extLst>
          </p:cNvPr>
          <p:cNvSpPr txBox="1"/>
          <p:nvPr/>
        </p:nvSpPr>
        <p:spPr>
          <a:xfrm>
            <a:off x="8395027" y="4634479"/>
            <a:ext cx="377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>
                <a:solidFill>
                  <a:schemeClr val="bg1"/>
                </a:solidFill>
              </a:rPr>
              <a:t>“</a:t>
            </a:r>
            <a:r>
              <a:rPr lang="es-CO" i="1" dirty="0" err="1">
                <a:solidFill>
                  <a:schemeClr val="bg1"/>
                </a:solidFill>
              </a:rPr>
              <a:t>Munchies</a:t>
            </a:r>
            <a:r>
              <a:rPr lang="es-CO" i="1" dirty="0">
                <a:solidFill>
                  <a:schemeClr val="bg1"/>
                </a:solidFill>
              </a:rPr>
              <a:t> + </a:t>
            </a:r>
            <a:r>
              <a:rPr lang="es-CO" i="1" dirty="0" err="1">
                <a:solidFill>
                  <a:schemeClr val="bg1"/>
                </a:solidFill>
              </a:rPr>
              <a:t>Ubber</a:t>
            </a:r>
            <a:r>
              <a:rPr lang="es-CO" i="1" dirty="0">
                <a:solidFill>
                  <a:schemeClr val="bg1"/>
                </a:solidFill>
              </a:rPr>
              <a:t> </a:t>
            </a:r>
            <a:r>
              <a:rPr lang="es-CO" i="1" dirty="0" err="1">
                <a:solidFill>
                  <a:schemeClr val="bg1"/>
                </a:solidFill>
              </a:rPr>
              <a:t>eats</a:t>
            </a:r>
            <a:r>
              <a:rPr lang="es-CO" i="1" dirty="0">
                <a:solidFill>
                  <a:schemeClr val="bg1"/>
                </a:solidFill>
              </a:rPr>
              <a:t> caído, así fue el día de los colombianos”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DAA5D1-B657-43D3-BBCD-326D83EC47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13" y="2957608"/>
            <a:ext cx="4055614" cy="227152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09A67FE-A1D4-4DCF-BE1C-003F57A3D399}"/>
              </a:ext>
            </a:extLst>
          </p:cNvPr>
          <p:cNvSpPr/>
          <p:nvPr/>
        </p:nvSpPr>
        <p:spPr>
          <a:xfrm>
            <a:off x="207559" y="2280978"/>
            <a:ext cx="4055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7B1008-295A-4F61-A51A-C33B1F93B9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9" y="728335"/>
            <a:ext cx="1075427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D7BBAE9-4B4F-41D3-81C1-7F26BABB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22832-ECD2-4876-B6E6-1050F906932E}"/>
              </a:ext>
            </a:extLst>
          </p:cNvPr>
          <p:cNvSpPr/>
          <p:nvPr/>
        </p:nvSpPr>
        <p:spPr>
          <a:xfrm>
            <a:off x="-1" y="-1"/>
            <a:ext cx="12192000" cy="6858001"/>
          </a:xfrm>
          <a:prstGeom prst="rect">
            <a:avLst/>
          </a:prstGeom>
          <a:solidFill>
            <a:srgbClr val="0063C3">
              <a:alpha val="8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D510CC-5FAE-48F4-9755-490F520267CE}"/>
              </a:ext>
            </a:extLst>
          </p:cNvPr>
          <p:cNvCxnSpPr/>
          <p:nvPr/>
        </p:nvCxnSpPr>
        <p:spPr>
          <a:xfrm>
            <a:off x="4524957" y="2828835"/>
            <a:ext cx="208026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D005DD9-74CF-4519-9A19-ECAD44FCE9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64" y="690197"/>
            <a:ext cx="2940898" cy="5505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988C1-C772-40D2-867A-DFE17668F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387" y="982639"/>
            <a:ext cx="3035776" cy="51690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8E127-B888-4E85-9478-131AE4F45311}"/>
              </a:ext>
            </a:extLst>
          </p:cNvPr>
          <p:cNvSpPr txBox="1"/>
          <p:nvPr/>
        </p:nvSpPr>
        <p:spPr>
          <a:xfrm>
            <a:off x="4170185" y="3172658"/>
            <a:ext cx="3514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Landing</a:t>
            </a:r>
            <a:r>
              <a:rPr lang="es-CO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 donde cada uno de nuestros targets podrán encontrar un </a:t>
            </a:r>
            <a:r>
              <a:rPr lang="es-CO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trigger</a:t>
            </a:r>
            <a:r>
              <a:rPr lang="es-CO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porqué hacer caso a la salud </a:t>
            </a:r>
            <a:r>
              <a:rPr lang="es-CO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cardiovascular.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FA9908-B227-4BEF-8A6F-5405504D7F7B}"/>
              </a:ext>
            </a:extLst>
          </p:cNvPr>
          <p:cNvSpPr/>
          <p:nvPr/>
        </p:nvSpPr>
        <p:spPr>
          <a:xfrm>
            <a:off x="8852510" y="1622751"/>
            <a:ext cx="1769633" cy="849854"/>
          </a:xfrm>
          <a:prstGeom prst="rect">
            <a:avLst/>
          </a:prstGeom>
          <a:solidFill>
            <a:srgbClr val="00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D3D684-B0B2-4958-B5E4-13B5B00DC01A}"/>
              </a:ext>
            </a:extLst>
          </p:cNvPr>
          <p:cNvSpPr/>
          <p:nvPr/>
        </p:nvSpPr>
        <p:spPr>
          <a:xfrm>
            <a:off x="9080641" y="2831961"/>
            <a:ext cx="1204685" cy="30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E14B9A-CFDA-48B2-8095-87EBB4BE44AF}"/>
              </a:ext>
            </a:extLst>
          </p:cNvPr>
          <p:cNvSpPr txBox="1"/>
          <p:nvPr/>
        </p:nvSpPr>
        <p:spPr>
          <a:xfrm>
            <a:off x="8967113" y="2838802"/>
            <a:ext cx="13372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ABE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es-CO" sz="1050" b="1" dirty="0">
                <a:solidFill>
                  <a:srgbClr val="00AB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ABE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 CITA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ABE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78AEF9-18EC-440F-9E83-BF7E83DCE711}"/>
              </a:ext>
            </a:extLst>
          </p:cNvPr>
          <p:cNvSpPr/>
          <p:nvPr/>
        </p:nvSpPr>
        <p:spPr>
          <a:xfrm>
            <a:off x="8575202" y="4018718"/>
            <a:ext cx="944282" cy="430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F4F397-1A61-4A84-956F-C604BB34C7E7}"/>
              </a:ext>
            </a:extLst>
          </p:cNvPr>
          <p:cNvSpPr txBox="1"/>
          <p:nvPr/>
        </p:nvSpPr>
        <p:spPr>
          <a:xfrm>
            <a:off x="8631223" y="406521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00" b="1" dirty="0">
                <a:solidFill>
                  <a:srgbClr val="00AB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¿PROFESIONAL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00" b="1" dirty="0">
                <a:solidFill>
                  <a:srgbClr val="00AB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SALUD?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ABE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90E60C-A2A7-44C8-9545-37B210767B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8276" y="3949185"/>
            <a:ext cx="1517888" cy="13274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6ED6A0-4E85-46CB-A63F-C3012F3072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004" y="1247771"/>
            <a:ext cx="3042160" cy="15305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6574F5-6BA2-47A2-9F53-62B115A5726C}"/>
              </a:ext>
            </a:extLst>
          </p:cNvPr>
          <p:cNvSpPr txBox="1"/>
          <p:nvPr/>
        </p:nvSpPr>
        <p:spPr>
          <a:xfrm>
            <a:off x="8483730" y="1605812"/>
            <a:ext cx="2363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¿CUÁNTOS DÍAS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EJERCICIO?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81F5D-1E1B-4630-A3B2-916DC0559855}"/>
              </a:ext>
            </a:extLst>
          </p:cNvPr>
          <p:cNvSpPr txBox="1"/>
          <p:nvPr/>
        </p:nvSpPr>
        <p:spPr>
          <a:xfrm>
            <a:off x="8900371" y="5239686"/>
            <a:ext cx="1560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Pasos para </a:t>
            </a:r>
            <a:r>
              <a:rPr kumimoji="0" lang="es-CO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cuidadr</a:t>
            </a:r>
            <a:r>
              <a:rPr kumimoji="0" lang="es-CO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tu salud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11F780-2997-4F14-A501-6206CD100D92}"/>
              </a:ext>
            </a:extLst>
          </p:cNvPr>
          <p:cNvSpPr txBox="1"/>
          <p:nvPr/>
        </p:nvSpPr>
        <p:spPr>
          <a:xfrm>
            <a:off x="7974087" y="6256773"/>
            <a:ext cx="3593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</a:rPr>
              <a:t>KPIS: TRAFICO – TIME ON SITE – SCROLL DEPH - CITAS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26890E-7C81-4348-A274-28163B07D0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216" y="1519629"/>
            <a:ext cx="2147636" cy="38465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192295-83F4-4A7A-9F1B-7747C4EFDFDB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934" y="3092718"/>
            <a:ext cx="2102201" cy="24480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C8A0FD-E76C-452B-ABA7-9637DDD095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84" y="2375062"/>
            <a:ext cx="29751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F4096AF2-1409-4647-A841-FC7063634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3409" cy="685778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F30B0A7-069A-4358-9502-43EE8389DDAC}"/>
              </a:ext>
            </a:extLst>
          </p:cNvPr>
          <p:cNvSpPr/>
          <p:nvPr/>
        </p:nvSpPr>
        <p:spPr>
          <a:xfrm>
            <a:off x="-17425" y="1"/>
            <a:ext cx="12240834" cy="6857784"/>
          </a:xfrm>
          <a:prstGeom prst="rect">
            <a:avLst/>
          </a:prstGeom>
          <a:solidFill>
            <a:srgbClr val="0063C3">
              <a:alpha val="9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6292-3D6D-4DC5-AEA2-A581024E2A81}"/>
              </a:ext>
            </a:extLst>
          </p:cNvPr>
          <p:cNvSpPr/>
          <p:nvPr/>
        </p:nvSpPr>
        <p:spPr>
          <a:xfrm>
            <a:off x="2942588" y="495482"/>
            <a:ext cx="3083152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PRIORIZAR DIGITAL + ACCIONES PR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F09F4C-629A-4B73-AF30-92B85CEA843D}"/>
              </a:ext>
            </a:extLst>
          </p:cNvPr>
          <p:cNvSpPr/>
          <p:nvPr/>
        </p:nvSpPr>
        <p:spPr>
          <a:xfrm>
            <a:off x="3246184" y="2642725"/>
            <a:ext cx="1676400" cy="4987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CA2029-7BB7-45D5-8870-D66A62A02ED7}"/>
              </a:ext>
            </a:extLst>
          </p:cNvPr>
          <p:cNvSpPr/>
          <p:nvPr/>
        </p:nvSpPr>
        <p:spPr>
          <a:xfrm>
            <a:off x="3246184" y="1906017"/>
            <a:ext cx="1676400" cy="4987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E22ABB-6EAE-4BF5-B59A-B1BACBF3435D}"/>
              </a:ext>
            </a:extLst>
          </p:cNvPr>
          <p:cNvSpPr/>
          <p:nvPr/>
        </p:nvSpPr>
        <p:spPr>
          <a:xfrm>
            <a:off x="3256467" y="3379433"/>
            <a:ext cx="1676400" cy="4987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789CED-A4D2-4672-84E5-0361BCB1E512}"/>
              </a:ext>
            </a:extLst>
          </p:cNvPr>
          <p:cNvSpPr/>
          <p:nvPr/>
        </p:nvSpPr>
        <p:spPr>
          <a:xfrm>
            <a:off x="3232481" y="4150502"/>
            <a:ext cx="1676400" cy="4987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E926B-E770-4716-ACEB-5C97BE6359FC}"/>
              </a:ext>
            </a:extLst>
          </p:cNvPr>
          <p:cNvSpPr txBox="1"/>
          <p:nvPr/>
        </p:nvSpPr>
        <p:spPr>
          <a:xfrm>
            <a:off x="9211021" y="4873095"/>
            <a:ext cx="1573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PATIENT JOURNEY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7BAD27-9269-46C4-8A62-4ED50E740EBF}"/>
              </a:ext>
            </a:extLst>
          </p:cNvPr>
          <p:cNvSpPr/>
          <p:nvPr/>
        </p:nvSpPr>
        <p:spPr>
          <a:xfrm>
            <a:off x="270468" y="2133646"/>
            <a:ext cx="2632364" cy="26323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D004AA-7B8D-43F7-A26E-EC66F3E4C1E3}"/>
              </a:ext>
            </a:extLst>
          </p:cNvPr>
          <p:cNvSpPr/>
          <p:nvPr/>
        </p:nvSpPr>
        <p:spPr>
          <a:xfrm>
            <a:off x="5472697" y="3138571"/>
            <a:ext cx="1676400" cy="4987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E3E48B-10F3-4A6F-AFDE-1E56D22A09DE}"/>
              </a:ext>
            </a:extLst>
          </p:cNvPr>
          <p:cNvSpPr/>
          <p:nvPr/>
        </p:nvSpPr>
        <p:spPr>
          <a:xfrm>
            <a:off x="7463875" y="2527177"/>
            <a:ext cx="1704062" cy="17040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61E7C8-873C-4017-A404-3248E5826BEC}"/>
              </a:ext>
            </a:extLst>
          </p:cNvPr>
          <p:cNvSpPr/>
          <p:nvPr/>
        </p:nvSpPr>
        <p:spPr>
          <a:xfrm>
            <a:off x="9906151" y="2639807"/>
            <a:ext cx="1676400" cy="4987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3F883F-555D-4C72-A96B-390B3EAC93FF}"/>
              </a:ext>
            </a:extLst>
          </p:cNvPr>
          <p:cNvSpPr/>
          <p:nvPr/>
        </p:nvSpPr>
        <p:spPr>
          <a:xfrm>
            <a:off x="9602894" y="3502294"/>
            <a:ext cx="963603" cy="22146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58D54-F708-4488-ACFC-5618EB8E80F7}"/>
              </a:ext>
            </a:extLst>
          </p:cNvPr>
          <p:cNvSpPr/>
          <p:nvPr/>
        </p:nvSpPr>
        <p:spPr>
          <a:xfrm>
            <a:off x="10546310" y="4091640"/>
            <a:ext cx="595746" cy="2791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DC4C8-5DCA-4249-ADE3-5DC90F8E50F8}"/>
              </a:ext>
            </a:extLst>
          </p:cNvPr>
          <p:cNvSpPr txBox="1"/>
          <p:nvPr/>
        </p:nvSpPr>
        <p:spPr>
          <a:xfrm>
            <a:off x="530765" y="3185637"/>
            <a:ext cx="204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SOCIAL HEART ATTACK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A1DE0-8362-49F6-A8EF-3806616F9AEB}"/>
              </a:ext>
            </a:extLst>
          </p:cNvPr>
          <p:cNvSpPr txBox="1"/>
          <p:nvPr/>
        </p:nvSpPr>
        <p:spPr>
          <a:xfrm>
            <a:off x="3074249" y="1944208"/>
            <a:ext cx="192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WAZE </a:t>
            </a:r>
            <a:r>
              <a:rPr lang="es-CO" sz="1100" b="1" dirty="0">
                <a:solidFill>
                  <a:schemeClr val="bg1"/>
                </a:solidFill>
              </a:rPr>
              <a:t>(MAPS)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9EEF5C-6248-4DD4-90F0-54211B84350E}"/>
              </a:ext>
            </a:extLst>
          </p:cNvPr>
          <p:cNvSpPr txBox="1"/>
          <p:nvPr/>
        </p:nvSpPr>
        <p:spPr>
          <a:xfrm>
            <a:off x="3306574" y="2725196"/>
            <a:ext cx="162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RAPPI </a:t>
            </a:r>
            <a:r>
              <a:rPr lang="es-CO" sz="1100" b="1" dirty="0">
                <a:solidFill>
                  <a:schemeClr val="bg1"/>
                </a:solidFill>
              </a:rPr>
              <a:t>(DELIVERY)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42B938-6DA8-4985-A925-CD13B5C5A56B}"/>
              </a:ext>
            </a:extLst>
          </p:cNvPr>
          <p:cNvSpPr txBox="1"/>
          <p:nvPr/>
        </p:nvSpPr>
        <p:spPr>
          <a:xfrm>
            <a:off x="3174063" y="3450258"/>
            <a:ext cx="192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YOUTUBE </a:t>
            </a:r>
            <a:r>
              <a:rPr lang="es-CO" sz="1100" b="1" dirty="0">
                <a:solidFill>
                  <a:schemeClr val="bg1"/>
                </a:solidFill>
              </a:rPr>
              <a:t>(IVIDEO)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621FA9-CB8A-4D0D-8EF6-4383DB4832F4}"/>
              </a:ext>
            </a:extLst>
          </p:cNvPr>
          <p:cNvSpPr txBox="1"/>
          <p:nvPr/>
        </p:nvSpPr>
        <p:spPr>
          <a:xfrm>
            <a:off x="3123095" y="4264480"/>
            <a:ext cx="192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WHATSAPP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46DF20-9F41-464C-B2B7-A19F13813ED4}"/>
              </a:ext>
            </a:extLst>
          </p:cNvPr>
          <p:cNvSpPr txBox="1"/>
          <p:nvPr/>
        </p:nvSpPr>
        <p:spPr>
          <a:xfrm>
            <a:off x="5346761" y="3197587"/>
            <a:ext cx="192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LABEL/ </a:t>
            </a:r>
            <a:r>
              <a:rPr lang="es-CO" sz="1400" b="1" dirty="0">
                <a:solidFill>
                  <a:schemeClr val="bg1"/>
                </a:solidFill>
              </a:rPr>
              <a:t>RICH MEDIA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EC03E-F08E-4F41-B9CA-4FE703BACBAC}"/>
              </a:ext>
            </a:extLst>
          </p:cNvPr>
          <p:cNvSpPr txBox="1"/>
          <p:nvPr/>
        </p:nvSpPr>
        <p:spPr>
          <a:xfrm>
            <a:off x="7347807" y="3167390"/>
            <a:ext cx="192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CTA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C2560-8D4C-472B-A70C-FCFB84F858C9}"/>
              </a:ext>
            </a:extLst>
          </p:cNvPr>
          <p:cNvSpPr txBox="1"/>
          <p:nvPr/>
        </p:nvSpPr>
        <p:spPr>
          <a:xfrm>
            <a:off x="9770660" y="2696347"/>
            <a:ext cx="192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MINI SITE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6DF717-865D-435A-BBB5-DE5B6D0DA2C2}"/>
              </a:ext>
            </a:extLst>
          </p:cNvPr>
          <p:cNvSpPr txBox="1"/>
          <p:nvPr/>
        </p:nvSpPr>
        <p:spPr>
          <a:xfrm>
            <a:off x="9775833" y="3421170"/>
            <a:ext cx="6920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EPS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207E1B-3E50-4D8B-B21D-893A1A418E85}"/>
              </a:ext>
            </a:extLst>
          </p:cNvPr>
          <p:cNvSpPr txBox="1"/>
          <p:nvPr/>
        </p:nvSpPr>
        <p:spPr>
          <a:xfrm>
            <a:off x="10521725" y="3480634"/>
            <a:ext cx="15344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</a:rPr>
              <a:t>PARTICULAR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6A6436-8C72-4E4C-ACE2-BB8C09639688}"/>
              </a:ext>
            </a:extLst>
          </p:cNvPr>
          <p:cNvSpPr txBox="1"/>
          <p:nvPr/>
        </p:nvSpPr>
        <p:spPr>
          <a:xfrm>
            <a:off x="10501847" y="4075952"/>
            <a:ext cx="6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CITA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765D21-86D5-4112-B8BC-ACCDABD95B89}"/>
              </a:ext>
            </a:extLst>
          </p:cNvPr>
          <p:cNvCxnSpPr/>
          <p:nvPr/>
        </p:nvCxnSpPr>
        <p:spPr>
          <a:xfrm flipV="1">
            <a:off x="8324850" y="933450"/>
            <a:ext cx="0" cy="12219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DDA0071-1A5C-4C56-88CD-35CEE2114C8C}"/>
              </a:ext>
            </a:extLst>
          </p:cNvPr>
          <p:cNvSpPr txBox="1"/>
          <p:nvPr/>
        </p:nvSpPr>
        <p:spPr>
          <a:xfrm>
            <a:off x="8803830" y="795880"/>
            <a:ext cx="814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</a:rPr>
              <a:t>HEAVY UP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36B8ED-E69B-4849-81A9-ECA9B9E15C06}"/>
              </a:ext>
            </a:extLst>
          </p:cNvPr>
          <p:cNvSpPr txBox="1"/>
          <p:nvPr/>
        </p:nvSpPr>
        <p:spPr>
          <a:xfrm>
            <a:off x="9697856" y="795880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u="sng" dirty="0">
                <a:solidFill>
                  <a:schemeClr val="bg1"/>
                </a:solidFill>
              </a:rPr>
              <a:t>GOLPE DE OPINIÓN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C6A5AB-09E3-4ED9-839C-CE96C2B56CBB}"/>
              </a:ext>
            </a:extLst>
          </p:cNvPr>
          <p:cNvCxnSpPr/>
          <p:nvPr/>
        </p:nvCxnSpPr>
        <p:spPr>
          <a:xfrm flipV="1">
            <a:off x="11450212" y="911669"/>
            <a:ext cx="0" cy="12219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FEEC96-ECAD-457E-BD56-B19BE0B4B1A8}"/>
              </a:ext>
            </a:extLst>
          </p:cNvPr>
          <p:cNvCxnSpPr>
            <a:cxnSpLocks/>
          </p:cNvCxnSpPr>
          <p:nvPr/>
        </p:nvCxnSpPr>
        <p:spPr>
          <a:xfrm flipV="1">
            <a:off x="8324850" y="4378067"/>
            <a:ext cx="0" cy="610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8D55CD-E077-4865-ABFA-7CAF5AF3C421}"/>
              </a:ext>
            </a:extLst>
          </p:cNvPr>
          <p:cNvCxnSpPr>
            <a:cxnSpLocks/>
          </p:cNvCxnSpPr>
          <p:nvPr/>
        </p:nvCxnSpPr>
        <p:spPr>
          <a:xfrm flipV="1">
            <a:off x="11391905" y="4380771"/>
            <a:ext cx="0" cy="610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A0E4A6-615E-4D52-9267-9409F8516954}"/>
              </a:ext>
            </a:extLst>
          </p:cNvPr>
          <p:cNvCxnSpPr>
            <a:cxnSpLocks/>
          </p:cNvCxnSpPr>
          <p:nvPr/>
        </p:nvCxnSpPr>
        <p:spPr>
          <a:xfrm flipH="1">
            <a:off x="8324850" y="4989055"/>
            <a:ext cx="6771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E8B373-7B4A-40C7-81D4-C57AA3A563D6}"/>
              </a:ext>
            </a:extLst>
          </p:cNvPr>
          <p:cNvCxnSpPr>
            <a:cxnSpLocks/>
          </p:cNvCxnSpPr>
          <p:nvPr/>
        </p:nvCxnSpPr>
        <p:spPr>
          <a:xfrm flipH="1">
            <a:off x="10832806" y="4998955"/>
            <a:ext cx="5434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FC2685-9CB1-43F7-B483-1C3A19E126A2}"/>
              </a:ext>
            </a:extLst>
          </p:cNvPr>
          <p:cNvCxnSpPr>
            <a:cxnSpLocks/>
          </p:cNvCxnSpPr>
          <p:nvPr/>
        </p:nvCxnSpPr>
        <p:spPr>
          <a:xfrm flipH="1">
            <a:off x="8324851" y="930719"/>
            <a:ext cx="3837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F0D862-401B-4F54-9FCB-AB9909AD7EB1}"/>
              </a:ext>
            </a:extLst>
          </p:cNvPr>
          <p:cNvCxnSpPr>
            <a:cxnSpLocks/>
          </p:cNvCxnSpPr>
          <p:nvPr/>
        </p:nvCxnSpPr>
        <p:spPr>
          <a:xfrm flipH="1">
            <a:off x="11066483" y="911669"/>
            <a:ext cx="3837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F7C8F82-0888-44E2-BB11-AF0A6EA446D4}"/>
              </a:ext>
            </a:extLst>
          </p:cNvPr>
          <p:cNvSpPr txBox="1"/>
          <p:nvPr/>
        </p:nvSpPr>
        <p:spPr>
          <a:xfrm>
            <a:off x="5470382" y="2856030"/>
            <a:ext cx="1674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u="sng" dirty="0">
                <a:solidFill>
                  <a:schemeClr val="bg1"/>
                </a:solidFill>
              </a:rPr>
              <a:t>SENTIDO DE URGENCIA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5AACC5-6487-4AC8-93BF-975442BE86AE}"/>
              </a:ext>
            </a:extLst>
          </p:cNvPr>
          <p:cNvSpPr txBox="1"/>
          <p:nvPr/>
        </p:nvSpPr>
        <p:spPr>
          <a:xfrm>
            <a:off x="8863987" y="1179823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TV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F68B3E-AF2A-4324-9E69-8CEE9C64F374}"/>
              </a:ext>
            </a:extLst>
          </p:cNvPr>
          <p:cNvSpPr txBox="1"/>
          <p:nvPr/>
        </p:nvSpPr>
        <p:spPr>
          <a:xfrm>
            <a:off x="9490951" y="118866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SOCIAL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72A010B-E8DF-4EC7-A04A-846CA9AE2257}"/>
              </a:ext>
            </a:extLst>
          </p:cNvPr>
          <p:cNvSpPr/>
          <p:nvPr/>
        </p:nvSpPr>
        <p:spPr>
          <a:xfrm>
            <a:off x="10807163" y="3498187"/>
            <a:ext cx="963603" cy="22146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2F4A3D-B9CA-44C5-B912-6EE854CEC083}"/>
              </a:ext>
            </a:extLst>
          </p:cNvPr>
          <p:cNvSpPr txBox="1"/>
          <p:nvPr/>
        </p:nvSpPr>
        <p:spPr>
          <a:xfrm>
            <a:off x="10223393" y="1194594"/>
            <a:ext cx="1178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INFLUENCERS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A796EB-3DBE-4695-A138-AD5C6E7A5218}"/>
              </a:ext>
            </a:extLst>
          </p:cNvPr>
          <p:cNvSpPr txBox="1"/>
          <p:nvPr/>
        </p:nvSpPr>
        <p:spPr>
          <a:xfrm>
            <a:off x="9635578" y="1485934"/>
            <a:ext cx="70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DIRECT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D25C98F-36D6-4833-A437-6F447CC2E9F6}"/>
              </a:ext>
            </a:extLst>
          </p:cNvPr>
          <p:cNvSpPr/>
          <p:nvPr/>
        </p:nvSpPr>
        <p:spPr>
          <a:xfrm>
            <a:off x="3212389" y="4863106"/>
            <a:ext cx="1676400" cy="498764"/>
          </a:xfrm>
          <a:prstGeom prst="roundRect">
            <a:avLst/>
          </a:prstGeom>
          <a:noFill/>
          <a:ln w="28575">
            <a:solidFill>
              <a:srgbClr val="00A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1F16AE-B493-490E-B28E-5BFC1273D72D}"/>
              </a:ext>
            </a:extLst>
          </p:cNvPr>
          <p:cNvSpPr txBox="1"/>
          <p:nvPr/>
        </p:nvSpPr>
        <p:spPr>
          <a:xfrm>
            <a:off x="3080210" y="4941053"/>
            <a:ext cx="192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ABE1"/>
                </a:solidFill>
              </a:rPr>
              <a:t>OOH</a:t>
            </a:r>
            <a:endParaRPr lang="en-US" b="1" dirty="0">
              <a:solidFill>
                <a:srgbClr val="00ABE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33B38D-76F6-4C53-9579-B3D7F6B074D1}"/>
              </a:ext>
            </a:extLst>
          </p:cNvPr>
          <p:cNvSpPr txBox="1"/>
          <p:nvPr/>
        </p:nvSpPr>
        <p:spPr>
          <a:xfrm>
            <a:off x="9367868" y="1943032"/>
            <a:ext cx="112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SER NOTICIA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378366-4D6D-45E0-AF11-529BF042449D}"/>
              </a:ext>
            </a:extLst>
          </p:cNvPr>
          <p:cNvCxnSpPr>
            <a:cxnSpLocks/>
          </p:cNvCxnSpPr>
          <p:nvPr/>
        </p:nvCxnSpPr>
        <p:spPr>
          <a:xfrm flipH="1">
            <a:off x="9051699" y="2096920"/>
            <a:ext cx="3837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21864F3-485C-4D8B-ABD4-21E1130EC560}"/>
              </a:ext>
            </a:extLst>
          </p:cNvPr>
          <p:cNvCxnSpPr>
            <a:cxnSpLocks/>
          </p:cNvCxnSpPr>
          <p:nvPr/>
        </p:nvCxnSpPr>
        <p:spPr>
          <a:xfrm flipH="1">
            <a:off x="10412154" y="2096920"/>
            <a:ext cx="3837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1C7583-1845-4175-B77A-BF160A686711}"/>
              </a:ext>
            </a:extLst>
          </p:cNvPr>
          <p:cNvSpPr txBox="1"/>
          <p:nvPr/>
        </p:nvSpPr>
        <p:spPr>
          <a:xfrm>
            <a:off x="1237711" y="6042066"/>
            <a:ext cx="97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KPIS:                        REACH – IMPRESIONES                  CLICS                  EARN MEDIA          TEST         CITA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2D25166-1742-4351-8C8C-B0644609BAD8}"/>
              </a:ext>
            </a:extLst>
          </p:cNvPr>
          <p:cNvSpPr/>
          <p:nvPr/>
        </p:nvSpPr>
        <p:spPr>
          <a:xfrm>
            <a:off x="1266667" y="5969069"/>
            <a:ext cx="10155343" cy="49876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8629A21B-BB81-4537-B3AD-C7E1FD473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04" y="552138"/>
            <a:ext cx="771066" cy="19879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A8F81B12-EB90-420B-9516-8E7324B54C8D}"/>
              </a:ext>
            </a:extLst>
          </p:cNvPr>
          <p:cNvSpPr/>
          <p:nvPr/>
        </p:nvSpPr>
        <p:spPr>
          <a:xfrm>
            <a:off x="2918330" y="787928"/>
            <a:ext cx="93968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150MM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4EFFB5-4C12-4FD0-99C3-E69D42011894}"/>
              </a:ext>
            </a:extLst>
          </p:cNvPr>
          <p:cNvSpPr/>
          <p:nvPr/>
        </p:nvSpPr>
        <p:spPr>
          <a:xfrm>
            <a:off x="8269065" y="5214297"/>
            <a:ext cx="3457804" cy="67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b="1" dirty="0">
                <a:solidFill>
                  <a:srgbClr val="92000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PODEMOS CAPITALIZAR LA AUDIENCIA DEL LANDING PARA COMUNICAR AMGEN TIEMPO DESPUÉS</a:t>
            </a:r>
            <a:endParaRPr lang="en-US" sz="1200" b="1" dirty="0">
              <a:solidFill>
                <a:srgbClr val="92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B6034D7-5D7D-4475-BD01-A5EDD824E490}"/>
              </a:ext>
            </a:extLst>
          </p:cNvPr>
          <p:cNvSpPr txBox="1"/>
          <p:nvPr/>
        </p:nvSpPr>
        <p:spPr>
          <a:xfrm>
            <a:off x="1257361" y="1749985"/>
            <a:ext cx="85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u="sng" dirty="0">
                <a:solidFill>
                  <a:schemeClr val="bg1"/>
                </a:solidFill>
              </a:rPr>
              <a:t>CAMPAÑA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8531CC-919C-466F-8F09-E53FB8264890}"/>
              </a:ext>
            </a:extLst>
          </p:cNvPr>
          <p:cNvSpPr txBox="1"/>
          <p:nvPr/>
        </p:nvSpPr>
        <p:spPr>
          <a:xfrm>
            <a:off x="9752304" y="336602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u="sng" dirty="0">
                <a:solidFill>
                  <a:schemeClr val="bg1"/>
                </a:solidFill>
              </a:rPr>
              <a:t>PR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AE0875C-7F48-421F-829B-7A3EF3CD9332}"/>
              </a:ext>
            </a:extLst>
          </p:cNvPr>
          <p:cNvCxnSpPr>
            <a:cxnSpLocks/>
          </p:cNvCxnSpPr>
          <p:nvPr/>
        </p:nvCxnSpPr>
        <p:spPr>
          <a:xfrm>
            <a:off x="5346761" y="987526"/>
            <a:ext cx="0" cy="5480307"/>
          </a:xfrm>
          <a:prstGeom prst="line">
            <a:avLst/>
          </a:prstGeom>
          <a:ln>
            <a:solidFill>
              <a:schemeClr val="bg1">
                <a:alpha val="2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58E40C-8BB9-4C5C-AA6C-31BD2EF0F6E3}"/>
              </a:ext>
            </a:extLst>
          </p:cNvPr>
          <p:cNvCxnSpPr>
            <a:cxnSpLocks/>
          </p:cNvCxnSpPr>
          <p:nvPr/>
        </p:nvCxnSpPr>
        <p:spPr>
          <a:xfrm>
            <a:off x="7347807" y="967100"/>
            <a:ext cx="0" cy="5480307"/>
          </a:xfrm>
          <a:prstGeom prst="line">
            <a:avLst/>
          </a:prstGeom>
          <a:ln>
            <a:solidFill>
              <a:schemeClr val="bg1">
                <a:alpha val="2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8D7BD4D-3A42-4511-A1A9-C3D7A874F8BE}"/>
              </a:ext>
            </a:extLst>
          </p:cNvPr>
          <p:cNvSpPr txBox="1"/>
          <p:nvPr/>
        </p:nvSpPr>
        <p:spPr>
          <a:xfrm>
            <a:off x="9394484" y="6499971"/>
            <a:ext cx="1298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PATIENT JOURNEY 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2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405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Helvetica</vt:lpstr>
      <vt:lpstr>Microsoft Yi Baiti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Diaz Rodriguez, Nicolas</dc:creator>
  <cp:lastModifiedBy>Diaz Rodriguez, Nicolas</cp:lastModifiedBy>
  <cp:revision>72</cp:revision>
  <dcterms:created xsi:type="dcterms:W3CDTF">2019-03-30T16:30:02Z</dcterms:created>
  <dcterms:modified xsi:type="dcterms:W3CDTF">2019-04-01T02:47:15Z</dcterms:modified>
</cp:coreProperties>
</file>