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3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4A"/>
    <a:srgbClr val="274F52"/>
    <a:srgbClr val="003034"/>
    <a:srgbClr val="003135"/>
    <a:srgbClr val="24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9"/>
  </p:normalViewPr>
  <p:slideViewPr>
    <p:cSldViewPr snapToGrid="0" snapToObjects="1">
      <p:cViewPr varScale="1">
        <p:scale>
          <a:sx n="69" d="100"/>
          <a:sy n="69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BA27-BEB7-CA47-A933-D277E34D1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40717-2836-CC4C-AC95-6867EB7A9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04078-B06F-404D-9006-9F59FC91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5C79-8796-0D48-ADEF-65FB4C6A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A6EAD-B1CD-AC49-94C5-ED40F354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3083-4478-554E-9991-D7CEEBA3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8E909-0C20-3346-95A7-DBE43A106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E7F5F-2DD5-AF40-ABEF-07E2CAAB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F8498-040E-494E-8E7D-0FD5C979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D100-8DB0-D74C-AD13-E6C588AC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8A348-6617-0F4D-A5AD-3B4D5430B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3FA80-CB9B-704D-8BDD-0654EEEB3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3A857-7870-5647-B794-B23A1C53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7498D-13A1-064D-8535-67E51B8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37D2-8616-514C-992B-B9EA28D4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6855-F8FF-F446-88D8-C4F83EE1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FEC8-EDD0-5948-B1DD-21078BDF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11847-DC86-A24A-B094-E3B78C43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FE8A-B4C7-9444-A3C1-4FAF8B97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1028-D7BB-6C4D-AD7B-8D0146A2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1FFC-AF1A-EC4E-8444-925A91DA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7C7B3-574D-E549-9BB2-797A59CE3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4502-0E45-5B4F-82CB-D07D4E12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FD048-F41B-9F45-9D9F-81302833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82F44-E6B0-6542-916D-62A3354F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A665-0373-5E4C-8FC0-CBF99CAE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0DE2-D3AF-7D47-85F0-B1E44015B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5BC88-7376-9649-B3CF-E09206F68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41382-8C15-1F4D-A9D1-45F285A2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FECB-AAF3-514F-BE75-CB0FC574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E0508-F586-BD49-B179-C1265A97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3EED-0E85-8F40-89F2-F97A9B4D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D6EA3-CAFF-1F47-9C51-BEF4839F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49AE-36C3-7F4E-AD79-ABD1B3E9E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D746C-49E0-6C45-8555-ED4E58FB5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770E9-4151-794E-9C2B-685D88A66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23F20-87D0-8243-AC20-6E74C03F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4A525-C956-404E-ACDD-D740A55F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00580-F4EB-DF4D-91EE-02B779D8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9D67-A29E-6444-973A-398033EA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A7A3-0B75-B74E-AE41-CC4B31F8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0471D-FBBF-3B49-A8CF-AEDD0746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9CBA4-EF68-E741-BD89-C2944471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90C6C-3E25-D145-881E-03DD38AF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C9262-B525-854F-AB8D-376AA651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365F5-4762-234B-9B07-84C45694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5EF1-9245-574D-9662-E54D4B65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94AD-E980-024B-AFFD-AABC7E89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2987A-A874-954B-B3AB-118C89D5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7BBC2-B58B-6344-9223-BB8016E0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0EF7F-DCE4-5D4D-9D7D-C0621AE2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BCCE9-F401-414A-900C-9C9DF5D6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1CF5-5AEE-9F4F-B46B-7FE838B1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AD4AE-D517-F34B-85C2-28E6CBB34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B5F80-C01B-D441-8737-91650BA1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1DB63-90F0-A04D-825E-7BA3CBD5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5746-3E11-C84B-857D-41E39C41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19B61-5A10-2D4F-9BC9-4CDE0AE6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8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1FBE-5AAF-0045-8F47-261C59E6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14BC6-F73A-9F4A-85C8-E8E3D9975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BFBED-4C9D-B442-8E29-63DEB36AE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AD10-4D1E-5342-8F28-D4997DD0F0E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26BD-2A31-3144-AA8B-B3B13581E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9D564-156D-D147-8B57-9776BA9A6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FB01-1797-FB47-9806-61694178F7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6CD90-250B-294B-A29B-666C526E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762853" y="445819"/>
            <a:ext cx="505605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sz="1600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Las enfermedades cardiovasculares son la mayor causa de defunción en Colombia,</a:t>
            </a:r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 el 29% del total de las muertes está relacionado con esta causa, por encima de cualquier otra relacionada con problemas </a:t>
            </a:r>
            <a:r>
              <a:rPr lang="es-CO" sz="16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de </a:t>
            </a:r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salud, homicidios o siniestros viales</a:t>
            </a:r>
            <a:r>
              <a:rPr lang="es-CO" sz="16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.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sz="16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Adicional </a:t>
            </a:r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a esto, no hay aún </a:t>
            </a:r>
            <a:r>
              <a:rPr lang="es-CO" sz="16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consciencia </a:t>
            </a:r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frente a la prevención de esta </a:t>
            </a:r>
            <a:r>
              <a:rPr lang="es-CO" sz="16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problemática </a:t>
            </a:r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ligada a los altos índices de colesterol en la sangre.</a:t>
            </a:r>
          </a:p>
          <a:p>
            <a:pPr algn="just"/>
            <a:endParaRPr lang="es-CO" sz="1600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Sin embargo la cura para estas enfermedades ya existe: </a:t>
            </a:r>
            <a:r>
              <a:rPr lang="es-CO" sz="1600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LA PREVENCIÓN </a:t>
            </a:r>
            <a:endParaRPr lang="es-CO" sz="1600" dirty="0" smtClean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pPr algn="just"/>
            <a:endParaRPr lang="es-CO" sz="1600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Pese a </a:t>
            </a:r>
            <a:r>
              <a:rPr lang="es-CO" sz="16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esto, </a:t>
            </a:r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los números siguen aumentando y se </a:t>
            </a:r>
            <a:r>
              <a:rPr lang="es-CO" sz="16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prevé </a:t>
            </a:r>
            <a:r>
              <a:rPr lang="es-CO" sz="16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que estas enfermedades seguirán siendo la principal causa de muerte. </a:t>
            </a:r>
          </a:p>
          <a:p>
            <a:pPr algn="just"/>
            <a:endParaRPr lang="es-CO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pPr algn="just"/>
            <a:endParaRPr lang="es-CO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sz="3600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¿Por qué si sabemos la solución no la aplicamos? </a:t>
            </a:r>
          </a:p>
          <a:p>
            <a:endParaRPr lang="en-US" dirty="0" smtClean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207678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 smtClean="0">
                <a:solidFill>
                  <a:schemeClr val="bg1"/>
                </a:solidFill>
                <a:latin typeface="Mark For MC Narrow W00 Light" panose="020B0506020201010104" pitchFamily="34" charset="0"/>
              </a:rPr>
              <a:t>PERFILES EN RIESGO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970671" y="27432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IPSUM LOREM IPSUM </a:t>
            </a:r>
            <a:r>
              <a:rPr lang="en-US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LOREM IPSUM </a:t>
            </a:r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</a:t>
            </a:r>
          </a:p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IPSUM LOREM IPSUM LOREM IPSUM LOREM IPSUM </a:t>
            </a:r>
          </a:p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IPSUM </a:t>
            </a:r>
            <a:r>
              <a:rPr lang="en-US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LOREM IPSUM</a:t>
            </a: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173041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>
                <a:solidFill>
                  <a:schemeClr val="bg1"/>
                </a:solidFill>
                <a:latin typeface="Mark For MC Narrow W00 Light" panose="020B0506020201010104" pitchFamily="34" charset="0"/>
              </a:rPr>
              <a:t>LOREM IPSUM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E5000-DB96-A047-B5FB-37623FD9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3" y="52863"/>
            <a:ext cx="12193473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19070-C623-E04C-A705-4682EC5C032B}"/>
              </a:ext>
            </a:extLst>
          </p:cNvPr>
          <p:cNvSpPr txBox="1"/>
          <p:nvPr/>
        </p:nvSpPr>
        <p:spPr>
          <a:xfrm>
            <a:off x="167418" y="1225004"/>
            <a:ext cx="6191818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900"/>
              </a:lnSpc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k For MC Narrow W00 Black" panose="020B0A06020201010104" pitchFamily="34" charset="0"/>
              </a:rPr>
              <a:t>#PERFILES</a:t>
            </a:r>
          </a:p>
          <a:p>
            <a:pPr>
              <a:lnSpc>
                <a:spcPts val="10900"/>
              </a:lnSpc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k For MC Narrow W00 Black" panose="020B0A06020201010104" pitchFamily="34" charset="0"/>
              </a:rPr>
              <a:t>EN</a:t>
            </a:r>
          </a:p>
          <a:p>
            <a:pPr>
              <a:lnSpc>
                <a:spcPts val="10900"/>
              </a:lnSpc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k For MC Narrow W00 Black" panose="020B0A06020201010104" pitchFamily="34" charset="0"/>
              </a:rPr>
              <a:t>RIESGO</a:t>
            </a:r>
            <a:endParaRPr lang="en-US" sz="3600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5A6F7-D94B-DC44-83F7-45C9E3B4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970672" y="2743200"/>
            <a:ext cx="4335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Aprovechando la creciente tendencia de compartir imágenes en redes sociales relacionadas con comida, </a:t>
            </a:r>
            <a:r>
              <a:rPr lang="es-CO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que ya acumula </a:t>
            </a: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más de 1000 millones de publicaciones, quisimos crear </a:t>
            </a:r>
            <a:r>
              <a:rPr lang="es-CO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consciencia </a:t>
            </a: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de prevención bajo uno de los principales responsables: </a:t>
            </a:r>
            <a:endParaRPr lang="es-CO" dirty="0" smtClean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LA BUENA ALIMENTACIÓN.</a:t>
            </a:r>
            <a:endParaRPr lang="es-CO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endParaRPr lang="es-CO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218761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>
                <a:solidFill>
                  <a:schemeClr val="bg1"/>
                </a:solidFill>
                <a:latin typeface="Mark For MC Narrow W00 Light" panose="020B0506020201010104" pitchFamily="34" charset="0"/>
              </a:rPr>
              <a:t>PERFILES EN RIESGO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D7711-B310-A545-B784-9F1CFC46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1192344" y="1443887"/>
            <a:ext cx="4571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Monitoreamos e identificamos los </a:t>
            </a:r>
            <a:r>
              <a:rPr lang="es-CO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HT </a:t>
            </a: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que más se usan cuando se hace un publicación de comida en las Redes Sociales:</a:t>
            </a:r>
            <a:b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</a:b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/>
            </a:r>
            <a:b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</a:br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#FOOD: 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330 millones de publicaciones</a:t>
            </a:r>
            <a:b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</a:br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#FOODPORN: 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192 millones de publicaciones</a:t>
            </a:r>
            <a:b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</a:br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#FOODIE: 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118 millones de publicaciones</a:t>
            </a:r>
            <a:b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/>
            </a:r>
            <a:b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</a:br>
            <a:r>
              <a:rPr lang="es-CO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Evaluamos </a:t>
            </a: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la </a:t>
            </a:r>
            <a:r>
              <a:rPr lang="es-CO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calidad (en alimentación) de diferentes usuarios que usan este HT para publicar  este tipo de contenido. </a:t>
            </a: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/>
            </a:r>
            <a:b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/>
            </a:r>
            <a:b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</a:br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Comentaremos las publicaciones que contengan alto contenido de colesterol con el hashtag:  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#</a:t>
            </a:r>
            <a:r>
              <a:rPr lang="es-CO" dirty="0" err="1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PerfilEnRiesgo</a:t>
            </a:r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.</a:t>
            </a:r>
            <a:endParaRPr lang="en-US" dirty="0" smtClean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214605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 smtClean="0">
                <a:solidFill>
                  <a:schemeClr val="bg1"/>
                </a:solidFill>
                <a:latin typeface="Mark For MC Narrow W00 Light" panose="020B0506020201010104" pitchFamily="34" charset="0"/>
              </a:rPr>
              <a:t>PERFILESENRIESGO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0675" y="597455"/>
            <a:ext cx="4897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4000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¿CÓMO LO HICIMOS?</a:t>
            </a:r>
            <a:endParaRPr lang="es-CO" sz="4000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6CD90-250B-294B-A29B-666C526E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1321653" y="1106219"/>
            <a:ext cx="4329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Entregaremos un diagnóstico a estos 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#</a:t>
            </a:r>
            <a:r>
              <a:rPr lang="es-CO" dirty="0" err="1">
                <a:solidFill>
                  <a:srgbClr val="E5E64A"/>
                </a:solidFill>
                <a:latin typeface="Mark For MC Narrow W00 Black" panose="020B0A06020201010104" pitchFamily="34" charset="0"/>
              </a:rPr>
              <a:t>PerfilesEnRiesgo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  </a:t>
            </a: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para que evalúen </a:t>
            </a:r>
            <a:r>
              <a:rPr lang="es-CO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los peligros de </a:t>
            </a:r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una dieta desbalanceada. </a:t>
            </a:r>
            <a:endParaRPr lang="es-CO" dirty="0" smtClean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endParaRPr lang="es-CO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Los resultados del diagnostico se enviarán por un mensaje </a:t>
            </a:r>
            <a:r>
              <a:rPr lang="es-CO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privado por redes sociales. </a:t>
            </a:r>
          </a:p>
          <a:p>
            <a:pPr algn="just"/>
            <a:endParaRPr lang="es-CO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Finalmente dentro del </a:t>
            </a:r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diagnóstico 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se incluirá un enlace directo a un </a:t>
            </a:r>
            <a:r>
              <a:rPr lang="es-CO" i="1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site</a:t>
            </a:r>
            <a:r>
              <a:rPr lang="es-CO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 que permita programar una consulta médica para evaluar sus niveles de colesterol en la sangre</a:t>
            </a:r>
            <a:r>
              <a:rPr lang="es-CO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.</a:t>
            </a:r>
          </a:p>
          <a:p>
            <a:pPr algn="just"/>
            <a:endParaRPr lang="es-CO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Los usuarios empezarán a comentar con el hashtag y a postular diferentes cuentas que puedan tener niveles de colesterol alto. </a:t>
            </a:r>
          </a:p>
          <a:p>
            <a:endParaRPr lang="en-US" dirty="0" smtClean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207678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 smtClean="0">
                <a:solidFill>
                  <a:schemeClr val="bg1"/>
                </a:solidFill>
                <a:latin typeface="Mark For MC Narrow W00 Light" panose="020B0506020201010104" pitchFamily="34" charset="0"/>
              </a:rPr>
              <a:t>PERFILES EN RIESGO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970671" y="27432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IPSUM LOREM IPSUM </a:t>
            </a:r>
            <a:r>
              <a:rPr lang="en-US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LOREM IPSUM </a:t>
            </a:r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</a:t>
            </a:r>
          </a:p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IPSUM LOREM IPSUM LOREM IPSUM LOREM IPSUM </a:t>
            </a:r>
          </a:p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IPSUM </a:t>
            </a:r>
            <a:r>
              <a:rPr lang="en-US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LOREM IPSUM</a:t>
            </a: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173041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>
                <a:solidFill>
                  <a:schemeClr val="bg1"/>
                </a:solidFill>
                <a:latin typeface="Mark For MC Narrow W00 Light" panose="020B0506020201010104" pitchFamily="34" charset="0"/>
              </a:rPr>
              <a:t>LOREM IPSUM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E5000-DB96-A047-B5FB-37623FD9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3473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19070-C623-E04C-A705-4682EC5C032B}"/>
              </a:ext>
            </a:extLst>
          </p:cNvPr>
          <p:cNvSpPr txBox="1"/>
          <p:nvPr/>
        </p:nvSpPr>
        <p:spPr>
          <a:xfrm>
            <a:off x="167418" y="1225004"/>
            <a:ext cx="6191818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900"/>
              </a:lnSpc>
            </a:pPr>
            <a:r>
              <a:rPr lang="en-US" sz="9600" dirty="0" smtClean="0">
                <a:solidFill>
                  <a:srgbClr val="003034"/>
                </a:solidFill>
                <a:latin typeface="Mark For MC Narrow W00 Black" panose="020B0A06020201010104" pitchFamily="34" charset="0"/>
              </a:rPr>
              <a:t>MEDIOS</a:t>
            </a:r>
            <a:endParaRPr lang="en-US" sz="3600" dirty="0">
              <a:solidFill>
                <a:srgbClr val="003034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362226" y="2766874"/>
            <a:ext cx="62325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03034"/>
                </a:solidFill>
                <a:latin typeface="Mark For MC Narrow W00 Black" panose="020B0A06020201010104" pitchFamily="34" charset="0"/>
              </a:rPr>
              <a:t>Redes sociales: </a:t>
            </a:r>
            <a:r>
              <a:rPr lang="es-ES_tradnl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piezas audiovisuales que inviten a compartir el </a:t>
            </a:r>
            <a:r>
              <a:rPr lang="es-ES_tradnl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HT #PERFILENRIESGO. </a:t>
            </a:r>
          </a:p>
          <a:p>
            <a:endParaRPr lang="es-ES_tradnl" dirty="0">
              <a:latin typeface="Mark For MC Narrow W00 Black" panose="020B0A06020201010104" pitchFamily="34" charset="0"/>
            </a:endParaRPr>
          </a:p>
          <a:p>
            <a:r>
              <a:rPr lang="es-CO" dirty="0" err="1">
                <a:solidFill>
                  <a:srgbClr val="003034"/>
                </a:solidFill>
                <a:latin typeface="Mark For MC Narrow W00 Black" panose="020B0A06020201010104" pitchFamily="34" charset="0"/>
              </a:rPr>
              <a:t>Influencers</a:t>
            </a:r>
            <a:r>
              <a:rPr lang="es-CO" dirty="0">
                <a:solidFill>
                  <a:srgbClr val="003034"/>
                </a:solidFill>
                <a:latin typeface="Mark For MC Narrow W00 Black" panose="020B0A06020201010104" pitchFamily="34" charset="0"/>
              </a:rPr>
              <a:t>: 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Comentando </a:t>
            </a:r>
            <a:r>
              <a:rPr lang="es-CO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el HT #</a:t>
            </a:r>
            <a:r>
              <a:rPr lang="es-CO" dirty="0" err="1">
                <a:solidFill>
                  <a:srgbClr val="274F52"/>
                </a:solidFill>
                <a:latin typeface="Mark For MC Narrow W00 Black" panose="020B0A06020201010104" pitchFamily="34" charset="0"/>
              </a:rPr>
              <a:t>PerfilEnRiesgo</a:t>
            </a:r>
            <a:r>
              <a:rPr lang="es-CO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en el perfil de </a:t>
            </a:r>
            <a:r>
              <a:rPr lang="es-CO" dirty="0" err="1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Influencers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</a:t>
            </a:r>
            <a:r>
              <a:rPr lang="es-CO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como 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@</a:t>
            </a:r>
            <a:r>
              <a:rPr lang="es-CO" dirty="0" err="1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nicodezuburia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(545K) , @</a:t>
            </a:r>
            <a:r>
              <a:rPr lang="es-CO" dirty="0" err="1">
                <a:solidFill>
                  <a:srgbClr val="274F52"/>
                </a:solidFill>
                <a:latin typeface="Mark For MC Narrow W00 Black" panose="020B0A06020201010104" pitchFamily="34" charset="0"/>
              </a:rPr>
              <a:t>b</a:t>
            </a:r>
            <a:r>
              <a:rPr lang="es-CO" dirty="0" err="1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ogotaeats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(225K), @</a:t>
            </a:r>
            <a:r>
              <a:rPr lang="es-CO" dirty="0" err="1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rigobertouran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(813K), @</a:t>
            </a:r>
            <a:r>
              <a:rPr lang="es-CO" dirty="0" err="1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eltenedorrosado</a:t>
            </a:r>
            <a:r>
              <a:rPr lang="es-CO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(62K), </a:t>
            </a:r>
            <a:r>
              <a:rPr lang="es-CO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lograremos generar un 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diagnóstico </a:t>
            </a:r>
            <a:r>
              <a:rPr lang="es-CO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que estos perfiles compartirán generando consciencia masiva frente al 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problema.</a:t>
            </a:r>
            <a:endParaRPr lang="es-CO" dirty="0">
              <a:solidFill>
                <a:srgbClr val="274F52"/>
              </a:solidFill>
              <a:latin typeface="Mark For MC Narrow W00 Black" panose="020B0A06020201010104" pitchFamily="34" charset="0"/>
            </a:endParaRPr>
          </a:p>
          <a:p>
            <a:endParaRPr lang="es-CO" dirty="0" smtClean="0">
              <a:latin typeface="Mark For MC Narrow W00 Black" panose="020B0A06020201010104" pitchFamily="34" charset="0"/>
            </a:endParaRPr>
          </a:p>
          <a:p>
            <a:r>
              <a:rPr lang="es-CO" dirty="0" smtClean="0">
                <a:solidFill>
                  <a:srgbClr val="003135"/>
                </a:solidFill>
                <a:latin typeface="Mark For MC Narrow W00 Black" panose="020B0A06020201010104" pitchFamily="34" charset="0"/>
              </a:rPr>
              <a:t>Exteriores</a:t>
            </a:r>
            <a:r>
              <a:rPr lang="es-CO" dirty="0">
                <a:solidFill>
                  <a:srgbClr val="003135"/>
                </a:solidFill>
                <a:latin typeface="Mark For MC Narrow W00 Black" panose="020B0A06020201010104" pitchFamily="34" charset="0"/>
              </a:rPr>
              <a:t>: 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Mobiliarios urbanos que mostrar en tiempo real las publicaciones “saludables” y las que están categorizados como #</a:t>
            </a:r>
            <a:r>
              <a:rPr lang="es-CO" dirty="0" err="1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PerfilesEnRiesgos</a:t>
            </a:r>
            <a:r>
              <a:rPr lang="es-CO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.</a:t>
            </a:r>
            <a:endParaRPr lang="es-CO" dirty="0">
              <a:solidFill>
                <a:srgbClr val="003135"/>
              </a:solidFill>
              <a:latin typeface="Mark For MC Narrow W00 Black" panose="020B0A060202010101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970671" y="27432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IPSUM LOREM IPSUM </a:t>
            </a:r>
            <a:r>
              <a:rPr lang="en-US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LOREM IPSUM </a:t>
            </a:r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</a:t>
            </a:r>
          </a:p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IPSUM LOREM IPSUM LOREM IPSUM LOREM IPSUM </a:t>
            </a:r>
          </a:p>
          <a:p>
            <a:r>
              <a:rPr lang="en-US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LOREM IPSUM </a:t>
            </a:r>
            <a:r>
              <a:rPr lang="en-US" dirty="0">
                <a:solidFill>
                  <a:srgbClr val="E5E64A"/>
                </a:solidFill>
                <a:latin typeface="Mark For MC Narrow W00 Black" panose="020B0A06020201010104" pitchFamily="34" charset="0"/>
              </a:rPr>
              <a:t>LOREM IPSUM</a:t>
            </a: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173041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>
                <a:solidFill>
                  <a:schemeClr val="bg1"/>
                </a:solidFill>
                <a:latin typeface="Mark For MC Narrow W00 Light" panose="020B0506020201010104" pitchFamily="34" charset="0"/>
              </a:rPr>
              <a:t>LOREM IPSUM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E5000-DB96-A047-B5FB-37623FD9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3473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19070-C623-E04C-A705-4682EC5C032B}"/>
              </a:ext>
            </a:extLst>
          </p:cNvPr>
          <p:cNvSpPr txBox="1"/>
          <p:nvPr/>
        </p:nvSpPr>
        <p:spPr>
          <a:xfrm>
            <a:off x="167418" y="941519"/>
            <a:ext cx="6191818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10900"/>
              </a:lnSpc>
            </a:pPr>
            <a:r>
              <a:rPr lang="en-US" sz="9600" dirty="0" smtClean="0">
                <a:solidFill>
                  <a:srgbClr val="003034"/>
                </a:solidFill>
                <a:latin typeface="Mark For MC Narrow W00 Black" panose="020B0A06020201010104" pitchFamily="34" charset="0"/>
              </a:rPr>
              <a:t>PR</a:t>
            </a:r>
            <a:endParaRPr lang="en-US" sz="3600" dirty="0">
              <a:solidFill>
                <a:srgbClr val="003034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362226" y="2489449"/>
            <a:ext cx="6426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Cubrimiento de los medios, alertando los altos índices de la enfermedad por medio de la acción creativa. </a:t>
            </a:r>
            <a:r>
              <a:rPr lang="es-ES_tradnl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</a:t>
            </a:r>
          </a:p>
          <a:p>
            <a:endParaRPr lang="es-ES_tradnl" dirty="0">
              <a:latin typeface="Mark For MC Narrow W00 Black" panose="020B0A06020201010104" pitchFamily="34" charset="0"/>
            </a:endParaRPr>
          </a:p>
          <a:p>
            <a:endParaRPr lang="es-ES_tradnl" dirty="0" smtClean="0">
              <a:latin typeface="Mark For MC Narrow W00 Black" panose="020B0A06020201010104" pitchFamily="34" charset="0"/>
            </a:endParaRPr>
          </a:p>
          <a:p>
            <a:r>
              <a:rPr lang="es-ES_tradnl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Se </a:t>
            </a:r>
            <a:r>
              <a:rPr lang="es-ES_tradnl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crea el primer Hashtag que puede alertar sobre los riesgos del colesterol alto: #</a:t>
            </a:r>
            <a:r>
              <a:rPr lang="es-ES_tradnl" dirty="0" err="1">
                <a:solidFill>
                  <a:srgbClr val="274F52"/>
                </a:solidFill>
                <a:latin typeface="Mark For MC Narrow W00 Black" panose="020B0A06020201010104" pitchFamily="34" charset="0"/>
              </a:rPr>
              <a:t>PerfilesEnRiesgo</a:t>
            </a:r>
            <a:r>
              <a:rPr lang="es-ES_tradnl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 </a:t>
            </a:r>
          </a:p>
          <a:p>
            <a:endParaRPr lang="es-ES_tradnl" dirty="0">
              <a:latin typeface="Mark For MC Narrow W00 Black" panose="020B0A06020201010104" pitchFamily="34" charset="0"/>
            </a:endParaRPr>
          </a:p>
          <a:p>
            <a:endParaRPr lang="es-ES_tradnl" dirty="0" smtClean="0">
              <a:latin typeface="Mark For MC Narrow W00 Black" panose="020B0A06020201010104" pitchFamily="34" charset="0"/>
            </a:endParaRPr>
          </a:p>
          <a:p>
            <a:r>
              <a:rPr lang="es-ES_tradnl" dirty="0" smtClean="0">
                <a:solidFill>
                  <a:srgbClr val="274F52"/>
                </a:solidFill>
                <a:latin typeface="Mark For MC Narrow W00 Black" panose="020B0A06020201010104" pitchFamily="34" charset="0"/>
              </a:rPr>
              <a:t>#</a:t>
            </a:r>
            <a:r>
              <a:rPr lang="es-ES_tradnl" dirty="0" err="1">
                <a:solidFill>
                  <a:srgbClr val="274F52"/>
                </a:solidFill>
                <a:latin typeface="Mark For MC Narrow W00 Black" panose="020B0A06020201010104" pitchFamily="34" charset="0"/>
              </a:rPr>
              <a:t>PerfilesEnRiesgo</a:t>
            </a:r>
            <a:r>
              <a:rPr lang="es-ES_tradnl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, la nueva campaña que nos hace recapacitar frente a nuestra dieta. </a:t>
            </a:r>
          </a:p>
          <a:p>
            <a:endParaRPr lang="es-ES_tradnl" dirty="0" smtClean="0">
              <a:latin typeface="Mark For MC Narrow W00 Black" panose="020B0A06020201010104" pitchFamily="34" charset="0"/>
            </a:endParaRPr>
          </a:p>
          <a:p>
            <a:endParaRPr lang="es-ES_tradnl" dirty="0">
              <a:latin typeface="Mark For MC Narrow W00 Black" panose="020B0A06020201010104" pitchFamily="34" charset="0"/>
            </a:endParaRPr>
          </a:p>
          <a:p>
            <a:r>
              <a:rPr lang="es-ES_tradnl" dirty="0">
                <a:solidFill>
                  <a:srgbClr val="274F52"/>
                </a:solidFill>
                <a:latin typeface="Mark For MC Narrow W00 Black" panose="020B0A06020201010104" pitchFamily="34" charset="0"/>
              </a:rPr>
              <a:t>Una campaña creativa alerta sobre el contenido gastronómico que compartimos en redes sociales</a:t>
            </a:r>
            <a:r>
              <a:rPr lang="es-ES_tradnl" dirty="0">
                <a:latin typeface="Mark For MC Narrow W00 Black" panose="020B0A06020201010104" pitchFamily="34" charset="0"/>
              </a:rPr>
              <a:t>.</a:t>
            </a:r>
            <a:endParaRPr lang="es-CO" dirty="0">
              <a:latin typeface="Mark For MC Narrow W00 Black" panose="020B0A060202010101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pic>
        <p:nvPicPr>
          <p:cNvPr id="1026" name="Picture 2" descr="Resultado de imagen para el espectad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" y="3381808"/>
            <a:ext cx="1614739" cy="2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l TIEMP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7" y="4391638"/>
            <a:ext cx="1444197" cy="3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ULZ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6" y="4763213"/>
            <a:ext cx="1855346" cy="18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5A6F7-D94B-DC44-83F7-45C9E3B4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3E2A6-5316-3B46-8E2B-F57F7CBC5ED8}"/>
              </a:ext>
            </a:extLst>
          </p:cNvPr>
          <p:cNvSpPr txBox="1"/>
          <p:nvPr/>
        </p:nvSpPr>
        <p:spPr>
          <a:xfrm>
            <a:off x="1796064" y="1465569"/>
            <a:ext cx="34904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Con un solo Hashtag lograremos impactar más de 18 millones de personas en redes sociales</a:t>
            </a:r>
            <a:r>
              <a:rPr lang="es-CO" sz="20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.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 </a:t>
            </a:r>
            <a:endParaRPr lang="es-CO" sz="2000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+20 </a:t>
            </a:r>
            <a:r>
              <a:rPr lang="es-CO" sz="20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millones de impresiones en Facebook e Instagram. 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+200,000 </a:t>
            </a:r>
            <a:r>
              <a:rPr lang="es-CO" sz="20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mil diagnósticos generados desde nuestro perfil. 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+ 100,000 </a:t>
            </a:r>
            <a:r>
              <a:rPr lang="es-CO" sz="20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mil chequeos médicos </a:t>
            </a:r>
            <a:r>
              <a:rPr lang="es-CO" sz="20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hechos. </a:t>
            </a:r>
            <a:endParaRPr lang="es-CO" sz="2000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  <a:latin typeface="Mark For MC Narrow W00 Black" panose="020B0A06020201010104" pitchFamily="34" charset="0"/>
              </a:rPr>
              <a:t>+5 </a:t>
            </a:r>
            <a:r>
              <a:rPr lang="es-CO" sz="2000" dirty="0">
                <a:solidFill>
                  <a:schemeClr val="bg1"/>
                </a:solidFill>
                <a:latin typeface="Mark For MC Narrow W00 Black" panose="020B0A06020201010104" pitchFamily="34" charset="0"/>
              </a:rPr>
              <a:t>millones de visitas a nuestro perfil. </a:t>
            </a:r>
          </a:p>
          <a:p>
            <a:endParaRPr lang="es-CO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  <a:p>
            <a:endParaRPr lang="en-US" dirty="0">
              <a:solidFill>
                <a:schemeClr val="bg1"/>
              </a:solidFill>
              <a:latin typeface="Mark For MC Narrow W00 Black" panose="020B0A060202010101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B336-DB9C-5343-B344-77D4419F5E5F}"/>
              </a:ext>
            </a:extLst>
          </p:cNvPr>
          <p:cNvSpPr/>
          <p:nvPr/>
        </p:nvSpPr>
        <p:spPr>
          <a:xfrm rot="16200000">
            <a:off x="-2562663" y="218761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600" dirty="0">
                <a:solidFill>
                  <a:schemeClr val="bg1"/>
                </a:solidFill>
                <a:latin typeface="Mark For MC Narrow W00 Light" panose="020B0506020201010104" pitchFamily="34" charset="0"/>
              </a:rPr>
              <a:t>PERFILES EN RIESGO</a:t>
            </a:r>
            <a:endParaRPr lang="en-US" sz="1000" spc="600" dirty="0">
              <a:solidFill>
                <a:srgbClr val="E5E64A"/>
              </a:solidFill>
              <a:latin typeface="Mark For MC Narrow W00 Light" panose="020B05060202010101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96064" y="597455"/>
            <a:ext cx="324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4000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RESULTADOS</a:t>
            </a:r>
            <a:endParaRPr lang="es-CO" sz="4000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48070"/>
            <a:ext cx="11684924" cy="657277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B319070-C623-E04C-A705-4682EC5C032B}"/>
              </a:ext>
            </a:extLst>
          </p:cNvPr>
          <p:cNvSpPr txBox="1"/>
          <p:nvPr/>
        </p:nvSpPr>
        <p:spPr>
          <a:xfrm>
            <a:off x="1926945" y="167729"/>
            <a:ext cx="13507018" cy="133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900"/>
              </a:lnSpc>
            </a:pPr>
            <a:r>
              <a:rPr lang="en-US" sz="7200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#PERFILESEN</a:t>
            </a:r>
            <a:r>
              <a:rPr lang="en-US" sz="7200" dirty="0" smtClean="0">
                <a:solidFill>
                  <a:srgbClr val="E5E64A"/>
                </a:solidFill>
                <a:latin typeface="Mark For MC Narrow W00 Black" panose="020B0A06020201010104" pitchFamily="34" charset="0"/>
              </a:rPr>
              <a:t>RIESGO</a:t>
            </a:r>
            <a:endParaRPr lang="en-US" sz="7200" dirty="0">
              <a:solidFill>
                <a:srgbClr val="E5E64A"/>
              </a:solidFill>
              <a:latin typeface="Mark For MC Narrow W00 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544</Words>
  <Application>Microsoft Office PowerPoint</Application>
  <PresentationFormat>Panorámica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Mark For MC Narrow W00 Black</vt:lpstr>
      <vt:lpstr>Mark For MC Narrow W00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Sebastian Camilo Salazar</cp:lastModifiedBy>
  <cp:revision>18</cp:revision>
  <dcterms:created xsi:type="dcterms:W3CDTF">2019-04-01T01:45:42Z</dcterms:created>
  <dcterms:modified xsi:type="dcterms:W3CDTF">2019-04-01T09:20:46Z</dcterms:modified>
</cp:coreProperties>
</file>