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Didact Gothic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Didact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15ccca3d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15ccca3d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5ccca3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5ccca3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5ccca3d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5ccca3d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5ccca3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5ccca3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5ccca3d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5ccca3d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5ccca3d0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5ccca3d0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15ccca3d0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15ccca3d0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15ccca3d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15ccca3d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5ccca3d0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5ccca3d0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17675" y="3595950"/>
            <a:ext cx="66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9FE3"/>
                </a:solidFill>
              </a:rPr>
              <a:t>DATA MOOD</a:t>
            </a:r>
            <a:endParaRPr b="1">
              <a:solidFill>
                <a:srgbClr val="009F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9FE3"/>
                </a:solidFill>
              </a:rPr>
              <a:t>YLM-000713 </a:t>
            </a:r>
            <a:endParaRPr b="1">
              <a:solidFill>
                <a:srgbClr val="009FE3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475" y="1207263"/>
            <a:ext cx="2253950" cy="23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225" y="1471120"/>
            <a:ext cx="4964101" cy="181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" y="0"/>
            <a:ext cx="91407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963575" y="4007650"/>
            <a:ext cx="3000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30200" rtl="0" algn="ctr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00B3ED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YLM-000713</a:t>
            </a:r>
            <a:endParaRPr sz="1800">
              <a:solidFill>
                <a:srgbClr val="00B3ED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2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-38325" y="300"/>
            <a:ext cx="9182324" cy="51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2"/>
          <p:cNvCxnSpPr/>
          <p:nvPr/>
        </p:nvCxnSpPr>
        <p:spPr>
          <a:xfrm rot="10800000">
            <a:off x="3628800" y="4055225"/>
            <a:ext cx="0" cy="51030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2"/>
          <p:cNvSpPr txBox="1"/>
          <p:nvPr/>
        </p:nvSpPr>
        <p:spPr>
          <a:xfrm>
            <a:off x="376500" y="87000"/>
            <a:ext cx="49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001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Resumen</a:t>
            </a:r>
            <a:endParaRPr sz="1800">
              <a:solidFill>
                <a:srgbClr val="001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1061700" y="1526800"/>
            <a:ext cx="79350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Convirtiéndose</a:t>
            </a: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en la primera marca en promover la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CULTURA DEL CUIDADO</a:t>
            </a:r>
            <a:endParaRPr b="1"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061700" y="508600"/>
            <a:ext cx="1647300" cy="952850"/>
            <a:chOff x="234950" y="1031175"/>
            <a:chExt cx="1647300" cy="952850"/>
          </a:xfrm>
        </p:grpSpPr>
        <p:sp>
          <p:nvSpPr>
            <p:cNvPr id="218" name="Google Shape;218;p22"/>
            <p:cNvSpPr txBox="1"/>
            <p:nvPr/>
          </p:nvSpPr>
          <p:spPr>
            <a:xfrm>
              <a:off x="234950" y="1311125"/>
              <a:ext cx="1647300" cy="672900"/>
            </a:xfrm>
            <a:prstGeom prst="rect">
              <a:avLst/>
            </a:prstGeom>
            <a:noFill/>
            <a:ln cap="flat" cmpd="sng" w="9525">
              <a:solidFill>
                <a:srgbClr val="009F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El bienestar de una persona responde tanto al estado físico como al emocional</a:t>
              </a:r>
              <a:endParaRPr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837700" y="1031175"/>
              <a:ext cx="441900" cy="441900"/>
            </a:xfrm>
            <a:prstGeom prst="ellipse">
              <a:avLst/>
            </a:prstGeom>
            <a:solidFill>
              <a:srgbClr val="009FE3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</a:t>
              </a:r>
              <a:endParaRPr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220" name="Google Shape;220;p22"/>
          <p:cNvGrpSpPr/>
          <p:nvPr/>
        </p:nvGrpSpPr>
        <p:grpSpPr>
          <a:xfrm>
            <a:off x="3063100" y="508600"/>
            <a:ext cx="1647300" cy="952850"/>
            <a:chOff x="234950" y="1031175"/>
            <a:chExt cx="1647300" cy="952850"/>
          </a:xfrm>
        </p:grpSpPr>
        <p:sp>
          <p:nvSpPr>
            <p:cNvPr id="221" name="Google Shape;221;p22"/>
            <p:cNvSpPr txBox="1"/>
            <p:nvPr/>
          </p:nvSpPr>
          <p:spPr>
            <a:xfrm>
              <a:off x="234950" y="1311125"/>
              <a:ext cx="1647300" cy="672900"/>
            </a:xfrm>
            <a:prstGeom prst="rect">
              <a:avLst/>
            </a:prstGeom>
            <a:noFill/>
            <a:ln cap="flat" cmpd="sng" w="9525">
              <a:solidFill>
                <a:srgbClr val="009F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Un buen estado de ánimo ayuda a tener mejores defensas</a:t>
              </a:r>
              <a:endParaRPr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837700" y="1031175"/>
              <a:ext cx="441900" cy="441900"/>
            </a:xfrm>
            <a:prstGeom prst="ellipse">
              <a:avLst/>
            </a:prstGeom>
            <a:solidFill>
              <a:srgbClr val="009FE3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B</a:t>
              </a:r>
              <a:endParaRPr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5064500" y="508600"/>
            <a:ext cx="1647300" cy="952850"/>
            <a:chOff x="234950" y="1031175"/>
            <a:chExt cx="1647300" cy="952850"/>
          </a:xfrm>
        </p:grpSpPr>
        <p:sp>
          <p:nvSpPr>
            <p:cNvPr id="224" name="Google Shape;224;p22"/>
            <p:cNvSpPr txBox="1"/>
            <p:nvPr/>
          </p:nvSpPr>
          <p:spPr>
            <a:xfrm>
              <a:off x="234950" y="1311125"/>
              <a:ext cx="1647300" cy="672900"/>
            </a:xfrm>
            <a:prstGeom prst="rect">
              <a:avLst/>
            </a:prstGeom>
            <a:noFill/>
            <a:ln cap="flat" cmpd="sng" w="9525">
              <a:solidFill>
                <a:srgbClr val="009F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Expresar sentimientos positivos hacia alguien, mejora su estado de ánimo</a:t>
              </a:r>
              <a:endParaRPr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837700" y="1031175"/>
              <a:ext cx="441900" cy="441900"/>
            </a:xfrm>
            <a:prstGeom prst="ellipse">
              <a:avLst/>
            </a:prstGeom>
            <a:solidFill>
              <a:srgbClr val="009FE3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</a:t>
              </a:r>
              <a:endParaRPr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226" name="Google Shape;226;p22"/>
          <p:cNvGrpSpPr/>
          <p:nvPr/>
        </p:nvGrpSpPr>
        <p:grpSpPr>
          <a:xfrm>
            <a:off x="7065900" y="508600"/>
            <a:ext cx="1930800" cy="952850"/>
            <a:chOff x="234950" y="1031175"/>
            <a:chExt cx="1930800" cy="952850"/>
          </a:xfrm>
        </p:grpSpPr>
        <p:sp>
          <p:nvSpPr>
            <p:cNvPr id="227" name="Google Shape;227;p22"/>
            <p:cNvSpPr txBox="1"/>
            <p:nvPr/>
          </p:nvSpPr>
          <p:spPr>
            <a:xfrm>
              <a:off x="234950" y="1311125"/>
              <a:ext cx="1930800" cy="672900"/>
            </a:xfrm>
            <a:prstGeom prst="rect">
              <a:avLst/>
            </a:prstGeom>
            <a:noFill/>
            <a:ln cap="flat" cmpd="sng" w="9525">
              <a:solidFill>
                <a:srgbClr val="009F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Yox con defensis, además de reforzar el sistema de defensas, contribuye al bienestar emocional </a:t>
              </a:r>
              <a:endParaRPr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979400" y="1031175"/>
              <a:ext cx="441900" cy="441900"/>
            </a:xfrm>
            <a:prstGeom prst="ellipse">
              <a:avLst/>
            </a:prstGeom>
            <a:solidFill>
              <a:srgbClr val="009FE3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</a:t>
              </a:r>
              <a:endParaRPr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229" name="Google Shape;229;p22"/>
          <p:cNvCxnSpPr>
            <a:stCxn id="216" idx="1"/>
          </p:cNvCxnSpPr>
          <p:nvPr/>
        </p:nvCxnSpPr>
        <p:spPr>
          <a:xfrm>
            <a:off x="1061700" y="1747750"/>
            <a:ext cx="2333400" cy="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30" name="Google Shape;230;p22"/>
          <p:cNvCxnSpPr>
            <a:stCxn id="216" idx="3"/>
          </p:cNvCxnSpPr>
          <p:nvPr/>
        </p:nvCxnSpPr>
        <p:spPr>
          <a:xfrm rot="10800000">
            <a:off x="6621600" y="1747750"/>
            <a:ext cx="2375100" cy="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31" name="Google Shape;231;p22"/>
          <p:cNvSpPr txBox="1"/>
          <p:nvPr/>
        </p:nvSpPr>
        <p:spPr>
          <a:xfrm>
            <a:off x="6618000" y="2598675"/>
            <a:ext cx="2035800" cy="8328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Sistema de </a:t>
            </a: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medición 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que nos permite optimizar el </a:t>
            </a: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performance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de las estrategias para obtener </a:t>
            </a: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resultados sostenibles y escalables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en el tiempo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404600" y="2598675"/>
            <a:ext cx="1647300" cy="8265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Packaging como primer medio para expresar </a:t>
            </a: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sentimientos positivos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 otras personas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2007350" y="2326150"/>
            <a:ext cx="441900" cy="441900"/>
          </a:xfrm>
          <a:prstGeom prst="ellipse">
            <a:avLst/>
          </a:prstGeom>
          <a:solidFill>
            <a:srgbClr val="009FE3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3142400" y="2598675"/>
            <a:ext cx="1647300" cy="8265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Ecosistema de medios con diferentes puntos de contacto para brindar  </a:t>
            </a: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herramientas de cuidado emocional y físic</a:t>
            </a: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3745100" y="2326150"/>
            <a:ext cx="441900" cy="441900"/>
          </a:xfrm>
          <a:prstGeom prst="ellipse">
            <a:avLst/>
          </a:prstGeom>
          <a:solidFill>
            <a:srgbClr val="009FE3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6" name="Google Shape;236;p22"/>
          <p:cNvCxnSpPr>
            <a:stCxn id="216" idx="2"/>
            <a:endCxn id="233" idx="0"/>
          </p:cNvCxnSpPr>
          <p:nvPr/>
        </p:nvCxnSpPr>
        <p:spPr>
          <a:xfrm rot="5400000">
            <a:off x="3450000" y="747100"/>
            <a:ext cx="357600" cy="28008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2"/>
          <p:cNvCxnSpPr>
            <a:stCxn id="216" idx="2"/>
            <a:endCxn id="235" idx="0"/>
          </p:cNvCxnSpPr>
          <p:nvPr/>
        </p:nvCxnSpPr>
        <p:spPr>
          <a:xfrm rot="5400000">
            <a:off x="4318800" y="1615900"/>
            <a:ext cx="357600" cy="10632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2"/>
          <p:cNvSpPr txBox="1"/>
          <p:nvPr/>
        </p:nvSpPr>
        <p:spPr>
          <a:xfrm>
            <a:off x="4880200" y="2592413"/>
            <a:ext cx="1647300" cy="8328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Analítica de datos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para ser relevantes en momentos pertinentes en cada momento del año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5482900" y="2326150"/>
            <a:ext cx="441900" cy="441900"/>
          </a:xfrm>
          <a:prstGeom prst="ellipse">
            <a:avLst/>
          </a:prstGeom>
          <a:solidFill>
            <a:srgbClr val="009FE3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3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0" name="Google Shape;240;p22"/>
          <p:cNvCxnSpPr>
            <a:stCxn id="216" idx="2"/>
            <a:endCxn id="239" idx="0"/>
          </p:cNvCxnSpPr>
          <p:nvPr/>
        </p:nvCxnSpPr>
        <p:spPr>
          <a:xfrm flipH="1" rot="-5400000">
            <a:off x="5187750" y="1810150"/>
            <a:ext cx="357600" cy="6747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2"/>
          <p:cNvSpPr/>
          <p:nvPr/>
        </p:nvSpPr>
        <p:spPr>
          <a:xfrm>
            <a:off x="7414959" y="2326150"/>
            <a:ext cx="441900" cy="441900"/>
          </a:xfrm>
          <a:prstGeom prst="ellipse">
            <a:avLst/>
          </a:prstGeom>
          <a:solidFill>
            <a:srgbClr val="009FE3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4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2814700" y="3773700"/>
            <a:ext cx="525000" cy="2814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POP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3385450" y="3773700"/>
            <a:ext cx="525000" cy="2814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DIGITAL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4032400" y="3773700"/>
            <a:ext cx="525000" cy="2814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ATL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4603150" y="3773700"/>
            <a:ext cx="525000" cy="2814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ALIADOS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6" name="Google Shape;246;p22"/>
          <p:cNvCxnSpPr>
            <a:stCxn id="234" idx="2"/>
            <a:endCxn id="242" idx="0"/>
          </p:cNvCxnSpPr>
          <p:nvPr/>
        </p:nvCxnSpPr>
        <p:spPr>
          <a:xfrm rot="5400000">
            <a:off x="3347300" y="3155025"/>
            <a:ext cx="348600" cy="888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2"/>
          <p:cNvCxnSpPr>
            <a:stCxn id="234" idx="2"/>
            <a:endCxn id="243" idx="0"/>
          </p:cNvCxnSpPr>
          <p:nvPr/>
        </p:nvCxnSpPr>
        <p:spPr>
          <a:xfrm rot="5400000">
            <a:off x="3632750" y="3440475"/>
            <a:ext cx="348600" cy="318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2"/>
          <p:cNvCxnSpPr>
            <a:stCxn id="234" idx="2"/>
            <a:endCxn id="245" idx="0"/>
          </p:cNvCxnSpPr>
          <p:nvPr/>
        </p:nvCxnSpPr>
        <p:spPr>
          <a:xfrm flipH="1" rot="-5400000">
            <a:off x="4241600" y="3149625"/>
            <a:ext cx="348600" cy="8997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2"/>
          <p:cNvCxnSpPr>
            <a:stCxn id="234" idx="2"/>
            <a:endCxn id="244" idx="0"/>
          </p:cNvCxnSpPr>
          <p:nvPr/>
        </p:nvCxnSpPr>
        <p:spPr>
          <a:xfrm flipH="1" rot="-5400000">
            <a:off x="3956150" y="3435075"/>
            <a:ext cx="348600" cy="328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2"/>
          <p:cNvCxnSpPr>
            <a:stCxn id="216" idx="2"/>
            <a:endCxn id="241" idx="0"/>
          </p:cNvCxnSpPr>
          <p:nvPr/>
        </p:nvCxnSpPr>
        <p:spPr>
          <a:xfrm flipH="1" rot="-5400000">
            <a:off x="6153750" y="844150"/>
            <a:ext cx="357600" cy="26067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2"/>
          <p:cNvCxnSpPr>
            <a:stCxn id="252" idx="1"/>
            <a:endCxn id="242" idx="2"/>
          </p:cNvCxnSpPr>
          <p:nvPr/>
        </p:nvCxnSpPr>
        <p:spPr>
          <a:xfrm flipH="1" rot="10800000">
            <a:off x="1744900" y="4055100"/>
            <a:ext cx="1332300" cy="167400"/>
          </a:xfrm>
          <a:prstGeom prst="bentConnector2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2"/>
          <p:cNvCxnSpPr>
            <a:stCxn id="232" idx="2"/>
            <a:endCxn id="252" idx="3"/>
          </p:cNvCxnSpPr>
          <p:nvPr/>
        </p:nvCxnSpPr>
        <p:spPr>
          <a:xfrm rot="5400000">
            <a:off x="1850400" y="3319725"/>
            <a:ext cx="272400" cy="483300"/>
          </a:xfrm>
          <a:prstGeom prst="bentConnector2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2"/>
          <p:cNvCxnSpPr>
            <a:stCxn id="244" idx="1"/>
            <a:endCxn id="243" idx="3"/>
          </p:cNvCxnSpPr>
          <p:nvPr/>
        </p:nvCxnSpPr>
        <p:spPr>
          <a:xfrm rot="10800000">
            <a:off x="3910600" y="3914400"/>
            <a:ext cx="121800" cy="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2"/>
          <p:cNvCxnSpPr>
            <a:stCxn id="218" idx="3"/>
            <a:endCxn id="221" idx="1"/>
          </p:cNvCxnSpPr>
          <p:nvPr/>
        </p:nvCxnSpPr>
        <p:spPr>
          <a:xfrm>
            <a:off x="2709000" y="1125000"/>
            <a:ext cx="354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6" name="Google Shape;256;p22"/>
          <p:cNvCxnSpPr>
            <a:stCxn id="221" idx="3"/>
            <a:endCxn id="224" idx="1"/>
          </p:cNvCxnSpPr>
          <p:nvPr/>
        </p:nvCxnSpPr>
        <p:spPr>
          <a:xfrm>
            <a:off x="4710400" y="1125000"/>
            <a:ext cx="354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7" name="Google Shape;257;p22"/>
          <p:cNvCxnSpPr>
            <a:stCxn id="224" idx="3"/>
            <a:endCxn id="227" idx="1"/>
          </p:cNvCxnSpPr>
          <p:nvPr/>
        </p:nvCxnSpPr>
        <p:spPr>
          <a:xfrm>
            <a:off x="6711800" y="1125000"/>
            <a:ext cx="354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8" name="Google Shape;258;p22"/>
          <p:cNvSpPr txBox="1"/>
          <p:nvPr/>
        </p:nvSpPr>
        <p:spPr>
          <a:xfrm>
            <a:off x="3957550" y="4155325"/>
            <a:ext cx="888900" cy="6816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Valla Digitalizada con mensajes en  Tiempo Real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5249950" y="4315075"/>
            <a:ext cx="899700" cy="1701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Advocacy</a:t>
            </a:r>
            <a:endParaRPr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3607525" y="3514375"/>
            <a:ext cx="804000" cy="17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Intermedia</a:t>
            </a:r>
            <a:endParaRPr i="1" sz="9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3180000" y="4155325"/>
            <a:ext cx="674700" cy="35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Estrategia de Performance</a:t>
            </a:r>
            <a:endParaRPr sz="8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2073650" y="4303550"/>
            <a:ext cx="804000" cy="2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Packaging</a:t>
            </a:r>
            <a:endParaRPr i="1" sz="9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Rompetrátfico</a:t>
            </a:r>
            <a:endParaRPr i="1" sz="9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3050700" y="4562400"/>
            <a:ext cx="804000" cy="3576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Capitalización de Audiencias</a:t>
            </a:r>
            <a:endParaRPr sz="8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4" name="Google Shape;264;p22"/>
          <p:cNvCxnSpPr/>
          <p:nvPr/>
        </p:nvCxnSpPr>
        <p:spPr>
          <a:xfrm rot="10800000">
            <a:off x="4294900" y="4055300"/>
            <a:ext cx="0" cy="9960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2"/>
          <p:cNvSpPr txBox="1"/>
          <p:nvPr/>
        </p:nvSpPr>
        <p:spPr>
          <a:xfrm>
            <a:off x="6617500" y="3671800"/>
            <a:ext cx="899700" cy="3576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Seguimiento y control </a:t>
            </a:r>
            <a:endParaRPr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7754100" y="3671800"/>
            <a:ext cx="899700" cy="3576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Análisis y optimización</a:t>
            </a:r>
            <a:endParaRPr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6617500" y="4180500"/>
            <a:ext cx="899700" cy="5103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Revisión de resultados en tiempo real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7754100" y="4180500"/>
            <a:ext cx="899700" cy="5103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Testing y mejoramiento 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9" name="Google Shape;269;p22"/>
          <p:cNvCxnSpPr>
            <a:stCxn id="267" idx="0"/>
            <a:endCxn id="265" idx="2"/>
          </p:cNvCxnSpPr>
          <p:nvPr/>
        </p:nvCxnSpPr>
        <p:spPr>
          <a:xfrm rot="10800000">
            <a:off x="7067350" y="4029300"/>
            <a:ext cx="0" cy="15120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2"/>
          <p:cNvCxnSpPr/>
          <p:nvPr/>
        </p:nvCxnSpPr>
        <p:spPr>
          <a:xfrm rot="10800000">
            <a:off x="8203950" y="4029300"/>
            <a:ext cx="0" cy="15120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2"/>
          <p:cNvCxnSpPr>
            <a:stCxn id="231" idx="2"/>
            <a:endCxn id="265" idx="0"/>
          </p:cNvCxnSpPr>
          <p:nvPr/>
        </p:nvCxnSpPr>
        <p:spPr>
          <a:xfrm rot="5400000">
            <a:off x="7231500" y="3267375"/>
            <a:ext cx="240300" cy="5685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2"/>
          <p:cNvCxnSpPr>
            <a:stCxn id="231" idx="2"/>
            <a:endCxn id="266" idx="0"/>
          </p:cNvCxnSpPr>
          <p:nvPr/>
        </p:nvCxnSpPr>
        <p:spPr>
          <a:xfrm flipH="1" rot="-5400000">
            <a:off x="7799850" y="3267525"/>
            <a:ext cx="240300" cy="5682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2"/>
          <p:cNvSpPr txBox="1"/>
          <p:nvPr/>
        </p:nvSpPr>
        <p:spPr>
          <a:xfrm>
            <a:off x="5574625" y="3691350"/>
            <a:ext cx="899700" cy="3576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Programación en Python</a:t>
            </a:r>
            <a:endParaRPr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74" name="Google Shape;274;p22"/>
          <p:cNvCxnSpPr/>
          <p:nvPr/>
        </p:nvCxnSpPr>
        <p:spPr>
          <a:xfrm rot="10800000">
            <a:off x="6024475" y="3435975"/>
            <a:ext cx="0" cy="239100"/>
          </a:xfrm>
          <a:prstGeom prst="straightConnector1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2"/>
          <p:cNvCxnSpPr>
            <a:stCxn id="245" idx="3"/>
            <a:endCxn id="259" idx="1"/>
          </p:cNvCxnSpPr>
          <p:nvPr/>
        </p:nvCxnSpPr>
        <p:spPr>
          <a:xfrm>
            <a:off x="5128150" y="3914400"/>
            <a:ext cx="121800" cy="485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22"/>
          <p:cNvSpPr txBox="1"/>
          <p:nvPr/>
        </p:nvSpPr>
        <p:spPr>
          <a:xfrm>
            <a:off x="5214700" y="4656150"/>
            <a:ext cx="970200" cy="170100"/>
          </a:xfrm>
          <a:prstGeom prst="rect">
            <a:avLst/>
          </a:prstGeom>
          <a:noFill/>
          <a:ln cap="flat" cmpd="sng" w="9525">
            <a:solidFill>
              <a:srgbClr val="009F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Acompañamiento</a:t>
            </a:r>
            <a:endParaRPr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77" name="Google Shape;277;p22"/>
          <p:cNvCxnSpPr>
            <a:stCxn id="259" idx="2"/>
            <a:endCxn id="276" idx="0"/>
          </p:cNvCxnSpPr>
          <p:nvPr/>
        </p:nvCxnSpPr>
        <p:spPr>
          <a:xfrm>
            <a:off x="5699800" y="4485175"/>
            <a:ext cx="0" cy="171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2"/>
          <p:cNvCxnSpPr/>
          <p:nvPr/>
        </p:nvCxnSpPr>
        <p:spPr>
          <a:xfrm>
            <a:off x="4411525" y="3599425"/>
            <a:ext cx="1623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 b="16331" l="5936" r="17069" t="0"/>
          <a:stretch/>
        </p:blipFill>
        <p:spPr>
          <a:xfrm>
            <a:off x="279200" y="3552704"/>
            <a:ext cx="1715376" cy="13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21200" y="10600"/>
            <a:ext cx="9144000" cy="16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1200" y="1703310"/>
            <a:ext cx="9144000" cy="16926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1200" y="3408372"/>
            <a:ext cx="9144000" cy="16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57200" y="786650"/>
            <a:ext cx="45183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009FE3"/>
                </a:solidFill>
                <a:latin typeface="Didact Gothic"/>
                <a:ea typeface="Didact Gothic"/>
                <a:cs typeface="Didact Gothic"/>
                <a:sym typeface="Didact Gothic"/>
              </a:rPr>
              <a:t>Avanzamos rápido</a:t>
            </a:r>
            <a:endParaRPr sz="1600">
              <a:solidFill>
                <a:srgbClr val="009FE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436500" y="2276350"/>
            <a:ext cx="38112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Vivimos mil millones de momentos al día... 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748000" y="3934500"/>
            <a:ext cx="20472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009FE3"/>
                </a:solidFill>
                <a:latin typeface="Didact Gothic"/>
                <a:ea typeface="Didact Gothic"/>
                <a:cs typeface="Didact Gothic"/>
                <a:sym typeface="Didact Gothic"/>
              </a:rPr>
              <a:t>Y</a:t>
            </a:r>
            <a:r>
              <a:rPr lang="es-419" sz="1600">
                <a:solidFill>
                  <a:srgbClr val="009FE3"/>
                </a:solidFill>
                <a:latin typeface="Didact Gothic"/>
                <a:ea typeface="Didact Gothic"/>
                <a:cs typeface="Didact Gothic"/>
                <a:sym typeface="Didact Gothic"/>
              </a:rPr>
              <a:t> en cada momento: </a:t>
            </a:r>
            <a:endParaRPr sz="1600">
              <a:solidFill>
                <a:srgbClr val="009FE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0" y="-19864"/>
            <a:ext cx="9144000" cy="51389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7826600" y="3913300"/>
            <a:ext cx="615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0"/>
            <a:ext cx="9144000" cy="1617300"/>
          </a:xfrm>
          <a:prstGeom prst="rect">
            <a:avLst/>
          </a:prstGeom>
          <a:solidFill>
            <a:srgbClr val="001F5B"/>
          </a:solidFill>
          <a:ln cap="flat" cmpd="sng" w="9525">
            <a:solidFill>
              <a:srgbClr val="001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30350" y="69600"/>
            <a:ext cx="82833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6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SOMOS VULNERABLES</a:t>
            </a:r>
            <a:endParaRPr b="1" sz="6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495250" y="3215350"/>
            <a:ext cx="44583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Los estados emocionales negativos hacen al individuo más vulnerable a diversas enfermedades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132650" y="1984025"/>
            <a:ext cx="7183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Pero</a:t>
            </a: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nuestra vulnerabilidad no es solo física… es emocional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811725" y="2451175"/>
            <a:ext cx="7825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Nuestro estado emocional nos afecta físicamente </a:t>
            </a:r>
            <a:r>
              <a:rPr i="1" lang="es-419"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 viceversa. </a:t>
            </a:r>
            <a:endParaRPr b="1" i="1" sz="18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224425" y="3743500"/>
            <a:ext cx="3000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1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Salovey, Rothman, Detweiler &amp; Steward,</a:t>
            </a:r>
            <a:endParaRPr i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59075" y="4279875"/>
            <a:ext cx="793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 </a:t>
            </a:r>
            <a:r>
              <a:rPr b="1" lang="es-419"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nos sentimos mejor</a:t>
            </a:r>
            <a:r>
              <a:rPr lang="es-419"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emocionalmente, cuando las personas que nos importan se sienten bien, por eso...</a:t>
            </a:r>
            <a:endParaRPr sz="13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9700"/>
            <a:ext cx="221161" cy="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1887725" y="668125"/>
            <a:ext cx="5334300" cy="949200"/>
          </a:xfrm>
          <a:prstGeom prst="parallelogram">
            <a:avLst>
              <a:gd fmla="val 25000" name="adj"/>
            </a:avLst>
          </a:prstGeom>
          <a:solidFill>
            <a:srgbClr val="B8CAD2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3"/>
            <a:ext cx="9144001" cy="51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4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5899463" y="1983175"/>
            <a:ext cx="2661900" cy="2778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78100" y="1983175"/>
            <a:ext cx="2661900" cy="2778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188775" y="1983175"/>
            <a:ext cx="2661900" cy="2778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100488" y="422700"/>
            <a:ext cx="49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Didact Gothic"/>
                <a:ea typeface="Didact Gothic"/>
                <a:cs typeface="Didact Gothic"/>
                <a:sym typeface="Didact Gothic"/>
              </a:rPr>
              <a:t>IDEA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742613" y="956775"/>
            <a:ext cx="7794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YOX además de cuidarte físicamente, p</a:t>
            </a:r>
            <a:r>
              <a:rPr lang="es-419" sz="11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ropicia entornos seguros y promueve la cultura del cuidado</a:t>
            </a:r>
            <a:endParaRPr sz="11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997913" y="1238350"/>
            <a:ext cx="5169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Desarrollamos un ecosistema de apoyo y prevención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48800" y="2160700"/>
            <a:ext cx="23205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Dejar de hablar comercialmente y </a:t>
            </a: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trascender</a:t>
            </a: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para hablar con las personas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213469" y="2160700"/>
            <a:ext cx="26124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Elemento principal: </a:t>
            </a:r>
            <a:br>
              <a:rPr b="1"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 consumidor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Elemento de apoyo: </a:t>
            </a:r>
            <a:br>
              <a:rPr b="1"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YOX con defensis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48775" y="3234650"/>
            <a:ext cx="23205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Utilizar el empaque de YOX para expresar un mensaje positivo que genere cercanía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924237" y="2160700"/>
            <a:ext cx="26124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Generadores de contenido de valor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286450" y="3383350"/>
            <a:ext cx="23205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Intervención en la conversación en Social Media a través de software de análisis de contenidos para hacer pertinente a la marca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070175" y="3383350"/>
            <a:ext cx="23205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 través de resultados del análisis conversacional, generar contenido para responder a los intereses de las personas e involucrar a YOX como un agente aliado del cuidado y el bienestar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7" y="0"/>
            <a:ext cx="91407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7414" l="0" r="4571" t="17991"/>
          <a:stretch/>
        </p:blipFill>
        <p:spPr>
          <a:xfrm>
            <a:off x="1242775" y="2818375"/>
            <a:ext cx="2055849" cy="12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-38325" y="300"/>
            <a:ext cx="9182324" cy="51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 rot="-5400000">
            <a:off x="-137150" y="1541475"/>
            <a:ext cx="16437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latin typeface="Didact Gothic"/>
                <a:ea typeface="Didact Gothic"/>
                <a:cs typeface="Didact Gothic"/>
                <a:sym typeface="Didact Gothic"/>
              </a:rPr>
              <a:t>Medios Propios</a:t>
            </a:r>
            <a:endParaRPr b="1"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1194550" y="883125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1985573" y="883125"/>
            <a:ext cx="910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Packaging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1407550" y="989625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8"/>
          <p:cNvCxnSpPr>
            <a:stCxn id="115" idx="3"/>
          </p:cNvCxnSpPr>
          <p:nvPr/>
        </p:nvCxnSpPr>
        <p:spPr>
          <a:xfrm>
            <a:off x="2896373" y="989625"/>
            <a:ext cx="569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8" name="Google Shape;118;p18"/>
          <p:cNvSpPr txBox="1"/>
          <p:nvPr/>
        </p:nvSpPr>
        <p:spPr>
          <a:xfrm>
            <a:off x="3448375" y="827200"/>
            <a:ext cx="5252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Collarín con frases para 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expresar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sentimientos positivos. Tomas YOX para cuidarte y también para cuidar a las personas que te importan. </a:t>
            </a:r>
            <a:r>
              <a:rPr b="1"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Cuidar a alguien es demostrarle que te importa.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985573" y="1345814"/>
            <a:ext cx="910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Micrositio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2839233" y="1419927"/>
            <a:ext cx="569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1" name="Google Shape;121;p18"/>
          <p:cNvSpPr txBox="1"/>
          <p:nvPr/>
        </p:nvSpPr>
        <p:spPr>
          <a:xfrm>
            <a:off x="3448375" y="1257476"/>
            <a:ext cx="5252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 hogar. Un sitio seguro donde se puede encontrar contenido de valor y de interés acorde al momento que vive el usuario o la coyuntura social. 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985573" y="1714515"/>
            <a:ext cx="910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Social Media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3" name="Google Shape;123;p18"/>
          <p:cNvCxnSpPr>
            <a:stCxn id="122" idx="3"/>
            <a:endCxn id="124" idx="1"/>
          </p:cNvCxnSpPr>
          <p:nvPr/>
        </p:nvCxnSpPr>
        <p:spPr>
          <a:xfrm flipH="1" rot="10800000">
            <a:off x="2896373" y="1870365"/>
            <a:ext cx="552000" cy="6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 txBox="1"/>
          <p:nvPr/>
        </p:nvSpPr>
        <p:spPr>
          <a:xfrm>
            <a:off x="3448375" y="1707928"/>
            <a:ext cx="5252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Content Marketing basado en Trends y Escucha Social para aportar contenido de valor 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relevante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y pertinente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985573" y="2214142"/>
            <a:ext cx="910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Software de Analítica Conversacional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2874377" y="2376605"/>
            <a:ext cx="541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7" name="Google Shape;127;p18"/>
          <p:cNvSpPr txBox="1"/>
          <p:nvPr/>
        </p:nvSpPr>
        <p:spPr>
          <a:xfrm>
            <a:off x="3448375" y="2220842"/>
            <a:ext cx="5252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Programación en Python para analizar nubes de datos relacionales sobre temas predeterminados y poder intervenir conversaciones que permitan una participación adecuada de la marca 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1194550" y="1332438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1407550" y="1438939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0" name="Google Shape;130;p18"/>
          <p:cNvSpPr/>
          <p:nvPr/>
        </p:nvSpPr>
        <p:spPr>
          <a:xfrm>
            <a:off x="1194550" y="1795113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>
            <a:off x="1407550" y="1901616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2" name="Google Shape;132;p18"/>
          <p:cNvSpPr/>
          <p:nvPr/>
        </p:nvSpPr>
        <p:spPr>
          <a:xfrm>
            <a:off x="1194550" y="2276800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1407550" y="2383305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4" name="Google Shape;134;p18"/>
          <p:cNvSpPr txBox="1"/>
          <p:nvPr/>
        </p:nvSpPr>
        <p:spPr>
          <a:xfrm rot="-5400000">
            <a:off x="-137150" y="3641300"/>
            <a:ext cx="16437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latin typeface="Didact Gothic"/>
                <a:ea typeface="Didact Gothic"/>
                <a:cs typeface="Didact Gothic"/>
                <a:sym typeface="Didact Gothic"/>
              </a:rPr>
              <a:t>Medios Pagos</a:t>
            </a:r>
            <a:endParaRPr b="1"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1194550" y="2982950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1985573" y="2982957"/>
            <a:ext cx="910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POP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>
            <a:off x="1407550" y="3089457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8"/>
          <p:cNvCxnSpPr>
            <a:stCxn id="136" idx="3"/>
          </p:cNvCxnSpPr>
          <p:nvPr/>
        </p:nvCxnSpPr>
        <p:spPr>
          <a:xfrm>
            <a:off x="2896373" y="3089457"/>
            <a:ext cx="569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9" name="Google Shape;139;p18"/>
          <p:cNvSpPr txBox="1"/>
          <p:nvPr/>
        </p:nvSpPr>
        <p:spPr>
          <a:xfrm>
            <a:off x="3448375" y="2927031"/>
            <a:ext cx="5252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Rompetráfico en puntos de venta incentivando la compra y personalización de los mensajes del collarín </a:t>
            </a:r>
            <a:r>
              <a:rPr b="1" i="1"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(packaging) 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985573" y="3445646"/>
            <a:ext cx="910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Social Media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2839233" y="3519758"/>
            <a:ext cx="569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2" name="Google Shape;142;p18"/>
          <p:cNvSpPr txBox="1"/>
          <p:nvPr/>
        </p:nvSpPr>
        <p:spPr>
          <a:xfrm>
            <a:off x="3448375" y="3293270"/>
            <a:ext cx="52524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Campañas Digitales enfocadas en el performance de Social Media para aumentar el alcance del mensaje principal e incentivar la interacción con la marca. Así crear audiencias que puedan capitalizarse en el tiempo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985573" y="3966748"/>
            <a:ext cx="910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Vallas y Paraderos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44" name="Google Shape;144;p18"/>
          <p:cNvCxnSpPr>
            <a:stCxn id="143" idx="3"/>
          </p:cNvCxnSpPr>
          <p:nvPr/>
        </p:nvCxnSpPr>
        <p:spPr>
          <a:xfrm>
            <a:off x="2896373" y="4129198"/>
            <a:ext cx="552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5" name="Google Shape;145;p18"/>
          <p:cNvSpPr txBox="1"/>
          <p:nvPr/>
        </p:nvSpPr>
        <p:spPr>
          <a:xfrm>
            <a:off x="3448375" y="3890559"/>
            <a:ext cx="5252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Vallas de pantallas digitalizadas en las que se verán tuits de personas que publiquen con el hashtag de campaña y el HT correspondiente al paradero cercano en el que se encuentre en ese momento. La idea es que sea un paradero cercano a una valla para poder ver el mensaje en tiempo real. A través del software se filtran comentarios negativos o contraproducentes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1985573" y="4551150"/>
            <a:ext cx="910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SEM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47" name="Google Shape;147;p18"/>
          <p:cNvCxnSpPr/>
          <p:nvPr/>
        </p:nvCxnSpPr>
        <p:spPr>
          <a:xfrm>
            <a:off x="2874377" y="4713612"/>
            <a:ext cx="541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8" name="Google Shape;148;p18"/>
          <p:cNvSpPr txBox="1"/>
          <p:nvPr/>
        </p:nvSpPr>
        <p:spPr>
          <a:xfrm>
            <a:off x="3448375" y="4493799"/>
            <a:ext cx="52524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Campañas basadas en el análisis de palabras clave y su respectiva densidad de búsqueda para estar siempre presente en los micromomentos de demanda de información relevante. Estrategia de subasta constante para asegurar campañas costo-efectivas vs la competencia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194550" y="3432263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1407550" y="3538771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1" name="Google Shape;151;p18"/>
          <p:cNvSpPr/>
          <p:nvPr/>
        </p:nvSpPr>
        <p:spPr>
          <a:xfrm>
            <a:off x="1194550" y="4047338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18"/>
          <p:cNvCxnSpPr/>
          <p:nvPr/>
        </p:nvCxnSpPr>
        <p:spPr>
          <a:xfrm>
            <a:off x="1407550" y="4153848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3" name="Google Shape;153;p18"/>
          <p:cNvSpPr/>
          <p:nvPr/>
        </p:nvSpPr>
        <p:spPr>
          <a:xfrm>
            <a:off x="1194550" y="4613800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18"/>
          <p:cNvCxnSpPr/>
          <p:nvPr/>
        </p:nvCxnSpPr>
        <p:spPr>
          <a:xfrm>
            <a:off x="1407550" y="4720312"/>
            <a:ext cx="669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5" name="Google Shape;155;p18"/>
          <p:cNvSpPr txBox="1"/>
          <p:nvPr/>
        </p:nvSpPr>
        <p:spPr>
          <a:xfrm>
            <a:off x="2852775" y="315325"/>
            <a:ext cx="3361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148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001F5B"/>
                </a:solidFill>
              </a:rPr>
              <a:t>PLAN </a:t>
            </a:r>
            <a:r>
              <a:rPr b="1" lang="es-419" sz="2400">
                <a:solidFill>
                  <a:srgbClr val="001F5B"/>
                </a:solidFill>
              </a:rPr>
              <a:t>MEDIOS</a:t>
            </a:r>
            <a:endParaRPr b="1" sz="2400">
              <a:solidFill>
                <a:srgbClr val="001F5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-38325" y="300"/>
            <a:ext cx="9182324" cy="51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 rot="-5400000">
            <a:off x="-137150" y="1465275"/>
            <a:ext cx="16437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latin typeface="Didact Gothic"/>
                <a:ea typeface="Didact Gothic"/>
                <a:cs typeface="Didact Gothic"/>
                <a:sym typeface="Didact Gothic"/>
              </a:rPr>
              <a:t>Medios Ganados</a:t>
            </a:r>
            <a:endParaRPr b="1"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1194550" y="1035525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1769125" y="1035525"/>
            <a:ext cx="107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Freepress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64" name="Google Shape;164;p19"/>
          <p:cNvCxnSpPr/>
          <p:nvPr/>
        </p:nvCxnSpPr>
        <p:spPr>
          <a:xfrm>
            <a:off x="1407550" y="1142025"/>
            <a:ext cx="425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9"/>
          <p:cNvCxnSpPr>
            <a:stCxn id="163" idx="3"/>
          </p:cNvCxnSpPr>
          <p:nvPr/>
        </p:nvCxnSpPr>
        <p:spPr>
          <a:xfrm>
            <a:off x="2843425" y="1142025"/>
            <a:ext cx="5646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6" name="Google Shape;166;p19"/>
          <p:cNvSpPr txBox="1"/>
          <p:nvPr/>
        </p:nvSpPr>
        <p:spPr>
          <a:xfrm>
            <a:off x="3390325" y="979600"/>
            <a:ext cx="5310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Ser noticia como primera marca en Colombia en no subestimar la salud mental. 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Promoción de la cultura del cuidado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Creación de entornos seguros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Brindar herramientas para el autocuidado y el cuidado de quienes te importan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769125" y="1797590"/>
            <a:ext cx="1074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Conversación Orgánica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68" name="Google Shape;168;p19"/>
          <p:cNvCxnSpPr>
            <a:stCxn id="167" idx="3"/>
            <a:endCxn id="169" idx="1"/>
          </p:cNvCxnSpPr>
          <p:nvPr/>
        </p:nvCxnSpPr>
        <p:spPr>
          <a:xfrm>
            <a:off x="2843425" y="1960040"/>
            <a:ext cx="546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9" name="Google Shape;169;p19"/>
          <p:cNvSpPr txBox="1"/>
          <p:nvPr/>
        </p:nvSpPr>
        <p:spPr>
          <a:xfrm>
            <a:off x="3390325" y="1604552"/>
            <a:ext cx="5310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conversación orgánica existente sobre la salud emocional es muy alta en la actualidad, que una marca empiece a intervenir la conversación nos convierte en la primera en preocuparse por las personas.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 través del softaware de análitica de datos se podrá llevar la medición y participación de manera coordinada y pertinente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1194550" y="1878188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19"/>
          <p:cNvCxnSpPr/>
          <p:nvPr/>
        </p:nvCxnSpPr>
        <p:spPr>
          <a:xfrm>
            <a:off x="1407550" y="1984688"/>
            <a:ext cx="425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2" name="Google Shape;172;p19"/>
          <p:cNvSpPr txBox="1"/>
          <p:nvPr/>
        </p:nvSpPr>
        <p:spPr>
          <a:xfrm rot="-5400000">
            <a:off x="-137150" y="3565100"/>
            <a:ext cx="16437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latin typeface="Didact Gothic"/>
                <a:ea typeface="Didact Gothic"/>
                <a:cs typeface="Didact Gothic"/>
                <a:sym typeface="Didact Gothic"/>
              </a:rPr>
              <a:t>Medios Aliados</a:t>
            </a:r>
            <a:endParaRPr b="1"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194550" y="2906750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1769125" y="2906757"/>
            <a:ext cx="107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Centros de Trabajo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>
            <a:off x="1407550" y="3013250"/>
            <a:ext cx="425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19"/>
          <p:cNvCxnSpPr>
            <a:stCxn id="174" idx="3"/>
          </p:cNvCxnSpPr>
          <p:nvPr/>
        </p:nvCxnSpPr>
        <p:spPr>
          <a:xfrm>
            <a:off x="2843425" y="3013257"/>
            <a:ext cx="5646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7" name="Google Shape;177;p19"/>
          <p:cNvSpPr txBox="1"/>
          <p:nvPr/>
        </p:nvSpPr>
        <p:spPr>
          <a:xfrm>
            <a:off x="3390325" y="2850831"/>
            <a:ext cx="5310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Centros de working como We-Work que son los máximos proponentes del bienestar laboral y diversificación de espacios para propiciar entornos positivos que impactan en la productividad para trabajar juntos por el bienestar de los trabajadores. 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769125" y="3459021"/>
            <a:ext cx="107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Instituciones Educativas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>
            <a:off x="2826053" y="3495021"/>
            <a:ext cx="5646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0" name="Google Shape;180;p19"/>
          <p:cNvSpPr txBox="1"/>
          <p:nvPr/>
        </p:nvSpPr>
        <p:spPr>
          <a:xfrm>
            <a:off x="3390325" y="3306645"/>
            <a:ext cx="5310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Trabajo conjunto con bienestar institucional patrocinando los espacios seguros y de estudio apoyando la idea de que los estudiantes con mayor estabilidad emocional tienen mejor rendimiento y se reducen las tasas de 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deserción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769125" y="3890548"/>
            <a:ext cx="1074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Centros de Atención Psicológica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82" name="Google Shape;182;p19"/>
          <p:cNvCxnSpPr>
            <a:stCxn id="181" idx="3"/>
          </p:cNvCxnSpPr>
          <p:nvPr/>
        </p:nvCxnSpPr>
        <p:spPr>
          <a:xfrm>
            <a:off x="2843425" y="4052998"/>
            <a:ext cx="546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3" name="Google Shape;183;p19"/>
          <p:cNvSpPr txBox="1"/>
          <p:nvPr/>
        </p:nvSpPr>
        <p:spPr>
          <a:xfrm>
            <a:off x="3390325" y="3814359"/>
            <a:ext cx="5310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Patrocinio de actividades de 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prevención</a:t>
            </a: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respectivos a la salud mental y su relación con el bienestar físico.. 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1769125" y="4474950"/>
            <a:ext cx="1074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Líneas de atención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85" name="Google Shape;185;p19"/>
          <p:cNvCxnSpPr/>
          <p:nvPr/>
        </p:nvCxnSpPr>
        <p:spPr>
          <a:xfrm>
            <a:off x="2860873" y="4637412"/>
            <a:ext cx="5361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6" name="Google Shape;186;p19"/>
          <p:cNvSpPr txBox="1"/>
          <p:nvPr/>
        </p:nvSpPr>
        <p:spPr>
          <a:xfrm>
            <a:off x="3390325" y="4417599"/>
            <a:ext cx="53106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Campaña conjunta para remitir los casos críticos encontrados que necesitan atención profesional y un seguimiento diagnóstico a través de líneas que ya existen para dar apoyo social</a:t>
            </a:r>
            <a:endParaRPr b="1" i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194550" y="3445638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" name="Google Shape;188;p19"/>
          <p:cNvCxnSpPr/>
          <p:nvPr/>
        </p:nvCxnSpPr>
        <p:spPr>
          <a:xfrm>
            <a:off x="1407550" y="3552146"/>
            <a:ext cx="6639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9" name="Google Shape;189;p19"/>
          <p:cNvSpPr/>
          <p:nvPr/>
        </p:nvSpPr>
        <p:spPr>
          <a:xfrm>
            <a:off x="1194550" y="3971138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19"/>
          <p:cNvCxnSpPr/>
          <p:nvPr/>
        </p:nvCxnSpPr>
        <p:spPr>
          <a:xfrm>
            <a:off x="1407550" y="4077638"/>
            <a:ext cx="425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91" name="Google Shape;191;p19"/>
          <p:cNvSpPr/>
          <p:nvPr/>
        </p:nvSpPr>
        <p:spPr>
          <a:xfrm>
            <a:off x="1194550" y="4537600"/>
            <a:ext cx="213000" cy="213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19"/>
          <p:cNvCxnSpPr/>
          <p:nvPr/>
        </p:nvCxnSpPr>
        <p:spPr>
          <a:xfrm>
            <a:off x="1407550" y="4644100"/>
            <a:ext cx="425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93" name="Google Shape;193;p19"/>
          <p:cNvSpPr txBox="1"/>
          <p:nvPr/>
        </p:nvSpPr>
        <p:spPr>
          <a:xfrm>
            <a:off x="2852775" y="315325"/>
            <a:ext cx="3361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148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001F5B"/>
                </a:solidFill>
              </a:rPr>
              <a:t>PLAN MEDIOS</a:t>
            </a:r>
            <a:endParaRPr b="1" sz="2400">
              <a:solidFill>
                <a:srgbClr val="001F5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2957100" y="521450"/>
            <a:ext cx="32508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INTERMEDIA</a:t>
            </a:r>
            <a:endParaRPr sz="2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58025" y="1124150"/>
            <a:ext cx="82488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Análisis relacional de datos para identificar palabras clave y temáticas que permitan mantener un</a:t>
            </a: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flujo de comunicación sincronizando cada medio.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 esta manera seremos relevantes y pertinentes según el momento que vive cada persona, así tendremos un always on dinámico y podremos movernos frente a la coyuntura social.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458025" y="2799775"/>
            <a:ext cx="82488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Existe un terreno de comunicación muy amplio que tiene una densidad de búsqueda muy alto y una baja competencia.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 decir que no existen marcas que se interesen y subasten para ser relevantes frente a estas temáticas que viven en el plano social cotidiano.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"/>
            <a:ext cx="9144001" cy="51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-38325" y="300"/>
            <a:ext cx="9182324" cy="51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1127" t="0"/>
          <a:stretch/>
        </p:blipFill>
        <p:spPr>
          <a:xfrm>
            <a:off x="0" y="116750"/>
            <a:ext cx="9144000" cy="498804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378925" y="256200"/>
            <a:ext cx="2180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9FE3"/>
                </a:solidFill>
                <a:latin typeface="Didact Gothic"/>
                <a:ea typeface="Didact Gothic"/>
                <a:cs typeface="Didact Gothic"/>
                <a:sym typeface="Didact Gothic"/>
              </a:rPr>
              <a:t>Ecosistema de Medios</a:t>
            </a:r>
            <a:endParaRPr b="1">
              <a:solidFill>
                <a:srgbClr val="009FE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