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66" r:id="rId5"/>
    <p:sldId id="264" r:id="rId6"/>
    <p:sldId id="256" r:id="rId7"/>
    <p:sldId id="270" r:id="rId8"/>
    <p:sldId id="267" r:id="rId9"/>
    <p:sldId id="275" r:id="rId10"/>
    <p:sldId id="276" r:id="rId11"/>
    <p:sldId id="272" r:id="rId12"/>
    <p:sldId id="273" r:id="rId13"/>
    <p:sldId id="274" r:id="rId1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522" userDrawn="1">
          <p15:clr>
            <a:srgbClr val="A4A3A4"/>
          </p15:clr>
        </p15:guide>
        <p15:guide id="3" pos="40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412"/>
    <a:srgbClr val="7F7F7F"/>
    <a:srgbClr val="B78800"/>
    <a:srgbClr val="C0A900"/>
    <a:srgbClr val="C8B000"/>
    <a:srgbClr val="968400"/>
    <a:srgbClr val="F3CD00"/>
    <a:srgbClr val="F1CA01"/>
    <a:srgbClr val="E6BE02"/>
    <a:srgbClr val="F5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FBFA2A-1990-43F3-A8CC-83B0C52070CE}" v="2625" dt="2020-03-09T04:52:05.686"/>
    <p1510:client id="{FD0F2051-2259-C243-827F-EEA6C42B9D2C}" v="902" dt="2020-03-09T05:07:04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83673" autoAdjust="0"/>
  </p:normalViewPr>
  <p:slideViewPr>
    <p:cSldViewPr snapToGrid="0" showGuides="1">
      <p:cViewPr varScale="1">
        <p:scale>
          <a:sx n="110" d="100"/>
          <a:sy n="110" d="100"/>
        </p:scale>
        <p:origin x="184" y="1208"/>
      </p:cViewPr>
      <p:guideLst>
        <p:guide orient="horz" pos="2183"/>
        <p:guide pos="3522"/>
        <p:guide pos="402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9" d="100"/>
          <a:sy n="119" d="100"/>
        </p:scale>
        <p:origin x="26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0093D09-DD42-E742-89F9-47DFF58FD1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FD551B-CE32-6B4E-8343-F4F947AA10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45ED7-866B-9D42-8413-0DE91F67F5C8}" type="datetimeFigureOut">
              <a:rPr lang="es-CO" smtClean="0"/>
              <a:t>8/03/20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B2C1FE8-5EDF-0D4E-9C4C-20B11F0AA4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4DF2717-3080-2249-A9A8-763DF999DA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5EF86-5DCF-CC43-9402-343EE49285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1860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30127-292F-459E-96B7-57A7A89091DB}" type="datetimeFigureOut">
              <a:rPr lang="es-CO" smtClean="0"/>
              <a:t>8/03/20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1A6F1-1790-43DF-8791-1CCE2F68455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2433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6CC862-8BA3-48BF-BDDB-FEFF7EF39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CD7E7D9-F371-44EC-9D1D-CFFAF25EB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E0681D-61B3-4774-A46E-C8275DDF5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1FB8-6EF0-4504-980A-8755CCF386F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91B9EE-4720-43DC-ADF4-1C317A238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D02355-EC8B-410F-BFCF-57BDC9245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CE63-57ED-41E1-9D89-DE3469DCBF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3612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CD185-4C8D-4BCD-973B-7AC784490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26481E-C23A-4BC1-B819-FD9D74E47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1343B7-0B23-4930-BE33-8DE88BB4F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1FB8-6EF0-4504-980A-8755CCF386F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9A0E02-6169-49B3-8807-2B7B888CF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47C11A-8E7B-48E2-AFA4-54184AE03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CE63-57ED-41E1-9D89-DE3469DCBF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595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F83EC3E-2424-4362-A8A3-2633EE2FC0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69C5414-A36A-46F2-8202-25DCD66587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7F04BD-7478-4615-9CBF-5D1108C90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1FB8-6EF0-4504-980A-8755CCF386F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AEFD65-809C-460E-8F5E-62A699732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46AAD5-BC86-4B10-AC9B-BCEF75BCF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CE63-57ED-41E1-9D89-DE3469DCBF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205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4AFF57-6E1F-4B85-A5B1-6BF25A71D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137E62-90BE-492E-8180-D23C2B110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C82D2E-C67A-4414-AB4F-586A8FBF8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1FB8-6EF0-4504-980A-8755CCF386F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7C6D35-82E3-4925-8AAA-8FE6C7609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FFE1AC-D33F-43C2-BAB5-EF69511F6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CE63-57ED-41E1-9D89-DE3469DCBF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897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050DD5-ECA6-4EDF-9208-92E5D410D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E1B313-1DFF-4799-A3CE-A9526DEF9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62C7D8-88B2-4BBD-805A-84B5E2E26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1FB8-6EF0-4504-980A-8755CCF386F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4623F9-48A2-4224-BCCB-90E00BFBC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CE233-AEBA-46D3-A2CB-090C2B59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CE63-57ED-41E1-9D89-DE3469DCBF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673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1F969-9BD8-4966-8C50-80C36A0CB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51D24D-D1D5-4F02-BE8D-B58DC0A5C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22CA97-195F-4B11-9FD5-1CC93FD19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66E65E-E57C-4E59-B360-B59D7585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1FB8-6EF0-4504-980A-8755CCF386F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E8FA55-7CA1-46F8-9C03-E45D471D7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7F240F-484F-4530-B324-445E397F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CE63-57ED-41E1-9D89-DE3469DCBF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7184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B2F829-2E27-4944-9FDB-E8E1D6373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33D490-FB10-471E-AF36-8B84FF12A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EA2C41-CA34-43A1-AAFA-5AEFFB37F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8CC61CA-08A2-499E-B1B1-6CDD968AD0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90C6974-FBCD-4500-ACB3-104F7B3EA4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EEC2BA0-EAA8-4BC8-915E-13C99E871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1FB8-6EF0-4504-980A-8755CCF386F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91D3F3A-0CFD-4D19-8418-309D5548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7DDE79A-F88C-4BCB-BBBF-E2E9234B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CE63-57ED-41E1-9D89-DE3469DCBF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093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4F6E4-3930-4379-BC91-9D0E7B745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46BD956-E83E-4065-A942-252595D46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1FB8-6EF0-4504-980A-8755CCF386F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C6FCE9C-DD98-487F-BA6C-63E60FC3F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3DEDDF3-3F08-4060-AF2F-80177034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CE63-57ED-41E1-9D89-DE3469DCBF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021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gradFill>
          <a:gsLst>
            <a:gs pos="0">
              <a:srgbClr val="F3CD00"/>
            </a:gs>
            <a:gs pos="12000">
              <a:srgbClr val="F1CA01"/>
            </a:gs>
            <a:gs pos="69000">
              <a:srgbClr val="F3CD00"/>
            </a:gs>
            <a:gs pos="100000">
              <a:srgbClr val="9684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D13C46-5782-4749-90A0-553A71CC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1FB8-6EF0-4504-980A-8755CCF386F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0628470-D2A1-418B-AB3B-81ABD8E1C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3538FF4-EC45-4655-995E-1A73283CC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CE63-57ED-41E1-9D89-DE3469DCBFB9}" type="slidenum">
              <a:rPr lang="es-CO" smtClean="0"/>
              <a:t>‹Nº›</a:t>
            </a:fld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975FCD2-C8FE-4175-B59F-66AABBE7B4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7000">
                <a:srgbClr val="F1CA01"/>
              </a:gs>
              <a:gs pos="100000">
                <a:srgbClr val="C8B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5034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D3A42-4774-4718-9D01-3A77E1768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33E9C5-92FB-4B9B-81B4-6F37BFD9A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8C3818-B166-4EE7-B500-89F176214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21D202-1590-4224-9FCA-F8F6B9E46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1FB8-6EF0-4504-980A-8755CCF386F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4D8CD8-4EBD-47C5-BC3D-DA45079A3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E61C27-18E2-4F7C-9192-FD11FED59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CE63-57ED-41E1-9D89-DE3469DCBF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566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038F9-96E2-4A75-B23A-76691A86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446CD29-3447-4E5A-98DC-435B2AF76A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0259CF-8D79-401A-8B0D-E774C41BF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B4EB83-FED5-4DB0-A1F7-4A07A6D34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1FB8-6EF0-4504-980A-8755CCF386F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5877A1-F57A-4051-9D79-2D4426AED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6253B86-73EA-46C1-BDBD-FEF3F94B4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CE63-57ED-41E1-9D89-DE3469DCBF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939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F00FB0-9C06-4134-8B9C-578CB44C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1ECC45-E941-49CF-9915-BD48B70F3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97BDD5-CA4C-4BF4-8375-D29450CAE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F1FB8-6EF0-4504-980A-8755CCF386FC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7B2EE0-B9D0-45DE-89E8-D4E559694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83ABC9-F0DB-4C48-8362-C69CCD3B6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5CE63-57ED-41E1-9D89-DE3469DCBF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504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6477022-330E-4A81-B3ED-01328FEC2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3" b="7531"/>
          <a:stretch/>
        </p:blipFill>
        <p:spPr bwMode="auto">
          <a:xfrm>
            <a:off x="0" y="0"/>
            <a:ext cx="12192000" cy="681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B6D4FEC-9BCB-44FB-9DDE-B77364046AAF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E412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F27C1C2-E1FE-4CCA-AD96-8D7A714D1FC4}"/>
              </a:ext>
            </a:extLst>
          </p:cNvPr>
          <p:cNvGrpSpPr/>
          <p:nvPr/>
        </p:nvGrpSpPr>
        <p:grpSpPr>
          <a:xfrm>
            <a:off x="663193" y="3835836"/>
            <a:ext cx="1321671" cy="1990141"/>
            <a:chOff x="663193" y="3835836"/>
            <a:chExt cx="1321671" cy="1990141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FBD9D4C0-000D-4E41-AEDD-1693AA3FE647}"/>
                </a:ext>
              </a:extLst>
            </p:cNvPr>
            <p:cNvSpPr txBox="1"/>
            <p:nvPr/>
          </p:nvSpPr>
          <p:spPr>
            <a:xfrm>
              <a:off x="663193" y="4590574"/>
              <a:ext cx="1321671" cy="1235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s-ES" sz="2400" spc="600">
                  <a:solidFill>
                    <a:srgbClr val="FFE412"/>
                  </a:solidFill>
                </a:rPr>
                <a:t>.</a:t>
              </a:r>
              <a:r>
                <a:rPr lang="es-ES" sz="2400" spc="600"/>
                <a:t>......</a:t>
              </a:r>
            </a:p>
            <a:p>
              <a:pPr>
                <a:lnSpc>
                  <a:spcPct val="50000"/>
                </a:lnSpc>
              </a:pPr>
              <a:r>
                <a:rPr lang="es-ES" sz="2400" spc="600"/>
                <a:t>.......</a:t>
              </a:r>
            </a:p>
            <a:p>
              <a:pPr>
                <a:lnSpc>
                  <a:spcPct val="50000"/>
                </a:lnSpc>
              </a:pPr>
              <a:r>
                <a:rPr lang="es-ES" sz="2400" spc="600"/>
                <a:t>.......</a:t>
              </a:r>
            </a:p>
            <a:p>
              <a:pPr>
                <a:lnSpc>
                  <a:spcPct val="50000"/>
                </a:lnSpc>
              </a:pPr>
              <a:r>
                <a:rPr lang="es-ES" sz="2400" spc="600"/>
                <a:t>....</a:t>
              </a:r>
              <a:r>
                <a:rPr lang="es-ES" sz="2400" spc="600">
                  <a:solidFill>
                    <a:srgbClr val="FFE412"/>
                  </a:solidFill>
                </a:rPr>
                <a:t>.</a:t>
              </a:r>
              <a:r>
                <a:rPr lang="es-ES" sz="2400" spc="600"/>
                <a:t>..</a:t>
              </a:r>
            </a:p>
            <a:p>
              <a:pPr>
                <a:lnSpc>
                  <a:spcPct val="50000"/>
                </a:lnSpc>
              </a:pPr>
              <a:r>
                <a:rPr lang="es-ES" sz="2400" spc="600">
                  <a:solidFill>
                    <a:srgbClr val="FFE412"/>
                  </a:solidFill>
                </a:rPr>
                <a:t>.</a:t>
              </a:r>
              <a:r>
                <a:rPr lang="es-ES" sz="2400" spc="600"/>
                <a:t>......</a:t>
              </a:r>
            </a:p>
            <a:p>
              <a:pPr>
                <a:lnSpc>
                  <a:spcPct val="50000"/>
                </a:lnSpc>
              </a:pPr>
              <a:endParaRPr lang="es-ES" sz="2400" spc="600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48A81CFA-E369-47D7-8C21-2DFC5B29FB03}"/>
                </a:ext>
              </a:extLst>
            </p:cNvPr>
            <p:cNvSpPr/>
            <p:nvPr/>
          </p:nvSpPr>
          <p:spPr>
            <a:xfrm>
              <a:off x="978766" y="3835836"/>
              <a:ext cx="561852" cy="1339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B2E3AE6B-686E-4682-AF0E-7E21AAAF7CBC}"/>
              </a:ext>
            </a:extLst>
          </p:cNvPr>
          <p:cNvSpPr txBox="1">
            <a:spLocks/>
          </p:cNvSpPr>
          <p:nvPr/>
        </p:nvSpPr>
        <p:spPr>
          <a:xfrm>
            <a:off x="1657350" y="2413871"/>
            <a:ext cx="9194800" cy="2843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es-ES" sz="8000" b="1">
                <a:solidFill>
                  <a:schemeClr val="bg1"/>
                </a:solidFill>
                <a:latin typeface="GalanoGrotesque-Medium ☞" pitchFamily="2" charset="77"/>
              </a:rPr>
              <a:t>CAMPAÑA DE PR </a:t>
            </a:r>
          </a:p>
          <a:p>
            <a:pPr marL="0" indent="0" algn="ctr">
              <a:lnSpc>
                <a:spcPct val="60000"/>
              </a:lnSpc>
              <a:buFont typeface="Arial" panose="020B0604020202020204" pitchFamily="34" charset="0"/>
              <a:buNone/>
            </a:pPr>
            <a:r>
              <a:rPr lang="es-ES" sz="8000" b="1">
                <a:solidFill>
                  <a:schemeClr val="bg1"/>
                </a:solidFill>
                <a:latin typeface="GalanoGrotesque-Bold ☞" pitchFamily="2" charset="77"/>
              </a:rPr>
              <a:t>GRUPO</a:t>
            </a:r>
            <a:r>
              <a:rPr lang="es-ES" sz="8000" b="1">
                <a:solidFill>
                  <a:schemeClr val="bg1"/>
                </a:solidFill>
                <a:latin typeface="GalanoGrotesque-Medium ☞" pitchFamily="2" charset="77"/>
              </a:rPr>
              <a:t> </a:t>
            </a:r>
            <a:r>
              <a:rPr lang="es-ES" sz="8000" b="1">
                <a:solidFill>
                  <a:schemeClr val="bg1"/>
                </a:solidFill>
                <a:latin typeface="GalanoGrotesque-Bold ☞" pitchFamily="2" charset="77"/>
              </a:rPr>
              <a:t>ÉXITO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5A246B7-7F1F-4582-BBF0-D5E7A3122848}"/>
              </a:ext>
            </a:extLst>
          </p:cNvPr>
          <p:cNvSpPr txBox="1"/>
          <p:nvPr/>
        </p:nvSpPr>
        <p:spPr>
          <a:xfrm>
            <a:off x="11410079" y="-38101"/>
            <a:ext cx="1321671" cy="178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s-ES" sz="2400" spc="600">
                <a:solidFill>
                  <a:srgbClr val="FFE412"/>
                </a:solidFill>
              </a:rPr>
              <a:t>.</a:t>
            </a:r>
            <a:r>
              <a:rPr lang="es-ES" sz="2400" spc="600"/>
              <a:t>......</a:t>
            </a:r>
          </a:p>
          <a:p>
            <a:pPr>
              <a:lnSpc>
                <a:spcPct val="50000"/>
              </a:lnSpc>
            </a:pPr>
            <a:r>
              <a:rPr lang="es-ES" sz="2400" spc="600"/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/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/>
              <a:t>....</a:t>
            </a:r>
            <a:r>
              <a:rPr lang="es-ES" sz="2400" spc="600">
                <a:solidFill>
                  <a:srgbClr val="FFE412"/>
                </a:solidFill>
              </a:rPr>
              <a:t>.</a:t>
            </a:r>
            <a:r>
              <a:rPr lang="es-ES" sz="2400" spc="600"/>
              <a:t>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rgbClr val="FFE412"/>
                </a:solidFill>
              </a:rPr>
              <a:t>.</a:t>
            </a:r>
            <a:r>
              <a:rPr lang="es-ES" sz="2400" spc="600"/>
              <a:t>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rgbClr val="FFE412"/>
                </a:solidFill>
              </a:rPr>
              <a:t>.</a:t>
            </a:r>
            <a:r>
              <a:rPr lang="es-ES" sz="2400" spc="600"/>
              <a:t>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rgbClr val="FFE412"/>
                </a:solidFill>
              </a:rPr>
              <a:t>.</a:t>
            </a:r>
            <a:r>
              <a:rPr lang="es-ES" sz="2400" spc="600"/>
              <a:t>......</a:t>
            </a:r>
          </a:p>
          <a:p>
            <a:pPr>
              <a:lnSpc>
                <a:spcPct val="50000"/>
              </a:lnSpc>
            </a:pPr>
            <a:endParaRPr lang="es-ES" sz="2400" spc="600"/>
          </a:p>
          <a:p>
            <a:pPr>
              <a:lnSpc>
                <a:spcPct val="50000"/>
              </a:lnSpc>
            </a:pPr>
            <a:endParaRPr lang="es-ES" sz="2400" spc="60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C9BF681-B2F9-4D6C-B778-5580C7CC485E}"/>
              </a:ext>
            </a:extLst>
          </p:cNvPr>
          <p:cNvSpPr/>
          <p:nvPr/>
        </p:nvSpPr>
        <p:spPr>
          <a:xfrm rot="16200000">
            <a:off x="10186757" y="6169535"/>
            <a:ext cx="561852" cy="1339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Picture 4" descr="Resultado de imagen para logo del exito png">
            <a:extLst>
              <a:ext uri="{FF2B5EF4-FFF2-40B4-BE49-F238E27FC236}">
                <a16:creationId xmlns:a16="http://schemas.microsoft.com/office/drawing/2014/main" id="{C13A3EE5-2B8D-467A-A3B2-E55379CA4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5067177"/>
            <a:ext cx="952500" cy="9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171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EF7FFAAE-8CD6-41A2-89DA-9986D8BAA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" b="2261"/>
          <a:stretch/>
        </p:blipFill>
        <p:spPr>
          <a:xfrm>
            <a:off x="-19050" y="0"/>
            <a:ext cx="122301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85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C287C79-0B17-4FD3-B641-7A49C3424024}"/>
              </a:ext>
            </a:extLst>
          </p:cNvPr>
          <p:cNvSpPr/>
          <p:nvPr/>
        </p:nvSpPr>
        <p:spPr>
          <a:xfrm>
            <a:off x="9084039" y="0"/>
            <a:ext cx="310796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EED088-2E92-4F9E-BAE6-EFD681D9F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613" y="478397"/>
            <a:ext cx="3934137" cy="590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9F5441-A55A-46F5-96D3-FBAA3C943736}"/>
              </a:ext>
            </a:extLst>
          </p:cNvPr>
          <p:cNvSpPr txBox="1"/>
          <p:nvPr/>
        </p:nvSpPr>
        <p:spPr>
          <a:xfrm>
            <a:off x="1144250" y="1040382"/>
            <a:ext cx="1321671" cy="12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endParaRPr lang="es-ES" sz="2400" spc="600" dirty="0">
              <a:solidFill>
                <a:schemeClr val="bg1"/>
              </a:solidFill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9C95C72-889C-40AE-9465-E0F9DC2730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37452" y="840051"/>
            <a:ext cx="4139474" cy="144621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s-CO" sz="1600" dirty="0">
                <a:solidFill>
                  <a:schemeClr val="bg1"/>
                </a:solidFill>
                <a:latin typeface="GalanoGrotesque-Medium ☞" pitchFamily="2" charset="77"/>
              </a:rPr>
              <a:t>EN EL PAÍS ESTAMOS PASANDO POR UN MOMENTO DE DESCONFIANZA EN LA EMPRESA PRIVADA.</a:t>
            </a:r>
            <a:endParaRPr lang="es-ES" sz="1600" dirty="0">
              <a:solidFill>
                <a:schemeClr val="bg1"/>
              </a:solidFill>
              <a:latin typeface="GalanoGrotesque-Medium ☞" pitchFamily="2" charset="77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5769FEA-790B-4D4D-BF31-26A0F0889A22}"/>
              </a:ext>
            </a:extLst>
          </p:cNvPr>
          <p:cNvSpPr/>
          <p:nvPr/>
        </p:nvSpPr>
        <p:spPr>
          <a:xfrm>
            <a:off x="5815074" y="5025228"/>
            <a:ext cx="561852" cy="1339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pic>
        <p:nvPicPr>
          <p:cNvPr id="1028" name="Picture 4" descr="Resultado de imagen para logo del exito png">
            <a:extLst>
              <a:ext uri="{FF2B5EF4-FFF2-40B4-BE49-F238E27FC236}">
                <a16:creationId xmlns:a16="http://schemas.microsoft.com/office/drawing/2014/main" id="{19995744-4825-4720-B97B-F67F8906B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901" y="6140404"/>
            <a:ext cx="479947" cy="47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FA0057DD-39BD-442E-B265-718114AC6016}"/>
              </a:ext>
            </a:extLst>
          </p:cNvPr>
          <p:cNvSpPr txBox="1">
            <a:spLocks/>
          </p:cNvSpPr>
          <p:nvPr/>
        </p:nvSpPr>
        <p:spPr>
          <a:xfrm>
            <a:off x="637061" y="5400625"/>
            <a:ext cx="5578912" cy="1194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s-CO" b="1" dirty="0">
                <a:solidFill>
                  <a:schemeClr val="bg1"/>
                </a:solidFill>
              </a:rPr>
              <a:t>Fuentes: </a:t>
            </a:r>
          </a:p>
          <a:p>
            <a:pPr>
              <a:lnSpc>
                <a:spcPct val="120000"/>
              </a:lnSpc>
            </a:pPr>
            <a:r>
              <a:rPr lang="es-CO" sz="1900" dirty="0">
                <a:solidFill>
                  <a:schemeClr val="bg1"/>
                </a:solidFill>
              </a:rPr>
              <a:t>Yo compro campesino: Una aproximacion a las representaciones sociales de los consumidores de los mercados campesinos</a:t>
            </a:r>
            <a:r>
              <a:rPr lang="es-CO" sz="19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. M. Montenegro.</a:t>
            </a:r>
          </a:p>
          <a:p>
            <a:pPr>
              <a:lnSpc>
                <a:spcPct val="120000"/>
              </a:lnSpc>
            </a:pPr>
            <a:r>
              <a:rPr lang="es-CO" sz="1800" dirty="0">
                <a:solidFill>
                  <a:schemeClr val="bg1"/>
                </a:solidFill>
              </a:rPr>
              <a:t>Google Trends: Comercio Justo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E8A49EA-BA86-40ED-A728-8C39F2345D4E}"/>
              </a:ext>
            </a:extLst>
          </p:cNvPr>
          <p:cNvSpPr/>
          <p:nvPr/>
        </p:nvSpPr>
        <p:spPr>
          <a:xfrm>
            <a:off x="554929" y="2393915"/>
            <a:ext cx="56002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  <a:latin typeface="GalanoGrotesque-Medium ☞" pitchFamily="2" charset="77"/>
              </a:rPr>
              <a:t>SIN EMBARGO, EL INTERES POR EL COMERCIO JUSTO HA VENIDO PRESENTANDO UN CRECIMIENTO DEL 197% EN LOS ÚLTIMOS MESES.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3D1513-11D4-4AA9-99BB-B934D46C6A30}"/>
              </a:ext>
            </a:extLst>
          </p:cNvPr>
          <p:cNvSpPr txBox="1"/>
          <p:nvPr/>
        </p:nvSpPr>
        <p:spPr>
          <a:xfrm>
            <a:off x="77258" y="1040382"/>
            <a:ext cx="1321671" cy="12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endParaRPr lang="es-ES" sz="2400" spc="600">
              <a:solidFill>
                <a:schemeClr val="bg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A520E4A-CF07-44EA-A25E-BCDF24EC2392}"/>
              </a:ext>
            </a:extLst>
          </p:cNvPr>
          <p:cNvSpPr txBox="1"/>
          <p:nvPr/>
        </p:nvSpPr>
        <p:spPr>
          <a:xfrm>
            <a:off x="554929" y="3856792"/>
            <a:ext cx="1321671" cy="12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endParaRPr lang="es-ES" sz="2400" spc="600" dirty="0">
              <a:solidFill>
                <a:schemeClr val="bg1"/>
              </a:solidFill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E5B4D682-480B-634B-ABA6-BEA3164257EC}"/>
              </a:ext>
            </a:extLst>
          </p:cNvPr>
          <p:cNvSpPr txBox="1">
            <a:spLocks/>
          </p:cNvSpPr>
          <p:nvPr/>
        </p:nvSpPr>
        <p:spPr>
          <a:xfrm>
            <a:off x="2006108" y="3808532"/>
            <a:ext cx="4500326" cy="1376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O" sz="1600" dirty="0">
                <a:solidFill>
                  <a:schemeClr val="bg1"/>
                </a:solidFill>
                <a:latin typeface="GalanoGrotesque-Medium ☞" pitchFamily="2" charset="77"/>
              </a:rPr>
              <a:t>ES POR ESTO QUE QUISIMOS DAR A CONOCER EL TRABAJO Y ESFUERZO QUE HAY DETRÁS DE ESE PLÁTANO O TOMATE QUE TERMINA EN NUESTROS PLATOS.</a:t>
            </a:r>
          </a:p>
        </p:txBody>
      </p:sp>
    </p:spTree>
    <p:extLst>
      <p:ext uri="{BB962C8B-B14F-4D97-AF65-F5344CB8AC3E}">
        <p14:creationId xmlns:p14="http://schemas.microsoft.com/office/powerpoint/2010/main" val="2086617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ndo negro con letras blancas&#10;&#10;Descripción generada automáticamente">
            <a:extLst>
              <a:ext uri="{FF2B5EF4-FFF2-40B4-BE49-F238E27FC236}">
                <a16:creationId xmlns:a16="http://schemas.microsoft.com/office/drawing/2014/main" id="{0ABBBC14-43B4-174A-9139-8A4BE2BF3C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20" y="0"/>
            <a:ext cx="12191980" cy="717279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3A12E5-BB78-4A50-992D-C9119B1E3620}"/>
              </a:ext>
            </a:extLst>
          </p:cNvPr>
          <p:cNvSpPr txBox="1">
            <a:spLocks/>
          </p:cNvSpPr>
          <p:nvPr/>
        </p:nvSpPr>
        <p:spPr>
          <a:xfrm>
            <a:off x="4199120" y="1666446"/>
            <a:ext cx="3793761" cy="482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800">
                <a:solidFill>
                  <a:schemeClr val="bg1"/>
                </a:solidFill>
                <a:latin typeface="Bahnschrift SemiBold Condensed" panose="020B0502040204020203" pitchFamily="34" charset="0"/>
              </a:rPr>
              <a:t>POR ESO PRESENTAMOS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D89AFF3-5370-476B-92AC-FCDCC81DF279}"/>
              </a:ext>
            </a:extLst>
          </p:cNvPr>
          <p:cNvSpPr txBox="1"/>
          <p:nvPr/>
        </p:nvSpPr>
        <p:spPr>
          <a:xfrm>
            <a:off x="-43160" y="2323475"/>
            <a:ext cx="1375470" cy="12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rgbClr val="FFE412"/>
                </a:solidFill>
              </a:rPr>
              <a:t>.</a:t>
            </a:r>
            <a:r>
              <a:rPr lang="es-ES" sz="2400" spc="600" dirty="0">
                <a:solidFill>
                  <a:schemeClr val="bg1"/>
                </a:solidFill>
              </a:rPr>
              <a:t>......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.....</a:t>
            </a:r>
            <a:r>
              <a:rPr lang="es-ES" sz="2400" spc="600" dirty="0">
                <a:solidFill>
                  <a:srgbClr val="211E20"/>
                </a:solidFill>
              </a:rPr>
              <a:t>.</a:t>
            </a:r>
            <a:r>
              <a:rPr lang="es-ES" sz="2400" spc="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</a:t>
            </a:r>
            <a:r>
              <a:rPr lang="es-ES" sz="2400" spc="600" dirty="0">
                <a:solidFill>
                  <a:srgbClr val="FFE412"/>
                </a:solidFill>
              </a:rPr>
              <a:t>.</a:t>
            </a:r>
            <a:r>
              <a:rPr lang="es-ES" sz="2400" spc="600" dirty="0">
                <a:solidFill>
                  <a:schemeClr val="bg1"/>
                </a:solidFill>
              </a:rPr>
              <a:t>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rgbClr val="FFE412"/>
                </a:solidFill>
              </a:rPr>
              <a:t>.</a:t>
            </a:r>
            <a:r>
              <a:rPr lang="es-ES" sz="2400" spc="600" dirty="0">
                <a:solidFill>
                  <a:schemeClr val="bg1"/>
                </a:solidFill>
              </a:rPr>
              <a:t>......</a:t>
            </a:r>
          </a:p>
          <a:p>
            <a:pPr>
              <a:lnSpc>
                <a:spcPct val="50000"/>
              </a:lnSpc>
            </a:pPr>
            <a:endParaRPr lang="es-ES" sz="2400" spc="6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BFB162-ECFF-4E0E-89C3-EBAA2F3F0041}"/>
              </a:ext>
            </a:extLst>
          </p:cNvPr>
          <p:cNvSpPr txBox="1"/>
          <p:nvPr/>
        </p:nvSpPr>
        <p:spPr>
          <a:xfrm>
            <a:off x="-43160" y="3232792"/>
            <a:ext cx="1375470" cy="12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s-ES" sz="2400" spc="600">
                <a:solidFill>
                  <a:srgbClr val="FFE412"/>
                </a:solidFill>
              </a:rPr>
              <a:t>.</a:t>
            </a:r>
            <a:r>
              <a:rPr lang="es-ES" sz="2400" spc="600">
                <a:solidFill>
                  <a:schemeClr val="bg1"/>
                </a:solidFill>
              </a:rPr>
              <a:t>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</a:t>
            </a:r>
            <a:r>
              <a:rPr lang="es-ES" sz="2400" spc="600">
                <a:solidFill>
                  <a:srgbClr val="FFE412"/>
                </a:solidFill>
              </a:rPr>
              <a:t>.</a:t>
            </a:r>
            <a:r>
              <a:rPr lang="es-ES" sz="2400" spc="600">
                <a:solidFill>
                  <a:schemeClr val="bg1"/>
                </a:solidFill>
              </a:rPr>
              <a:t>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rgbClr val="FFE412"/>
                </a:solidFill>
              </a:rPr>
              <a:t>.</a:t>
            </a:r>
            <a:r>
              <a:rPr lang="es-ES" sz="2400" spc="600">
                <a:solidFill>
                  <a:schemeClr val="bg1"/>
                </a:solidFill>
              </a:rPr>
              <a:t>......</a:t>
            </a:r>
          </a:p>
          <a:p>
            <a:pPr>
              <a:lnSpc>
                <a:spcPct val="50000"/>
              </a:lnSpc>
            </a:pPr>
            <a:endParaRPr lang="es-ES" sz="2400" spc="600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E827168-7A57-4EAD-9729-5BD99BC4F53A}"/>
              </a:ext>
            </a:extLst>
          </p:cNvPr>
          <p:cNvCxnSpPr>
            <a:cxnSpLocks/>
          </p:cNvCxnSpPr>
          <p:nvPr/>
        </p:nvCxnSpPr>
        <p:spPr>
          <a:xfrm flipH="1">
            <a:off x="5542118" y="2001832"/>
            <a:ext cx="11077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683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9E2A36-4AAE-478D-A3B3-BF8B531EEA3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03751" y="1390910"/>
            <a:ext cx="8384498" cy="435133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s-ES" sz="2900" dirty="0">
                <a:latin typeface="GalanoGrotesque-Medium ☞" pitchFamily="2" charset="77"/>
              </a:rPr>
              <a:t>UNA IDEA QUE PERMITIÓ UN GOLPE DE OPINIÓN PONIENDO EN EL RADAR DE LAS AUDIENCIA JÓVENES LAS HISTROIAS DE CIENTOS DE CAMPESINOS</a:t>
            </a:r>
            <a:endParaRPr lang="es-CO" sz="2900" dirty="0">
              <a:latin typeface="GalanoGrotesque-Medium ☞" pitchFamily="2" charset="7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AA2FE20-62B6-C64E-9787-EE30AC6F3C38}"/>
              </a:ext>
            </a:extLst>
          </p:cNvPr>
          <p:cNvSpPr txBox="1"/>
          <p:nvPr/>
        </p:nvSpPr>
        <p:spPr>
          <a:xfrm>
            <a:off x="10145466" y="903360"/>
            <a:ext cx="1321671" cy="12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rgbClr val="FFE412"/>
                </a:solidFill>
              </a:rPr>
              <a:t>.</a:t>
            </a:r>
            <a:r>
              <a:rPr lang="es-ES" sz="2400" spc="600" dirty="0"/>
              <a:t>......</a:t>
            </a:r>
          </a:p>
          <a:p>
            <a:pPr>
              <a:lnSpc>
                <a:spcPct val="50000"/>
              </a:lnSpc>
            </a:pPr>
            <a:r>
              <a:rPr lang="es-ES" sz="2400" spc="600" dirty="0"/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 dirty="0"/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 dirty="0"/>
              <a:t>....</a:t>
            </a:r>
            <a:r>
              <a:rPr lang="es-ES" sz="2400" spc="600" dirty="0">
                <a:solidFill>
                  <a:srgbClr val="FFE412"/>
                </a:solidFill>
              </a:rPr>
              <a:t>.</a:t>
            </a:r>
            <a:r>
              <a:rPr lang="es-ES" sz="2400" spc="600" dirty="0"/>
              <a:t>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rgbClr val="FFE412"/>
                </a:solidFill>
              </a:rPr>
              <a:t>.</a:t>
            </a:r>
            <a:r>
              <a:rPr lang="es-ES" sz="2400" spc="600" dirty="0"/>
              <a:t>......</a:t>
            </a:r>
          </a:p>
          <a:p>
            <a:pPr>
              <a:lnSpc>
                <a:spcPct val="50000"/>
              </a:lnSpc>
            </a:pPr>
            <a:endParaRPr lang="es-ES" sz="2400" spc="6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D0B486D-E273-4A7A-B04B-20FBAC6FFA7E}"/>
              </a:ext>
            </a:extLst>
          </p:cNvPr>
          <p:cNvSpPr/>
          <p:nvPr/>
        </p:nvSpPr>
        <p:spPr>
          <a:xfrm rot="5400000">
            <a:off x="157873" y="5955947"/>
            <a:ext cx="561852" cy="1339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49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>
            <a:extLst>
              <a:ext uri="{FF2B5EF4-FFF2-40B4-BE49-F238E27FC236}">
                <a16:creationId xmlns:a16="http://schemas.microsoft.com/office/drawing/2014/main" id="{4248C94C-DDD2-4C7E-A7FB-83D81497C3D9}"/>
              </a:ext>
            </a:extLst>
          </p:cNvPr>
          <p:cNvSpPr/>
          <p:nvPr/>
        </p:nvSpPr>
        <p:spPr>
          <a:xfrm>
            <a:off x="5792864" y="478117"/>
            <a:ext cx="7708564" cy="4846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Picture 4" descr="Resultado de imagen para logo del exito png">
            <a:extLst>
              <a:ext uri="{FF2B5EF4-FFF2-40B4-BE49-F238E27FC236}">
                <a16:creationId xmlns:a16="http://schemas.microsoft.com/office/drawing/2014/main" id="{CF347D11-E30B-49DE-8F72-AF66668F2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901" y="6140404"/>
            <a:ext cx="479947" cy="47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195F986-78F2-4242-9E77-A5EBC45774DD}"/>
              </a:ext>
            </a:extLst>
          </p:cNvPr>
          <p:cNvSpPr/>
          <p:nvPr/>
        </p:nvSpPr>
        <p:spPr>
          <a:xfrm>
            <a:off x="909759" y="482134"/>
            <a:ext cx="45276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2000">
                <a:solidFill>
                  <a:schemeClr val="bg1"/>
                </a:solidFill>
                <a:latin typeface="GalanoGrotesque-Medium ☞" pitchFamily="2" charset="77"/>
              </a:rPr>
              <a:t>EL TWITTERO @ODIOMISTWEETS REALIZÓ LA PUBLICACIÓN DE UN VIDEO. 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986F19E-E230-465E-A658-13DC6252D3C4}"/>
              </a:ext>
            </a:extLst>
          </p:cNvPr>
          <p:cNvSpPr/>
          <p:nvPr/>
        </p:nvSpPr>
        <p:spPr>
          <a:xfrm>
            <a:off x="1615770" y="5576051"/>
            <a:ext cx="89604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>
                <a:solidFill>
                  <a:schemeClr val="bg1"/>
                </a:solidFill>
                <a:latin typeface="GalanoGrotesque-Medium ☞" pitchFamily="2" charset="77"/>
              </a:rPr>
              <a:t>LA PUBLICACIÓN SE CONVIRTIÓ EN TENDENCIA DURANTE TODO UN DÍA RECIBIENDO COMENTARIOS A FAVOR DE LA PROTAGONISTA DEL VIDEO.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FD5AE3A-B742-48A1-8A29-D609E64A0358}"/>
              </a:ext>
            </a:extLst>
          </p:cNvPr>
          <p:cNvSpPr/>
          <p:nvPr/>
        </p:nvSpPr>
        <p:spPr>
          <a:xfrm>
            <a:off x="6096000" y="679671"/>
            <a:ext cx="51716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>
                <a:solidFill>
                  <a:schemeClr val="tx1">
                    <a:lumMod val="75000"/>
                    <a:lumOff val="25000"/>
                  </a:schemeClr>
                </a:solidFill>
                <a:latin typeface="GalanoGrotesque-Medium ☞" pitchFamily="2" charset="77"/>
              </a:rPr>
              <a:t>“Amigos, si vienen por primera vez a la ciudad, plis no sean así. “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7754A44-92B2-4744-B468-A446FD08B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70" t="7250" r="8279" b="6535"/>
          <a:stretch/>
        </p:blipFill>
        <p:spPr>
          <a:xfrm>
            <a:off x="922896" y="2178982"/>
            <a:ext cx="1687438" cy="1687438"/>
          </a:xfrm>
          <a:prstGeom prst="ellipse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237978D7-1E02-40EE-A8D3-D1082E82EBD5}"/>
              </a:ext>
            </a:extLst>
          </p:cNvPr>
          <p:cNvSpPr/>
          <p:nvPr/>
        </p:nvSpPr>
        <p:spPr>
          <a:xfrm>
            <a:off x="2870131" y="1851348"/>
            <a:ext cx="1853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>
                <a:solidFill>
                  <a:schemeClr val="bg1"/>
                </a:solidFill>
                <a:latin typeface="GalanoGrotesque-Bold ☞" pitchFamily="2" charset="77"/>
              </a:rPr>
              <a:t>@odiomistweets </a:t>
            </a:r>
            <a:endParaRPr lang="es-CO" b="1">
              <a:latin typeface="GalanoGrotesque-Bold ☞" pitchFamily="2" charset="77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58C15C50-B1AB-2B4D-8BF5-9D4046423E7D}"/>
              </a:ext>
            </a:extLst>
          </p:cNvPr>
          <p:cNvGrpSpPr/>
          <p:nvPr/>
        </p:nvGrpSpPr>
        <p:grpSpPr>
          <a:xfrm>
            <a:off x="6096000" y="1630851"/>
            <a:ext cx="5144123" cy="2705024"/>
            <a:chOff x="6095999" y="2411949"/>
            <a:chExt cx="5144123" cy="2705024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C0A54422-2E00-2B4B-8A96-7DB23CDA9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8580" b="41766"/>
            <a:stretch/>
          </p:blipFill>
          <p:spPr>
            <a:xfrm>
              <a:off x="6095999" y="2411949"/>
              <a:ext cx="5144123" cy="2705024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00467DBA-7A7C-9B47-98DB-59843A2078B5}"/>
                </a:ext>
              </a:extLst>
            </p:cNvPr>
            <p:cNvSpPr/>
            <p:nvPr/>
          </p:nvSpPr>
          <p:spPr>
            <a:xfrm>
              <a:off x="8190032" y="3279641"/>
              <a:ext cx="956055" cy="956055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" name="Triángulo 3">
              <a:extLst>
                <a:ext uri="{FF2B5EF4-FFF2-40B4-BE49-F238E27FC236}">
                  <a16:creationId xmlns:a16="http://schemas.microsoft.com/office/drawing/2014/main" id="{AD4E325F-FDB3-B846-B6DC-D095081B6A03}"/>
                </a:ext>
              </a:extLst>
            </p:cNvPr>
            <p:cNvSpPr/>
            <p:nvPr/>
          </p:nvSpPr>
          <p:spPr>
            <a:xfrm rot="5400000">
              <a:off x="8538523" y="3640946"/>
              <a:ext cx="286556" cy="24703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E7CAB68-A591-3D43-97D6-ECC692FD8414}"/>
              </a:ext>
            </a:extLst>
          </p:cNvPr>
          <p:cNvSpPr/>
          <p:nvPr/>
        </p:nvSpPr>
        <p:spPr>
          <a:xfrm>
            <a:off x="6096000" y="4535785"/>
            <a:ext cx="53910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Un señor que aparenta venir de una población rural está en un supermercado a tomarse fotos.  Algunas personas al rededor se sorprenden y algunas hasta se burlan de el.</a:t>
            </a:r>
            <a:endParaRPr lang="es-CO" sz="1100">
              <a:latin typeface="Helvetica" pitchFamily="2" charset="0"/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6139A7FB-60C9-462F-81C1-B3779E6279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10604" y="2427587"/>
            <a:ext cx="530002" cy="530002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AC551AE2-13B5-41C9-96C0-44745578FC5F}"/>
              </a:ext>
            </a:extLst>
          </p:cNvPr>
          <p:cNvSpPr/>
          <p:nvPr/>
        </p:nvSpPr>
        <p:spPr>
          <a:xfrm>
            <a:off x="3551246" y="2710160"/>
            <a:ext cx="9921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>
                <a:solidFill>
                  <a:schemeClr val="bg1"/>
                </a:solidFill>
                <a:latin typeface="GalanoGrotesque-Medium ☞" pitchFamily="2" charset="77"/>
              </a:rPr>
              <a:t>391,2 K</a:t>
            </a:r>
            <a:endParaRPr lang="es-CO" sz="1400">
              <a:latin typeface="GalanoGrotesque-Medium ☞" pitchFamily="2" charset="77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099EB15B-6802-B641-AEF1-51E3F8840780}"/>
              </a:ext>
            </a:extLst>
          </p:cNvPr>
          <p:cNvCxnSpPr/>
          <p:nvPr/>
        </p:nvCxnSpPr>
        <p:spPr>
          <a:xfrm>
            <a:off x="5275572" y="1418936"/>
            <a:ext cx="0" cy="39502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áfico 19">
            <a:extLst>
              <a:ext uri="{FF2B5EF4-FFF2-40B4-BE49-F238E27FC236}">
                <a16:creationId xmlns:a16="http://schemas.microsoft.com/office/drawing/2014/main" id="{475FFF8A-FB26-419B-B146-B64823010F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30029" y="3198282"/>
            <a:ext cx="540638" cy="540638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A7BAAC4C-904F-4E53-86CF-EB31BB3C2EA7}"/>
              </a:ext>
            </a:extLst>
          </p:cNvPr>
          <p:cNvSpPr/>
          <p:nvPr/>
        </p:nvSpPr>
        <p:spPr>
          <a:xfrm>
            <a:off x="3551245" y="2438345"/>
            <a:ext cx="14736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>
                <a:solidFill>
                  <a:schemeClr val="bg1"/>
                </a:solidFill>
                <a:latin typeface="GalanoGrotesque-Medium ☞" pitchFamily="2" charset="77"/>
              </a:rPr>
              <a:t>Seguidores</a:t>
            </a:r>
            <a:endParaRPr lang="es-CO" sz="1400">
              <a:latin typeface="GalanoGrotesque-Medium ☞" pitchFamily="2" charset="77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B93F90E-166B-42AA-91F2-C7EBF44F5096}"/>
              </a:ext>
            </a:extLst>
          </p:cNvPr>
          <p:cNvSpPr/>
          <p:nvPr/>
        </p:nvSpPr>
        <p:spPr>
          <a:xfrm>
            <a:off x="3551246" y="3439807"/>
            <a:ext cx="14975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>
                <a:solidFill>
                  <a:schemeClr val="bg1"/>
                </a:solidFill>
                <a:latin typeface="GalanoGrotesque-Medium ☞" pitchFamily="2" charset="77"/>
              </a:rPr>
              <a:t>42 K</a:t>
            </a:r>
            <a:endParaRPr lang="es-CO" sz="1400">
              <a:latin typeface="GalanoGrotesque-Medium ☞" pitchFamily="2" charset="77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52C83D17-041D-4899-8C9F-5A81D88620FA}"/>
              </a:ext>
            </a:extLst>
          </p:cNvPr>
          <p:cNvSpPr/>
          <p:nvPr/>
        </p:nvSpPr>
        <p:spPr>
          <a:xfrm>
            <a:off x="3551245" y="3203954"/>
            <a:ext cx="1172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>
                <a:solidFill>
                  <a:schemeClr val="bg1"/>
                </a:solidFill>
                <a:latin typeface="GalanoGrotesque-Medium ☞" pitchFamily="2" charset="77"/>
              </a:rPr>
              <a:t>Alcance</a:t>
            </a:r>
            <a:endParaRPr lang="es-CO" sz="1400">
              <a:latin typeface="GalanoGrotesque-Medium ☞" pitchFamily="2" charset="77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3C5CA52F-2E82-4E77-B401-63D7C7C90E50}"/>
              </a:ext>
            </a:extLst>
          </p:cNvPr>
          <p:cNvSpPr/>
          <p:nvPr/>
        </p:nvSpPr>
        <p:spPr>
          <a:xfrm>
            <a:off x="3551246" y="4205416"/>
            <a:ext cx="9921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>
                <a:solidFill>
                  <a:schemeClr val="bg1"/>
                </a:solidFill>
                <a:latin typeface="GalanoGrotesque-Medium ☞" pitchFamily="2" charset="77"/>
              </a:rPr>
              <a:t>5</a:t>
            </a:r>
            <a:r>
              <a:rPr lang="es-CO" sz="1400">
                <a:solidFill>
                  <a:schemeClr val="bg1"/>
                </a:solidFill>
                <a:latin typeface="GalanoGrotesque-Medium ☞" pitchFamily="2" charset="77"/>
              </a:rPr>
              <a:t> K</a:t>
            </a:r>
            <a:endParaRPr lang="es-CO" sz="1400">
              <a:latin typeface="GalanoGrotesque-Medium ☞" pitchFamily="2" charset="77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4881408-223B-4C68-B364-839702590590}"/>
              </a:ext>
            </a:extLst>
          </p:cNvPr>
          <p:cNvSpPr/>
          <p:nvPr/>
        </p:nvSpPr>
        <p:spPr>
          <a:xfrm>
            <a:off x="3551245" y="3969563"/>
            <a:ext cx="14736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>
                <a:solidFill>
                  <a:schemeClr val="bg1"/>
                </a:solidFill>
                <a:latin typeface="GalanoGrotesque-Medium ☞" pitchFamily="2" charset="77"/>
              </a:rPr>
              <a:t>Engagement</a:t>
            </a:r>
            <a:endParaRPr lang="es-CO" sz="1400">
              <a:latin typeface="GalanoGrotesque-Medium ☞" pitchFamily="2" charset="77"/>
            </a:endParaRPr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2C8FE495-F108-469C-A4E3-5A4FCE41BB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30029" y="4014702"/>
            <a:ext cx="530002" cy="53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>
            <a:extLst>
              <a:ext uri="{FF2B5EF4-FFF2-40B4-BE49-F238E27FC236}">
                <a16:creationId xmlns:a16="http://schemas.microsoft.com/office/drawing/2014/main" id="{3C707435-5B37-4DF8-BD41-CBD64D7C5ECA}"/>
              </a:ext>
            </a:extLst>
          </p:cNvPr>
          <p:cNvSpPr/>
          <p:nvPr/>
        </p:nvSpPr>
        <p:spPr>
          <a:xfrm>
            <a:off x="-1453814" y="3362325"/>
            <a:ext cx="7708564" cy="4913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Picture 4" descr="Resultado de imagen para logo del exito png">
            <a:extLst>
              <a:ext uri="{FF2B5EF4-FFF2-40B4-BE49-F238E27FC236}">
                <a16:creationId xmlns:a16="http://schemas.microsoft.com/office/drawing/2014/main" id="{CF347D11-E30B-49DE-8F72-AF66668F2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901" y="6140404"/>
            <a:ext cx="479947" cy="47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200870A0-1F07-304C-90C8-C5389D652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92" y="894334"/>
            <a:ext cx="3266179" cy="506933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F82F3047-FD92-4447-8490-8A7297E3BC09}"/>
              </a:ext>
            </a:extLst>
          </p:cNvPr>
          <p:cNvSpPr/>
          <p:nvPr/>
        </p:nvSpPr>
        <p:spPr>
          <a:xfrm>
            <a:off x="4738682" y="730004"/>
            <a:ext cx="6625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dirty="0">
                <a:solidFill>
                  <a:schemeClr val="bg1"/>
                </a:solidFill>
                <a:latin typeface="GalanoGrotesque-Medium ☞" pitchFamily="2" charset="77"/>
              </a:rPr>
              <a:t>DEBIDO A LA GRAN PARTICIPACIÓN DE LOS COLOMBIANOS EN DEFENSA DEL CAMPESINO, EN EL GRUPO ÉXITO NOS PUSIMOS EN LA TAREA DE CONOCER Y CONTAR LA HISTORIA DE LA PERSONA DEL VIDEO COMO RESPUESTA AL TWITTERO.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72D4CBE7-2051-7B4B-BEBE-2E3641178911}"/>
              </a:ext>
            </a:extLst>
          </p:cNvPr>
          <p:cNvSpPr/>
          <p:nvPr/>
        </p:nvSpPr>
        <p:spPr>
          <a:xfrm>
            <a:off x="6383338" y="5430928"/>
            <a:ext cx="561852" cy="1339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6A072043-CFFE-7A40-BBB2-5538BB5BE7F2}"/>
              </a:ext>
            </a:extLst>
          </p:cNvPr>
          <p:cNvSpPr/>
          <p:nvPr/>
        </p:nvSpPr>
        <p:spPr>
          <a:xfrm>
            <a:off x="6821561" y="3443467"/>
            <a:ext cx="50382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dirty="0">
                <a:solidFill>
                  <a:schemeClr val="bg1"/>
                </a:solidFill>
                <a:latin typeface="GalanoGrotesque-Medium ☞" pitchFamily="2" charset="77"/>
              </a:rPr>
              <a:t>RESULTÓ SER DON LUCHO PÉREZ, UN CAMPESINO DEL DEPARTAMENTO DE BOYACÁ QUE DESPUÉS DE MUCHOS ESFUERZOS ENCONTRÓ EN EL ÉXITO UNA EMPRESA QUE CONFIÓ EN SUS PRODUCTOS.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7585D0E3-7440-4C48-A603-3C6B439AF14D}"/>
              </a:ext>
            </a:extLst>
          </p:cNvPr>
          <p:cNvSpPr txBox="1"/>
          <p:nvPr/>
        </p:nvSpPr>
        <p:spPr>
          <a:xfrm>
            <a:off x="11246193" y="1878720"/>
            <a:ext cx="1321671" cy="12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endParaRPr lang="es-ES" sz="2400" spc="600">
              <a:solidFill>
                <a:schemeClr val="bg1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5183F43-AC65-4811-811B-3130F5CA080F}"/>
              </a:ext>
            </a:extLst>
          </p:cNvPr>
          <p:cNvSpPr txBox="1"/>
          <p:nvPr/>
        </p:nvSpPr>
        <p:spPr>
          <a:xfrm>
            <a:off x="10179201" y="1878720"/>
            <a:ext cx="1321671" cy="12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endParaRPr lang="es-ES" sz="2400" spc="600">
              <a:solidFill>
                <a:schemeClr val="bg1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D3F2A01-10CB-4D3F-9591-16B5AAFB8450}"/>
              </a:ext>
            </a:extLst>
          </p:cNvPr>
          <p:cNvSpPr txBox="1"/>
          <p:nvPr/>
        </p:nvSpPr>
        <p:spPr>
          <a:xfrm>
            <a:off x="9090632" y="1878720"/>
            <a:ext cx="1321671" cy="12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endParaRPr lang="es-ES" sz="2400" spc="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158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F30F3D40-3B93-B647-BA6D-B0CD75DBEF6F}"/>
              </a:ext>
            </a:extLst>
          </p:cNvPr>
          <p:cNvSpPr/>
          <p:nvPr/>
        </p:nvSpPr>
        <p:spPr>
          <a:xfrm>
            <a:off x="0" y="2479635"/>
            <a:ext cx="5591175" cy="3017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3D23548-505A-504C-91D7-1225C781F3EE}"/>
              </a:ext>
            </a:extLst>
          </p:cNvPr>
          <p:cNvSpPr/>
          <p:nvPr/>
        </p:nvSpPr>
        <p:spPr>
          <a:xfrm>
            <a:off x="972514" y="2736296"/>
            <a:ext cx="51716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b="1">
                <a:latin typeface="GalanoGrotesque-Bold ☞" pitchFamily="2" charset="77"/>
              </a:rPr>
              <a:t>@</a:t>
            </a:r>
            <a:r>
              <a:rPr lang="es-CO" sz="2000" b="1" err="1">
                <a:latin typeface="GalanoGrotesque-Bold ☞" pitchFamily="2" charset="77"/>
              </a:rPr>
              <a:t>GrupoExito</a:t>
            </a:r>
            <a:endParaRPr lang="es-CO" sz="2000" b="1">
              <a:latin typeface="GalanoGrotesque-Bold ☞" pitchFamily="2" charset="77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6DF5628-1B3C-8E4C-B309-452B32296F3D}"/>
              </a:ext>
            </a:extLst>
          </p:cNvPr>
          <p:cNvSpPr/>
          <p:nvPr/>
        </p:nvSpPr>
        <p:spPr>
          <a:xfrm>
            <a:off x="682171" y="1211720"/>
            <a:ext cx="49090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1600">
                <a:solidFill>
                  <a:schemeClr val="bg1"/>
                </a:solidFill>
                <a:latin typeface="GalanoGrotesque-Medium ☞" pitchFamily="2" charset="77"/>
              </a:rPr>
              <a:t>Nos dimos a la tarea de entrevistarlo y aprovechar la atención que su historia había generado para contar las historias de transformación del grupo.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F05F47A-7465-F049-B4BC-88B554C2C8E6}"/>
              </a:ext>
            </a:extLst>
          </p:cNvPr>
          <p:cNvSpPr/>
          <p:nvPr/>
        </p:nvSpPr>
        <p:spPr>
          <a:xfrm>
            <a:off x="972514" y="3136406"/>
            <a:ext cx="39242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CO" sz="1200" dirty="0">
                <a:latin typeface="GalanoGrotesque-Medium ☞" pitchFamily="2" charset="77"/>
              </a:rPr>
              <a:t>NO PODER DISIMULAR LA ALEGRÍA DE VER SU COSECHA A LA VENTA NO TENDRÍA QUE SER MOTIVO DE BURLA. LES PRESENTAMOS A DON LUCHO PÉREZ, UNO DE LOS 650 CAMPESINOS QUE ABASTECEN NUESTROS ALMACENES Y QUIENES HACEN POSIBLE ENTREGAR LA MEJOR CALIDAD A LOS COLOMBIANOS.</a:t>
            </a:r>
          </a:p>
        </p:txBody>
      </p:sp>
      <p:pic>
        <p:nvPicPr>
          <p:cNvPr id="2" name="WhatsApp Video 2020-03-08 at 9.19.52 PM">
            <a:hlinkClick r:id="" action="ppaction://media"/>
            <a:extLst>
              <a:ext uri="{FF2B5EF4-FFF2-40B4-BE49-F238E27FC236}">
                <a16:creationId xmlns:a16="http://schemas.microsoft.com/office/drawing/2014/main" id="{F319D909-4926-4044-8680-CAF89D2258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2406.4175" end="32152"/>
                </p14:media>
              </p:ext>
            </p:extLst>
          </p:nvPr>
        </p:nvPicPr>
        <p:blipFill rotWithShape="1">
          <a:blip r:embed="rId4"/>
          <a:srcRect l="46227" t="6722" r="9091" b="7924"/>
          <a:stretch/>
        </p:blipFill>
        <p:spPr>
          <a:xfrm>
            <a:off x="6609598" y="1289883"/>
            <a:ext cx="4255008" cy="4572000"/>
          </a:xfrm>
          <a:prstGeom prst="rect">
            <a:avLst/>
          </a:prstGeom>
        </p:spPr>
      </p:pic>
      <p:sp>
        <p:nvSpPr>
          <p:cNvPr id="6" name="Triángulo isósceles 5">
            <a:extLst>
              <a:ext uri="{FF2B5EF4-FFF2-40B4-BE49-F238E27FC236}">
                <a16:creationId xmlns:a16="http://schemas.microsoft.com/office/drawing/2014/main" id="{252D920E-60BD-4E11-992B-3BE0BEFA34CC}"/>
              </a:ext>
            </a:extLst>
          </p:cNvPr>
          <p:cNvSpPr/>
          <p:nvPr/>
        </p:nvSpPr>
        <p:spPr>
          <a:xfrm rot="10800000">
            <a:off x="4740574" y="5235564"/>
            <a:ext cx="841829" cy="626319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044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AC22561-C100-42F8-BEC4-DC478BE5AF17}"/>
              </a:ext>
            </a:extLst>
          </p:cNvPr>
          <p:cNvSpPr/>
          <p:nvPr/>
        </p:nvSpPr>
        <p:spPr>
          <a:xfrm>
            <a:off x="6096000" y="1023079"/>
            <a:ext cx="4871803" cy="412765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9CB7D47-3819-4EAE-B69D-585DE6F02E7D}"/>
              </a:ext>
            </a:extLst>
          </p:cNvPr>
          <p:cNvSpPr txBox="1"/>
          <p:nvPr/>
        </p:nvSpPr>
        <p:spPr>
          <a:xfrm>
            <a:off x="11399238" y="2365341"/>
            <a:ext cx="1375470" cy="12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s-ES" sz="2400" spc="600">
                <a:solidFill>
                  <a:srgbClr val="FFE412"/>
                </a:solidFill>
              </a:rPr>
              <a:t>.</a:t>
            </a:r>
            <a:r>
              <a:rPr lang="es-ES" sz="2400" spc="600">
                <a:solidFill>
                  <a:schemeClr val="bg1"/>
                </a:solidFill>
              </a:rPr>
              <a:t>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</a:t>
            </a:r>
            <a:r>
              <a:rPr lang="es-ES" sz="2400" spc="600">
                <a:solidFill>
                  <a:srgbClr val="211E20"/>
                </a:solidFill>
              </a:rPr>
              <a:t>.</a:t>
            </a:r>
            <a:r>
              <a:rPr lang="es-ES" sz="2400" spc="60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</a:t>
            </a:r>
            <a:r>
              <a:rPr lang="es-ES" sz="2400" spc="600">
                <a:solidFill>
                  <a:srgbClr val="FFE412"/>
                </a:solidFill>
              </a:rPr>
              <a:t>.</a:t>
            </a:r>
            <a:r>
              <a:rPr lang="es-ES" sz="2400" spc="600">
                <a:solidFill>
                  <a:schemeClr val="bg1"/>
                </a:solidFill>
              </a:rPr>
              <a:t>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rgbClr val="FFE412"/>
                </a:solidFill>
              </a:rPr>
              <a:t>.</a:t>
            </a:r>
            <a:r>
              <a:rPr lang="es-ES" sz="2400" spc="600">
                <a:solidFill>
                  <a:schemeClr val="bg1"/>
                </a:solidFill>
              </a:rPr>
              <a:t>......</a:t>
            </a:r>
          </a:p>
          <a:p>
            <a:pPr>
              <a:lnSpc>
                <a:spcPct val="50000"/>
              </a:lnSpc>
            </a:pPr>
            <a:endParaRPr lang="es-ES" sz="2400" spc="60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9A98895-FE92-4D96-BD79-14DF9BEFB156}"/>
              </a:ext>
            </a:extLst>
          </p:cNvPr>
          <p:cNvSpPr txBox="1"/>
          <p:nvPr/>
        </p:nvSpPr>
        <p:spPr>
          <a:xfrm>
            <a:off x="11399238" y="3274658"/>
            <a:ext cx="1375470" cy="12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s-ES" sz="2400" spc="600">
                <a:solidFill>
                  <a:srgbClr val="FFE412"/>
                </a:solidFill>
              </a:rPr>
              <a:t>.</a:t>
            </a:r>
            <a:r>
              <a:rPr lang="es-ES" sz="2400" spc="600">
                <a:solidFill>
                  <a:schemeClr val="bg1"/>
                </a:solidFill>
              </a:rPr>
              <a:t>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chemeClr val="bg1"/>
                </a:solidFill>
              </a:rPr>
              <a:t>....</a:t>
            </a:r>
            <a:r>
              <a:rPr lang="es-ES" sz="2400" spc="600">
                <a:solidFill>
                  <a:srgbClr val="FFE412"/>
                </a:solidFill>
              </a:rPr>
              <a:t>.</a:t>
            </a:r>
            <a:r>
              <a:rPr lang="es-ES" sz="2400" spc="600">
                <a:solidFill>
                  <a:schemeClr val="bg1"/>
                </a:solidFill>
              </a:rPr>
              <a:t>..</a:t>
            </a:r>
          </a:p>
          <a:p>
            <a:pPr>
              <a:lnSpc>
                <a:spcPct val="50000"/>
              </a:lnSpc>
            </a:pPr>
            <a:r>
              <a:rPr lang="es-ES" sz="2400" spc="600">
                <a:solidFill>
                  <a:srgbClr val="FFE412"/>
                </a:solidFill>
              </a:rPr>
              <a:t>.</a:t>
            </a:r>
            <a:r>
              <a:rPr lang="es-ES" sz="2400" spc="600">
                <a:solidFill>
                  <a:schemeClr val="bg1"/>
                </a:solidFill>
              </a:rPr>
              <a:t>......</a:t>
            </a:r>
          </a:p>
          <a:p>
            <a:pPr>
              <a:lnSpc>
                <a:spcPct val="50000"/>
              </a:lnSpc>
            </a:pPr>
            <a:endParaRPr lang="es-ES" sz="2400" spc="60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E830440-8F41-4534-B6FC-84967F3CA5A4}"/>
              </a:ext>
            </a:extLst>
          </p:cNvPr>
          <p:cNvSpPr/>
          <p:nvPr/>
        </p:nvSpPr>
        <p:spPr>
          <a:xfrm>
            <a:off x="7905509" y="1194001"/>
            <a:ext cx="2858948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dirty="0">
                <a:solidFill>
                  <a:schemeClr val="bg1"/>
                </a:solidFill>
                <a:latin typeface="GalanoGrotesque-Medium ☞" pitchFamily="2" charset="77"/>
              </a:rPr>
              <a:t>Y así como reconocimiento y para generar mayor impacto, el Grupo Éxito decidió poner el apellido de las familias proveedores de frutas y verduras, que como don Lucho, convirtiéndose en uno de los temas más hablados del día y dejando como resultado el primer supermercado donde se vendieron Mangos López, Bananos Sánchez, Aguacate Hass Rodríguez durante un mes.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A12ABC4B-7DA3-FD43-BDB9-A202C7FAA497}"/>
              </a:ext>
            </a:extLst>
          </p:cNvPr>
          <p:cNvGrpSpPr/>
          <p:nvPr/>
        </p:nvGrpSpPr>
        <p:grpSpPr>
          <a:xfrm>
            <a:off x="486381" y="1381752"/>
            <a:ext cx="7250506" cy="5021213"/>
            <a:chOff x="492957" y="810003"/>
            <a:chExt cx="8089204" cy="5602039"/>
          </a:xfrm>
        </p:grpSpPr>
        <p:pic>
          <p:nvPicPr>
            <p:cNvPr id="3" name="Imagen 2" descr="Una tienda de comida&#10;&#10;Descripción generada automáticamente">
              <a:extLst>
                <a:ext uri="{FF2B5EF4-FFF2-40B4-BE49-F238E27FC236}">
                  <a16:creationId xmlns:a16="http://schemas.microsoft.com/office/drawing/2014/main" id="{C48B24E5-4850-4985-AFB2-59AB27717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957" y="810003"/>
              <a:ext cx="7824866" cy="5216043"/>
            </a:xfrm>
            <a:prstGeom prst="rect">
              <a:avLst/>
            </a:prstGeom>
          </p:spPr>
        </p:pic>
        <p:pic>
          <p:nvPicPr>
            <p:cNvPr id="4" name="Imagen 3" descr="Captura de pantalla de un celular&#10;&#10;Descripción generada automáticamente">
              <a:extLst>
                <a:ext uri="{FF2B5EF4-FFF2-40B4-BE49-F238E27FC236}">
                  <a16:creationId xmlns:a16="http://schemas.microsoft.com/office/drawing/2014/main" id="{CF079644-1CC0-EB4A-A868-55A46AE2A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0858" y="2983042"/>
              <a:ext cx="2121303" cy="34290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  <p:pic>
        <p:nvPicPr>
          <p:cNvPr id="17" name="Imagen 16" descr="Captura de pantalla de un celular con la imagen de un campo verde&#10;&#10;Descripción generada automáticamente">
            <a:extLst>
              <a:ext uri="{FF2B5EF4-FFF2-40B4-BE49-F238E27FC236}">
                <a16:creationId xmlns:a16="http://schemas.microsoft.com/office/drawing/2014/main" id="{1FED1F01-339A-0D49-9159-E8C9C93E6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41" y="3600744"/>
            <a:ext cx="2075273" cy="1634854"/>
          </a:xfrm>
          <a:prstGeom prst="rect">
            <a:avLst/>
          </a:prstGeom>
        </p:spPr>
      </p:pic>
      <p:pic>
        <p:nvPicPr>
          <p:cNvPr id="19" name="Imagen 18" descr="Imagen que contiene pasto, exterior, hombre, caballo&#10;&#10;Descripción generada automáticamente">
            <a:extLst>
              <a:ext uri="{FF2B5EF4-FFF2-40B4-BE49-F238E27FC236}">
                <a16:creationId xmlns:a16="http://schemas.microsoft.com/office/drawing/2014/main" id="{858F0E7E-64D5-944E-8C8A-E014CDE36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17" y="4218446"/>
            <a:ext cx="2161545" cy="1401518"/>
          </a:xfrm>
          <a:prstGeom prst="rect">
            <a:avLst/>
          </a:prstGeom>
        </p:spPr>
      </p:pic>
      <p:pic>
        <p:nvPicPr>
          <p:cNvPr id="21" name="Imagen 20" descr="Imagen que contiene edificio, grande, hombre, gente&#10;&#10;Descripción generada automáticamente">
            <a:extLst>
              <a:ext uri="{FF2B5EF4-FFF2-40B4-BE49-F238E27FC236}">
                <a16:creationId xmlns:a16="http://schemas.microsoft.com/office/drawing/2014/main" id="{E1B4F4F2-161E-A14F-A4E2-3B4D966DFC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80" y="4768001"/>
            <a:ext cx="1901364" cy="15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59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C039DD6-F53D-4F4D-887A-7F4CC4F7F0B4}"/>
              </a:ext>
            </a:extLst>
          </p:cNvPr>
          <p:cNvSpPr/>
          <p:nvPr/>
        </p:nvSpPr>
        <p:spPr>
          <a:xfrm>
            <a:off x="3302178" y="2809066"/>
            <a:ext cx="19204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GalanoGrotesque-Medium ☞" pitchFamily="2" charset="77"/>
              </a:rPr>
              <a:t>DOS TRENDING TOPICS</a:t>
            </a:r>
            <a:endParaRPr lang="es-CO" sz="1400" dirty="0">
              <a:latin typeface="GalanoGrotesque-Medium ☞" pitchFamily="2" charset="77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6FC686C-D2EB-4037-993E-73A1FC4EBFAA}"/>
              </a:ext>
            </a:extLst>
          </p:cNvPr>
          <p:cNvSpPr/>
          <p:nvPr/>
        </p:nvSpPr>
        <p:spPr>
          <a:xfrm>
            <a:off x="7974945" y="2678596"/>
            <a:ext cx="2175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GalanoGrotesque-Medium ☞" pitchFamily="2" charset="77"/>
              </a:rPr>
              <a:t>71 K USD </a:t>
            </a:r>
          </a:p>
          <a:p>
            <a:r>
              <a:rPr lang="es-CO" sz="1400" dirty="0">
                <a:solidFill>
                  <a:schemeClr val="bg1"/>
                </a:solidFill>
                <a:latin typeface="GalanoGrotesque-Medium ☞" pitchFamily="2" charset="77"/>
              </a:rPr>
              <a:t>EN EARN MEDIA PARA EL GRUPO ÉXITO</a:t>
            </a:r>
            <a:endParaRPr lang="es-CO" sz="1400" dirty="0">
              <a:latin typeface="GalanoGrotesque-Medium ☞" pitchFamily="2" charset="77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01D7285-47B7-41A5-B62E-20846B875ED1}"/>
              </a:ext>
            </a:extLst>
          </p:cNvPr>
          <p:cNvSpPr/>
          <p:nvPr/>
        </p:nvSpPr>
        <p:spPr>
          <a:xfrm>
            <a:off x="7979902" y="4163547"/>
            <a:ext cx="2495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GalanoGrotesque-Medium ☞" pitchFamily="2" charset="77"/>
              </a:rPr>
              <a:t>UNA OPTIMIZACIÓN DE LA INVERSIÓN DE UN +209% </a:t>
            </a:r>
            <a:endParaRPr lang="es-CO" sz="1400" dirty="0">
              <a:latin typeface="GalanoGrotesque-Medium ☞" pitchFamily="2" charset="77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601947C-5516-4BF1-B99E-84F7A1365F98}"/>
              </a:ext>
            </a:extLst>
          </p:cNvPr>
          <p:cNvSpPr/>
          <p:nvPr/>
        </p:nvSpPr>
        <p:spPr>
          <a:xfrm>
            <a:off x="3240671" y="4026548"/>
            <a:ext cx="27056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GalanoGrotesque-Medium ☞" pitchFamily="2" charset="77"/>
              </a:rPr>
              <a:t>+67% EN LA CANTIDAD DE COMENTARIOS POSITIVOS HACIA EL GRUPO ÉXITO</a:t>
            </a:r>
            <a:endParaRPr lang="es-CO" sz="1400" dirty="0">
              <a:latin typeface="GalanoGrotesque-Medium ☞" pitchFamily="2" charset="77"/>
            </a:endParaRPr>
          </a:p>
        </p:txBody>
      </p:sp>
      <p:pic>
        <p:nvPicPr>
          <p:cNvPr id="26" name="Gráfico 25">
            <a:extLst>
              <a:ext uri="{FF2B5EF4-FFF2-40B4-BE49-F238E27FC236}">
                <a16:creationId xmlns:a16="http://schemas.microsoft.com/office/drawing/2014/main" id="{003D17F9-D948-44F3-B3FD-290268122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7573" y="2789374"/>
            <a:ext cx="727982" cy="727982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D4538DBF-2335-4308-986A-5CD8E4E64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8692" y="2769478"/>
            <a:ext cx="671768" cy="671768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EA01F5DD-FE11-462E-8A71-0B24212A40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8692" y="4118115"/>
            <a:ext cx="671769" cy="671769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id="{D1738B5F-715C-46E6-BD00-11DADA013D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87574" y="4061902"/>
            <a:ext cx="727982" cy="727982"/>
          </a:xfrm>
          <a:prstGeom prst="rect">
            <a:avLst/>
          </a:prstGeom>
        </p:spPr>
      </p:pic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E9F86E75-0CBB-4477-A283-5A356E3F3F0E}"/>
              </a:ext>
            </a:extLst>
          </p:cNvPr>
          <p:cNvCxnSpPr>
            <a:cxnSpLocks/>
          </p:cNvCxnSpPr>
          <p:nvPr/>
        </p:nvCxnSpPr>
        <p:spPr>
          <a:xfrm>
            <a:off x="6314875" y="2678596"/>
            <a:ext cx="0" cy="23189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arcador de contenido 2">
            <a:extLst>
              <a:ext uri="{FF2B5EF4-FFF2-40B4-BE49-F238E27FC236}">
                <a16:creationId xmlns:a16="http://schemas.microsoft.com/office/drawing/2014/main" id="{FF715DEC-A637-4A9D-A8CD-7ABA870B69E4}"/>
              </a:ext>
            </a:extLst>
          </p:cNvPr>
          <p:cNvSpPr txBox="1">
            <a:spLocks/>
          </p:cNvSpPr>
          <p:nvPr/>
        </p:nvSpPr>
        <p:spPr>
          <a:xfrm>
            <a:off x="3273225" y="1054623"/>
            <a:ext cx="6083300" cy="821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O" sz="3600" b="1" dirty="0">
                <a:solidFill>
                  <a:schemeClr val="bg1"/>
                </a:solidFill>
                <a:latin typeface="GalanoGrotesque-Bold ☞" pitchFamily="2" charset="77"/>
              </a:rPr>
              <a:t>RESULTADOS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CO" sz="3600" b="1" dirty="0">
              <a:solidFill>
                <a:schemeClr val="bg1"/>
              </a:solidFill>
              <a:latin typeface="GalanoGrotesque-Bold ☞" pitchFamily="2" charset="77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99CDAB2-5FB7-DE44-9BF7-56EF0E116379}"/>
              </a:ext>
            </a:extLst>
          </p:cNvPr>
          <p:cNvSpPr/>
          <p:nvPr/>
        </p:nvSpPr>
        <p:spPr>
          <a:xfrm>
            <a:off x="4654805" y="1592720"/>
            <a:ext cx="3320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GalanoGrotesque-Medium ☞" pitchFamily="2" charset="77"/>
              </a:rPr>
              <a:t> EN MENOS DE UN MES LOGRAMOS</a:t>
            </a:r>
            <a:endParaRPr lang="es-CO" sz="14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B96A25F-BF9F-0647-8AA8-59ABEB1EEB84}"/>
              </a:ext>
            </a:extLst>
          </p:cNvPr>
          <p:cNvSpPr txBox="1"/>
          <p:nvPr/>
        </p:nvSpPr>
        <p:spPr>
          <a:xfrm>
            <a:off x="0" y="0"/>
            <a:ext cx="1375470" cy="12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rgbClr val="FFE412"/>
                </a:solidFill>
              </a:rPr>
              <a:t>.</a:t>
            </a:r>
            <a:r>
              <a:rPr lang="es-ES" sz="2400" spc="600" dirty="0">
                <a:solidFill>
                  <a:schemeClr val="bg1"/>
                </a:solidFill>
              </a:rPr>
              <a:t>......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.....</a:t>
            </a:r>
            <a:r>
              <a:rPr lang="es-ES" sz="2400" spc="600">
                <a:solidFill>
                  <a:schemeClr val="bg1"/>
                </a:solidFill>
              </a:rPr>
              <a:t>.</a:t>
            </a:r>
            <a:r>
              <a:rPr lang="es-ES" sz="2400" spc="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</a:t>
            </a:r>
            <a:r>
              <a:rPr lang="es-ES" sz="2400" spc="600" dirty="0">
                <a:solidFill>
                  <a:srgbClr val="FFE412"/>
                </a:solidFill>
              </a:rPr>
              <a:t>.</a:t>
            </a:r>
            <a:r>
              <a:rPr lang="es-ES" sz="2400" spc="600" dirty="0">
                <a:solidFill>
                  <a:schemeClr val="bg1"/>
                </a:solidFill>
              </a:rPr>
              <a:t>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rgbClr val="FFE412"/>
                </a:solidFill>
              </a:rPr>
              <a:t>.</a:t>
            </a:r>
            <a:r>
              <a:rPr lang="es-ES" sz="2400" spc="600" dirty="0">
                <a:solidFill>
                  <a:schemeClr val="bg1"/>
                </a:solidFill>
              </a:rPr>
              <a:t>......</a:t>
            </a:r>
          </a:p>
          <a:p>
            <a:pPr>
              <a:lnSpc>
                <a:spcPct val="50000"/>
              </a:lnSpc>
            </a:pPr>
            <a:endParaRPr lang="es-ES" sz="2400" spc="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499AAAB-9B1E-AA4D-A92C-F3BA97DB8572}"/>
              </a:ext>
            </a:extLst>
          </p:cNvPr>
          <p:cNvSpPr txBox="1"/>
          <p:nvPr/>
        </p:nvSpPr>
        <p:spPr>
          <a:xfrm>
            <a:off x="0" y="891108"/>
            <a:ext cx="1375470" cy="12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rgbClr val="FFE412"/>
                </a:solidFill>
              </a:rPr>
              <a:t>.</a:t>
            </a:r>
            <a:r>
              <a:rPr lang="es-ES" sz="2400" spc="600" dirty="0">
                <a:solidFill>
                  <a:schemeClr val="bg1"/>
                </a:solidFill>
              </a:rPr>
              <a:t>......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.....</a:t>
            </a:r>
            <a:r>
              <a:rPr lang="es-ES" sz="2400" spc="600" dirty="0">
                <a:solidFill>
                  <a:srgbClr val="211E20"/>
                </a:solidFill>
              </a:rPr>
              <a:t>.</a:t>
            </a:r>
            <a:r>
              <a:rPr lang="es-ES" sz="2400" spc="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</a:t>
            </a:r>
            <a:r>
              <a:rPr lang="es-ES" sz="2400" spc="600" dirty="0">
                <a:solidFill>
                  <a:srgbClr val="FFE412"/>
                </a:solidFill>
              </a:rPr>
              <a:t>.</a:t>
            </a:r>
            <a:r>
              <a:rPr lang="es-ES" sz="2400" spc="600" dirty="0">
                <a:solidFill>
                  <a:schemeClr val="bg1"/>
                </a:solidFill>
              </a:rPr>
              <a:t>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rgbClr val="FFE412"/>
                </a:solidFill>
              </a:rPr>
              <a:t>.</a:t>
            </a:r>
            <a:r>
              <a:rPr lang="es-ES" sz="2400" spc="600" dirty="0">
                <a:solidFill>
                  <a:schemeClr val="bg1"/>
                </a:solidFill>
              </a:rPr>
              <a:t>......</a:t>
            </a:r>
          </a:p>
          <a:p>
            <a:pPr>
              <a:lnSpc>
                <a:spcPct val="50000"/>
              </a:lnSpc>
            </a:pPr>
            <a:endParaRPr lang="es-ES" sz="2400" spc="6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CF70998-D2BF-104E-BC51-49E2A286E4F5}"/>
              </a:ext>
            </a:extLst>
          </p:cNvPr>
          <p:cNvSpPr txBox="1"/>
          <p:nvPr/>
        </p:nvSpPr>
        <p:spPr>
          <a:xfrm>
            <a:off x="11280988" y="5237636"/>
            <a:ext cx="1375470" cy="123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rgbClr val="FFE412"/>
                </a:solidFill>
              </a:rPr>
              <a:t>.</a:t>
            </a:r>
            <a:r>
              <a:rPr lang="es-ES" sz="2400" spc="600" dirty="0">
                <a:solidFill>
                  <a:schemeClr val="bg1"/>
                </a:solidFill>
              </a:rPr>
              <a:t>......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.....</a:t>
            </a:r>
            <a:r>
              <a:rPr lang="es-ES" sz="2400" spc="600" dirty="0">
                <a:solidFill>
                  <a:srgbClr val="211E20"/>
                </a:solidFill>
              </a:rPr>
              <a:t>.</a:t>
            </a:r>
            <a:r>
              <a:rPr lang="es-ES" sz="2400" spc="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.......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chemeClr val="bg1"/>
                </a:solidFill>
              </a:rPr>
              <a:t>....</a:t>
            </a:r>
            <a:r>
              <a:rPr lang="es-ES" sz="2400" spc="600" dirty="0">
                <a:solidFill>
                  <a:srgbClr val="FFE412"/>
                </a:solidFill>
              </a:rPr>
              <a:t>.</a:t>
            </a:r>
            <a:r>
              <a:rPr lang="es-ES" sz="2400" spc="600" dirty="0">
                <a:solidFill>
                  <a:schemeClr val="bg1"/>
                </a:solidFill>
              </a:rPr>
              <a:t>..</a:t>
            </a:r>
          </a:p>
          <a:p>
            <a:pPr>
              <a:lnSpc>
                <a:spcPct val="50000"/>
              </a:lnSpc>
            </a:pPr>
            <a:r>
              <a:rPr lang="es-ES" sz="2400" spc="600" dirty="0">
                <a:solidFill>
                  <a:srgbClr val="FFE412"/>
                </a:solidFill>
              </a:rPr>
              <a:t>.</a:t>
            </a:r>
            <a:r>
              <a:rPr lang="es-ES" sz="2400" spc="600" dirty="0">
                <a:solidFill>
                  <a:schemeClr val="bg1"/>
                </a:solidFill>
              </a:rPr>
              <a:t>......</a:t>
            </a:r>
          </a:p>
          <a:p>
            <a:pPr>
              <a:lnSpc>
                <a:spcPct val="50000"/>
              </a:lnSpc>
            </a:pPr>
            <a:endParaRPr lang="es-ES" sz="2400" spc="600" dirty="0"/>
          </a:p>
        </p:txBody>
      </p:sp>
    </p:spTree>
    <p:extLst>
      <p:ext uri="{BB962C8B-B14F-4D97-AF65-F5344CB8AC3E}">
        <p14:creationId xmlns:p14="http://schemas.microsoft.com/office/powerpoint/2010/main" val="1882766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7115CBE886B244B94FE9CEB89A10B9" ma:contentTypeVersion="7" ma:contentTypeDescription="Create a new document." ma:contentTypeScope="" ma:versionID="56061dc0b80e38d05fcdf4ebf5322196">
  <xsd:schema xmlns:xsd="http://www.w3.org/2001/XMLSchema" xmlns:xs="http://www.w3.org/2001/XMLSchema" xmlns:p="http://schemas.microsoft.com/office/2006/metadata/properties" xmlns:ns3="42ff43d1-aaa2-4972-995b-b91b8710e8b0" xmlns:ns4="ca7e356d-2236-431f-b623-13fdd6db9821" targetNamespace="http://schemas.microsoft.com/office/2006/metadata/properties" ma:root="true" ma:fieldsID="b86128c6a36358a086857851c80dc67a" ns3:_="" ns4:_="">
    <xsd:import namespace="42ff43d1-aaa2-4972-995b-b91b8710e8b0"/>
    <xsd:import namespace="ca7e356d-2236-431f-b623-13fdd6db982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ff43d1-aaa2-4972-995b-b91b8710e8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7e356d-2236-431f-b623-13fdd6db982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DA38E3-4D32-4F41-AA8E-28EAE35F3D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ff43d1-aaa2-4972-995b-b91b8710e8b0"/>
    <ds:schemaRef ds:uri="ca7e356d-2236-431f-b623-13fdd6db98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AE52AB-1147-45BF-A8E6-7F01A36228E9}">
  <ds:schemaRefs>
    <ds:schemaRef ds:uri="42ff43d1-aaa2-4972-995b-b91b8710e8b0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ca7e356d-2236-431f-b623-13fdd6db9821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5E4E1EA-A869-4E96-8237-60EA10EFE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545</Words>
  <Application>Microsoft Macintosh PowerPoint</Application>
  <PresentationFormat>Panorámica</PresentationFormat>
  <Paragraphs>116</Paragraphs>
  <Slides>10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Arial</vt:lpstr>
      <vt:lpstr>Bahnschrift SemiBold Condensed</vt:lpstr>
      <vt:lpstr>Calibri</vt:lpstr>
      <vt:lpstr>Calibri Light</vt:lpstr>
      <vt:lpstr>GalanoGrotesque-Bold ☞</vt:lpstr>
      <vt:lpstr>GalanoGrotesque-Medium ☞</vt:lpstr>
      <vt:lpstr>Helvetica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Quintero</dc:creator>
  <cp:lastModifiedBy>Juan Quintero</cp:lastModifiedBy>
  <cp:revision>1</cp:revision>
  <dcterms:created xsi:type="dcterms:W3CDTF">2020-03-08T23:52:06Z</dcterms:created>
  <dcterms:modified xsi:type="dcterms:W3CDTF">2020-03-09T05:07:04Z</dcterms:modified>
</cp:coreProperties>
</file>