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EAC"/>
    <a:srgbClr val="B5A8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38"/>
    <p:restoredTop sz="94715"/>
  </p:normalViewPr>
  <p:slideViewPr>
    <p:cSldViewPr snapToGrid="0">
      <p:cViewPr varScale="1">
        <p:scale>
          <a:sx n="164" d="100"/>
          <a:sy n="164" d="100"/>
        </p:scale>
        <p:origin x="14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5359FE-F73A-5B49-B145-D0567BF7E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0795403-5A00-A341-A6FF-C4E84E32F5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6DE90A-365A-6043-A506-DC5C8A13F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43528-86DB-6144-8A40-D64E654995C6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D7F6AC-2562-0F46-93DE-722AF76E7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E250D0-A232-A245-BC89-A28DCEFF2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EF26-622E-894F-BA23-4693F4F72EB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42884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F705C4-60E3-3647-9909-EFA2BEE5C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0F360AB-EA56-8745-B38E-28385C8042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FCE44F-EE27-4A4C-B42F-D42B9B5F1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43528-86DB-6144-8A40-D64E654995C6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C2942F-2A7F-3E43-905D-08D141DAA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C187F1-2B24-9242-B9D5-BB2EBCDE8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EF26-622E-894F-BA23-4693F4F72EB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60613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38EF0D-4FDB-B84D-88FC-B1CE61167C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0F5B023-B120-1448-B447-64CF21AED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FAF8C5-609E-CB4B-BF0C-F0110C54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43528-86DB-6144-8A40-D64E654995C6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90B2F2-E4E8-8C43-B83D-5BA10522A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9733E4-F5FA-7449-8B18-DC945312B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EF26-622E-894F-BA23-4693F4F72EB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0424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FB9A15-96EE-5640-9C1D-CA658B8AA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8658EC-2C7B-BA48-A343-CD1A6BD33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12ED06-5A68-5A4D-8ED2-77FFDEE20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43528-86DB-6144-8A40-D64E654995C6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78FEE9-C113-CF4D-9563-BA380B328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03DA08-FBBA-CD46-BCAD-5D4694DBB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EF26-622E-894F-BA23-4693F4F72EB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08914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30A870-4C63-754D-A1DF-B416059E3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25E8D0-8EE7-FF4E-A577-686C08574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3BB116-357A-1946-AAB1-65F4624D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43528-86DB-6144-8A40-D64E654995C6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C9AFA1-5E17-A347-A70F-03C4CD84C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D3CF6F-99BF-FF4C-A8BF-FAED35F43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EF26-622E-894F-BA23-4693F4F72EB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50164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0BC73-BCC4-F84F-9054-364D95AB8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9CF814-A507-0C43-9F91-541801F33B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2BA9AC5-8BBC-1A42-A907-E2540EA11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D88A27C-3DD6-534A-AFF7-D517146C0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43528-86DB-6144-8A40-D64E654995C6}" type="datetimeFigureOut">
              <a:rPr lang="es-CO" smtClean="0"/>
              <a:t>8/03/20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82DBED-0D73-1540-8689-DC3F616BE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29DD89-0541-AF4A-A17A-008F4BAEC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EF26-622E-894F-BA23-4693F4F72EB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03373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AF9B7A-EC3B-5442-B5F1-31C52C39A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42760F-4B88-6E4A-B561-C8BD80EA9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C72A768-90E0-834D-BD46-FA194990D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982D762-68DD-A34C-82B2-55BB8A34AA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74AF1D1-252D-5F4B-8D12-E9F4B45E79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992579A-E752-9A4C-AC08-4F2E3D00D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43528-86DB-6144-8A40-D64E654995C6}" type="datetimeFigureOut">
              <a:rPr lang="es-CO" smtClean="0"/>
              <a:t>8/03/20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BCB86C2-866F-9C4B-8BCC-92EDA1BB4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FB4B1B4-64E6-C444-8BBA-E7C905123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EF26-622E-894F-BA23-4693F4F72EB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85788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AE7F60-3057-9D4D-B0ED-8870E738D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A74CD7E-B78C-724A-9A7D-F1BDADD75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43528-86DB-6144-8A40-D64E654995C6}" type="datetimeFigureOut">
              <a:rPr lang="es-CO" smtClean="0"/>
              <a:t>8/03/20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F9711A2-03F7-9A4E-981D-9877DB082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49FAAF-346D-DF43-B40C-3D3D5C93E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EF26-622E-894F-BA23-4693F4F72EB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96959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359CCAC-DD28-5144-AB32-D5D687B4B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43528-86DB-6144-8A40-D64E654995C6}" type="datetimeFigureOut">
              <a:rPr lang="es-CO" smtClean="0"/>
              <a:t>8/03/20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D9A318E-6FBA-ED4A-8DAA-94B65EBC7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7423827-CBDF-134C-8EBB-E205DA271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EF26-622E-894F-BA23-4693F4F72EB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52103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BC1E7C-FB62-B342-8A8A-6F83253C5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125602-D310-944B-A65A-D5D5F048F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129C5C0-C283-9443-93E2-1A08D42E7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F2235A-0BDB-1544-A245-B9B612018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43528-86DB-6144-8A40-D64E654995C6}" type="datetimeFigureOut">
              <a:rPr lang="es-CO" smtClean="0"/>
              <a:t>8/03/20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4DF6182-556A-E744-8452-633832A01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141BD59-BA9D-594D-93AE-AF70EDE9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EF26-622E-894F-BA23-4693F4F72EB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47804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1DF237-CE64-4B40-8769-383FA3308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A892062-9FAF-5848-A939-9AE6BFF339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A96BDB8-B4B8-A744-B5BC-BDF321DAF5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30095E-1DBC-C644-A0E7-EE38F50D3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43528-86DB-6144-8A40-D64E654995C6}" type="datetimeFigureOut">
              <a:rPr lang="es-CO" smtClean="0"/>
              <a:t>8/03/20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3C88BD-E04D-7C44-87C1-7AE1E7ADE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288DC6-3602-C445-818C-0C6BDEF6D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6EF26-622E-894F-BA23-4693F4F72EB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9857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1C9FB38-DB1B-CA42-B37C-32E692E0A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FB5F49-B013-7A41-8916-DB5A55356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70A3ED-1473-CE47-883E-45AD12BCF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43528-86DB-6144-8A40-D64E654995C6}" type="datetimeFigureOut">
              <a:rPr lang="es-CO" smtClean="0"/>
              <a:t>8/03/20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6E22AE-D524-3544-9BA0-B3E1E33F8B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A47BF8-A4F3-A34E-827F-B2E4A7E13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6EF26-622E-894F-BA23-4693F4F72EB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695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laptop, computadora&#10;&#10;Descripción generada automáticamente">
            <a:extLst>
              <a:ext uri="{FF2B5EF4-FFF2-40B4-BE49-F238E27FC236}">
                <a16:creationId xmlns:a16="http://schemas.microsoft.com/office/drawing/2014/main" id="{589C1E3B-852B-2A4B-9964-BE8E3D0E2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1408DE30-230D-264A-A50F-004E75865827}"/>
              </a:ext>
            </a:extLst>
          </p:cNvPr>
          <p:cNvSpPr txBox="1">
            <a:spLocks/>
          </p:cNvSpPr>
          <p:nvPr/>
        </p:nvSpPr>
        <p:spPr>
          <a:xfrm>
            <a:off x="4506167" y="-1889399"/>
            <a:ext cx="9019428" cy="23651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100" dirty="0">
                <a:solidFill>
                  <a:srgbClr val="B5A88E"/>
                </a:solidFill>
                <a:latin typeface="Avenir Next Ultra Light" panose="020B0203020202020204" pitchFamily="34" charset="77"/>
              </a:rPr>
              <a:t>YOUNG                 LIONS            PR		                 		2020</a:t>
            </a:r>
            <a:endParaRPr lang="es-CO" sz="1100" dirty="0">
              <a:solidFill>
                <a:srgbClr val="B5A88E"/>
              </a:solidFill>
              <a:latin typeface="Avenir Light" panose="020B0402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04313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00AC7C0-73C0-41F6-A704-04EF4FD47DEA}"/>
              </a:ext>
            </a:extLst>
          </p:cNvPr>
          <p:cNvSpPr/>
          <p:nvPr/>
        </p:nvSpPr>
        <p:spPr>
          <a:xfrm>
            <a:off x="-167425" y="-96592"/>
            <a:ext cx="12362300" cy="6957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n 2" descr="Imagen que contiene negro, monitor, teléfono, computadora&#10;&#10;Descripción generada automáticamente">
            <a:extLst>
              <a:ext uri="{FF2B5EF4-FFF2-40B4-BE49-F238E27FC236}">
                <a16:creationId xmlns:a16="http://schemas.microsoft.com/office/drawing/2014/main" id="{AFA36B54-E915-0E46-8201-70240EEE78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43" y="0"/>
            <a:ext cx="11435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155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Imagen en blanco y negro de una persona&#10;&#10;Descripción generada automáticamente">
            <a:extLst>
              <a:ext uri="{FF2B5EF4-FFF2-40B4-BE49-F238E27FC236}">
                <a16:creationId xmlns:a16="http://schemas.microsoft.com/office/drawing/2014/main" id="{9FD73D80-0BDB-9F47-9DFB-159884B0D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8AD879C-A705-C645-9923-5010C3B74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856" y="1923520"/>
            <a:ext cx="11749143" cy="2365144"/>
          </a:xfrm>
        </p:spPr>
        <p:txBody>
          <a:bodyPr>
            <a:normAutofit/>
          </a:bodyPr>
          <a:lstStyle/>
          <a:p>
            <a:r>
              <a:rPr lang="es-ES" sz="11500" dirty="0">
                <a:solidFill>
                  <a:srgbClr val="B5A88E"/>
                </a:solidFill>
                <a:latin typeface="Avenir Next Ultra Light" panose="020B0203020202020204" pitchFamily="34" charset="77"/>
              </a:rPr>
              <a:t>Situación</a:t>
            </a:r>
            <a:r>
              <a:rPr lang="es-CO" sz="11500" dirty="0">
                <a:solidFill>
                  <a:srgbClr val="B5A88E"/>
                </a:solidFill>
                <a:latin typeface="Avenir Light" panose="020B0402020203020204" pitchFamily="34" charset="77"/>
              </a:rPr>
              <a:t> 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469ADFC-A710-434C-96D4-C8991B03B283}"/>
              </a:ext>
            </a:extLst>
          </p:cNvPr>
          <p:cNvSpPr/>
          <p:nvPr/>
        </p:nvSpPr>
        <p:spPr>
          <a:xfrm>
            <a:off x="6975274" y="3500225"/>
            <a:ext cx="3463053" cy="2147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800" b="1" dirty="0">
                <a:solidFill>
                  <a:srgbClr val="999EAC"/>
                </a:solidFill>
                <a:latin typeface="Andale Mono" panose="020B0509000000000004" pitchFamily="49" charset="0"/>
              </a:rPr>
              <a:t>Durante años El Grupo Éxito ha trabajado por construir país </a:t>
            </a:r>
            <a:r>
              <a:rPr lang="es-ES" sz="800" dirty="0">
                <a:solidFill>
                  <a:srgbClr val="999EAC"/>
                </a:solidFill>
                <a:latin typeface="Andale Mono" panose="020B0509000000000004" pitchFamily="49" charset="0"/>
              </a:rPr>
              <a:t>a través de programas de alimentación infantil, promoviendo la compra local e impulsando iniciativas para la conservación del medio ambiente. </a:t>
            </a:r>
            <a:endParaRPr lang="es-CO" sz="800" dirty="0">
              <a:solidFill>
                <a:srgbClr val="999EAC"/>
              </a:solidFill>
              <a:latin typeface="Andale Mono" panose="020B0509000000000004" pitchFamily="49" charset="0"/>
            </a:endParaRPr>
          </a:p>
          <a:p>
            <a:pPr>
              <a:lnSpc>
                <a:spcPct val="150000"/>
              </a:lnSpc>
            </a:pPr>
            <a:endParaRPr lang="es-CO" sz="800" dirty="0">
              <a:solidFill>
                <a:srgbClr val="999EAC"/>
              </a:solidFill>
              <a:latin typeface="Andale Mono" panose="020B0509000000000004" pitchFamily="49" charset="0"/>
            </a:endParaRPr>
          </a:p>
          <a:p>
            <a:pPr>
              <a:lnSpc>
                <a:spcPct val="150000"/>
              </a:lnSpc>
            </a:pPr>
            <a:r>
              <a:rPr lang="es-ES" sz="800" dirty="0">
                <a:solidFill>
                  <a:srgbClr val="999EAC"/>
                </a:solidFill>
                <a:latin typeface="Andale Mono" panose="020B0509000000000004" pitchFamily="49" charset="0"/>
              </a:rPr>
              <a:t>Muchas de estas acciones se desprestigian cada día ya que los colombianos tenemos el “don” de desconfiar, existe la creencia de que el dinero de las donaciones nunca llega a su destino, que así bajan los impuestos y que algo muy malo debe estar pasando para que estén haciendo algo tan bueno. </a:t>
            </a:r>
            <a:endParaRPr lang="es-CO" sz="800" dirty="0">
              <a:solidFill>
                <a:srgbClr val="999EAC"/>
              </a:solidFill>
              <a:latin typeface="Andale Mono" panose="020B050900000000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683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animal, oscuro, negro, hombre&#10;&#10;Descripción generada automáticamente">
            <a:extLst>
              <a:ext uri="{FF2B5EF4-FFF2-40B4-BE49-F238E27FC236}">
                <a16:creationId xmlns:a16="http://schemas.microsoft.com/office/drawing/2014/main" id="{71AEB45B-0ECD-B34E-8C2C-A30E661BA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745D84C-84F2-3F44-9DF4-E51C6628D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8857"/>
            <a:ext cx="9495340" cy="1325563"/>
          </a:xfrm>
        </p:spPr>
        <p:txBody>
          <a:bodyPr>
            <a:normAutofit fontScale="90000"/>
          </a:bodyPr>
          <a:lstStyle/>
          <a:p>
            <a:r>
              <a:rPr lang="es-CO" sz="10700" dirty="0">
                <a:solidFill>
                  <a:srgbClr val="B5A88E"/>
                </a:solidFill>
                <a:latin typeface="Avenir Next Ultra Light" panose="020B0203020202020204" pitchFamily="34" charset="77"/>
              </a:rPr>
              <a:t>Objetivo</a:t>
            </a:r>
            <a:r>
              <a:rPr lang="es-CO" dirty="0">
                <a:solidFill>
                  <a:srgbClr val="B5A88E"/>
                </a:solidFill>
                <a:latin typeface="Avenir Next Ultra Light" panose="020B0203020202020204" pitchFamily="34" charset="77"/>
              </a:rPr>
              <a:t> 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BC3E7FF-56F5-6F49-8F3A-DA8D7A54DED3}"/>
              </a:ext>
            </a:extLst>
          </p:cNvPr>
          <p:cNvSpPr/>
          <p:nvPr/>
        </p:nvSpPr>
        <p:spPr>
          <a:xfrm>
            <a:off x="959942" y="2787595"/>
            <a:ext cx="3575102" cy="690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CO" sz="900" b="1" dirty="0">
                <a:solidFill>
                  <a:srgbClr val="999EAC"/>
                </a:solidFill>
                <a:latin typeface="Andale Mono" panose="020B0509000000000004" pitchFamily="49" charset="0"/>
              </a:rPr>
              <a:t>Lograr que la gente realmente crea</a:t>
            </a:r>
          </a:p>
          <a:p>
            <a:pPr>
              <a:lnSpc>
                <a:spcPct val="150000"/>
              </a:lnSpc>
            </a:pPr>
            <a:r>
              <a:rPr lang="es-CO" sz="900" dirty="0">
                <a:solidFill>
                  <a:srgbClr val="999EAC"/>
                </a:solidFill>
                <a:latin typeface="Andale Mono" panose="020B0509000000000004" pitchFamily="49" charset="0"/>
              </a:rPr>
              <a:t>y sienta que hacemos lo que hacemos</a:t>
            </a:r>
          </a:p>
          <a:p>
            <a:pPr>
              <a:lnSpc>
                <a:spcPct val="150000"/>
              </a:lnSpc>
            </a:pPr>
            <a:r>
              <a:rPr lang="es-CO" sz="900" dirty="0">
                <a:solidFill>
                  <a:srgbClr val="999EAC"/>
                </a:solidFill>
                <a:latin typeface="Andale Mono" panose="020B0509000000000004" pitchFamily="49" charset="0"/>
              </a:rPr>
              <a:t>por construir país.</a:t>
            </a:r>
          </a:p>
        </p:txBody>
      </p:sp>
    </p:spTree>
    <p:extLst>
      <p:ext uri="{BB962C8B-B14F-4D97-AF65-F5344CB8AC3E}">
        <p14:creationId xmlns:p14="http://schemas.microsoft.com/office/powerpoint/2010/main" val="4023021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oscuro, iluminado, laptop, blanco&#10;&#10;Descripción generada automáticamente">
            <a:extLst>
              <a:ext uri="{FF2B5EF4-FFF2-40B4-BE49-F238E27FC236}">
                <a16:creationId xmlns:a16="http://schemas.microsoft.com/office/drawing/2014/main" id="{5CA96577-48D6-E146-B822-BB7F4E2AD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33B7235-7000-F549-831A-CF9E43D38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03684"/>
            <a:ext cx="9541099" cy="1745201"/>
          </a:xfrm>
        </p:spPr>
        <p:txBody>
          <a:bodyPr>
            <a:normAutofit/>
          </a:bodyPr>
          <a:lstStyle/>
          <a:p>
            <a:r>
              <a:rPr lang="es-ES" sz="9600" dirty="0">
                <a:solidFill>
                  <a:srgbClr val="B5A88E"/>
                </a:solidFill>
                <a:latin typeface="Avenir Next Ultra Light" panose="020B0203020202020204" pitchFamily="34" charset="77"/>
              </a:rPr>
              <a:t>Hallazgo</a:t>
            </a:r>
            <a:r>
              <a:rPr lang="es-CO" sz="9600" dirty="0">
                <a:solidFill>
                  <a:srgbClr val="B5A88E"/>
                </a:solidFill>
                <a:effectLst/>
                <a:latin typeface="Avenir Next Ultra Light" panose="020B0203020202020204" pitchFamily="34" charset="77"/>
              </a:rPr>
              <a:t> </a:t>
            </a:r>
            <a:endParaRPr lang="es-CO" sz="9600" dirty="0">
              <a:solidFill>
                <a:srgbClr val="B5A88E"/>
              </a:solidFill>
              <a:latin typeface="Avenir Next Ultra Light" panose="020B0203020202020204" pitchFamily="34" charset="77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968457A-3D3C-324F-923A-84D4E8FF8650}"/>
              </a:ext>
            </a:extLst>
          </p:cNvPr>
          <p:cNvSpPr/>
          <p:nvPr/>
        </p:nvSpPr>
        <p:spPr>
          <a:xfrm>
            <a:off x="1621106" y="3148885"/>
            <a:ext cx="3527781" cy="898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900" b="1" dirty="0">
                <a:solidFill>
                  <a:srgbClr val="999EAC"/>
                </a:solidFill>
                <a:latin typeface="Andale Mono" panose="020B0509000000000004" pitchFamily="49" charset="0"/>
              </a:rPr>
              <a:t>Los colombianos tenemos la firme convicción </a:t>
            </a:r>
            <a:r>
              <a:rPr lang="es-ES" sz="900" dirty="0">
                <a:solidFill>
                  <a:srgbClr val="999EAC"/>
                </a:solidFill>
                <a:latin typeface="Andale Mono" panose="020B0509000000000004" pitchFamily="49" charset="0"/>
              </a:rPr>
              <a:t>que las personas solo son buenas mientras les conviene, pero una vez consiguen lo que quieren muestran sus verdaderos intereses.</a:t>
            </a:r>
            <a:endParaRPr lang="es-CO" sz="900" dirty="0">
              <a:solidFill>
                <a:srgbClr val="999EAC"/>
              </a:solidFill>
              <a:latin typeface="Andale Mono" panose="020B050900000000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279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Imagen que contiene laptop, computadora, negro, blanco&#10;&#10;Descripción generada automáticamente">
            <a:extLst>
              <a:ext uri="{FF2B5EF4-FFF2-40B4-BE49-F238E27FC236}">
                <a16:creationId xmlns:a16="http://schemas.microsoft.com/office/drawing/2014/main" id="{F0E90665-2EC5-5744-BB07-F61F453F4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88389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9082CBA-EDDC-7D4D-A51C-98971E794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209" y="1117242"/>
            <a:ext cx="8219582" cy="462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69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interior, oscuro, luz, blanco&#10;&#10;Descripción generada automáticamente">
            <a:extLst>
              <a:ext uri="{FF2B5EF4-FFF2-40B4-BE49-F238E27FC236}">
                <a16:creationId xmlns:a16="http://schemas.microsoft.com/office/drawing/2014/main" id="{97527E88-793A-B04E-916A-1EC1D16F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360B802-D2E6-F14F-9F20-A5C038D11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5994"/>
            <a:ext cx="10515600" cy="1325563"/>
          </a:xfrm>
        </p:spPr>
        <p:txBody>
          <a:bodyPr>
            <a:normAutofit/>
          </a:bodyPr>
          <a:lstStyle/>
          <a:p>
            <a:r>
              <a:rPr lang="es-ES" sz="7200" dirty="0">
                <a:solidFill>
                  <a:srgbClr val="B5A88E"/>
                </a:solidFill>
                <a:latin typeface="Avenir Next Ultra Light" panose="020B0203020202020204" pitchFamily="34" charset="77"/>
              </a:rPr>
              <a:t>Descripción</a:t>
            </a:r>
            <a:r>
              <a:rPr lang="es-CO" sz="6000" dirty="0">
                <a:solidFill>
                  <a:srgbClr val="B5A88E"/>
                </a:solidFill>
                <a:effectLst/>
                <a:latin typeface="Avenir Next Ultra Light" panose="020B0203020202020204" pitchFamily="34" charset="77"/>
              </a:rPr>
              <a:t> </a:t>
            </a:r>
            <a:endParaRPr lang="es-CO" sz="6000" dirty="0">
              <a:solidFill>
                <a:srgbClr val="B5A88E"/>
              </a:solidFill>
              <a:latin typeface="Avenir Next Ultra Light" panose="020B0203020202020204" pitchFamily="34" charset="77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1A92183-5273-6D47-8802-48A0ADE27B4E}"/>
              </a:ext>
            </a:extLst>
          </p:cNvPr>
          <p:cNvSpPr/>
          <p:nvPr/>
        </p:nvSpPr>
        <p:spPr>
          <a:xfrm>
            <a:off x="3046298" y="1868041"/>
            <a:ext cx="3206396" cy="4317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800" dirty="0">
                <a:solidFill>
                  <a:srgbClr val="999EAC"/>
                </a:solidFill>
                <a:latin typeface="Andale Mono" panose="020B0509000000000004" pitchFamily="49" charset="0"/>
              </a:rPr>
              <a:t>Crearemos el testamento de nuestro programa “</a:t>
            </a:r>
            <a:r>
              <a:rPr lang="es-ES" sz="800" b="1" dirty="0">
                <a:solidFill>
                  <a:srgbClr val="999EAC"/>
                </a:solidFill>
                <a:latin typeface="Andale Mono" panose="020B0509000000000004" pitchFamily="49" charset="0"/>
              </a:rPr>
              <a:t>Aquí Construimos País”</a:t>
            </a:r>
            <a:r>
              <a:rPr lang="es-ES" sz="800" dirty="0">
                <a:solidFill>
                  <a:srgbClr val="999EAC"/>
                </a:solidFill>
                <a:latin typeface="Andale Mono" panose="020B0509000000000004" pitchFamily="49" charset="0"/>
              </a:rPr>
              <a:t> para que en caso que suceda algo que impida que podamos seguir trabajando por los colombianos; nuestros competidores, nuestros críticos en redes sociales y los principales poderes políticos del país, sean quienes continúen nuestro legado, ya que el bienestar del país</a:t>
            </a:r>
          </a:p>
          <a:p>
            <a:pPr>
              <a:lnSpc>
                <a:spcPct val="150000"/>
              </a:lnSpc>
            </a:pPr>
            <a:r>
              <a:rPr lang="es-ES" sz="800" dirty="0">
                <a:solidFill>
                  <a:srgbClr val="999EAC"/>
                </a:solidFill>
                <a:latin typeface="Andale Mono" panose="020B0509000000000004" pitchFamily="49" charset="0"/>
              </a:rPr>
              <a:t>debe trascender a nuestra existencia. </a:t>
            </a:r>
            <a:endParaRPr lang="es-CO" sz="800" dirty="0">
              <a:solidFill>
                <a:srgbClr val="999EAC"/>
              </a:solidFill>
              <a:latin typeface="Andale Mono" panose="020B0509000000000004" pitchFamily="49" charset="0"/>
            </a:endParaRPr>
          </a:p>
          <a:p>
            <a:pPr>
              <a:lnSpc>
                <a:spcPct val="150000"/>
              </a:lnSpc>
            </a:pPr>
            <a:endParaRPr lang="es-CO" sz="800" dirty="0">
              <a:solidFill>
                <a:srgbClr val="999EAC"/>
              </a:solidFill>
              <a:latin typeface="Andale Mono" panose="020B0509000000000004" pitchFamily="49" charset="0"/>
            </a:endParaRPr>
          </a:p>
          <a:p>
            <a:pPr>
              <a:lnSpc>
                <a:spcPct val="150000"/>
              </a:lnSpc>
            </a:pPr>
            <a:r>
              <a:rPr lang="es-ES" sz="800" b="1" i="1" dirty="0">
                <a:solidFill>
                  <a:srgbClr val="999EAC"/>
                </a:solidFill>
                <a:latin typeface="Andale Mono" panose="020B0509000000000004" pitchFamily="49" charset="0"/>
              </a:rPr>
              <a:t>Proveedores y compra local: </a:t>
            </a:r>
            <a:endParaRPr lang="es-CO" sz="800" b="1" i="1" dirty="0">
              <a:solidFill>
                <a:srgbClr val="999EAC"/>
              </a:solidFill>
              <a:latin typeface="Andale Mono" panose="020B0509000000000004" pitchFamily="49" charset="0"/>
            </a:endParaRPr>
          </a:p>
          <a:p>
            <a:pPr>
              <a:lnSpc>
                <a:spcPct val="150000"/>
              </a:lnSpc>
            </a:pPr>
            <a:r>
              <a:rPr lang="es-ES" sz="800" dirty="0">
                <a:solidFill>
                  <a:srgbClr val="999EAC"/>
                </a:solidFill>
                <a:latin typeface="Andale Mono" panose="020B0509000000000004" pitchFamily="49" charset="0"/>
              </a:rPr>
              <a:t>Olímpica, Jumbo, La 14 y D1</a:t>
            </a:r>
            <a:endParaRPr lang="es-CO" sz="800" dirty="0">
              <a:solidFill>
                <a:srgbClr val="999EAC"/>
              </a:solidFill>
              <a:latin typeface="Andale Mono" panose="020B0509000000000004" pitchFamily="49" charset="0"/>
            </a:endParaRPr>
          </a:p>
          <a:p>
            <a:pPr>
              <a:lnSpc>
                <a:spcPct val="150000"/>
              </a:lnSpc>
            </a:pPr>
            <a:endParaRPr lang="es-CO" sz="800" dirty="0">
              <a:solidFill>
                <a:srgbClr val="999EAC"/>
              </a:solidFill>
              <a:latin typeface="Andale Mono" panose="020B0509000000000004" pitchFamily="49" charset="0"/>
            </a:endParaRPr>
          </a:p>
          <a:p>
            <a:pPr>
              <a:lnSpc>
                <a:spcPct val="150000"/>
              </a:lnSpc>
            </a:pPr>
            <a:r>
              <a:rPr lang="es-ES" sz="800" b="1" i="1" dirty="0">
                <a:solidFill>
                  <a:srgbClr val="999EAC"/>
                </a:solidFill>
                <a:latin typeface="Andale Mono" panose="020B0509000000000004" pitchFamily="49" charset="0"/>
              </a:rPr>
              <a:t>Iniciativas para la conservación del medio ambiente:</a:t>
            </a:r>
            <a:endParaRPr lang="es-CO" sz="800" b="1" i="1" dirty="0">
              <a:solidFill>
                <a:srgbClr val="999EAC"/>
              </a:solidFill>
              <a:latin typeface="Andale Mono" panose="020B0509000000000004" pitchFamily="49" charset="0"/>
            </a:endParaRPr>
          </a:p>
          <a:p>
            <a:pPr>
              <a:lnSpc>
                <a:spcPct val="150000"/>
              </a:lnSpc>
            </a:pPr>
            <a:r>
              <a:rPr lang="es-ES" sz="800" dirty="0">
                <a:solidFill>
                  <a:srgbClr val="999EAC"/>
                </a:solidFill>
                <a:latin typeface="Andale Mono" panose="020B0509000000000004" pitchFamily="49" charset="0"/>
              </a:rPr>
              <a:t>Cambio Radical, Partido de U, FARC y Centro Democrático.</a:t>
            </a:r>
            <a:endParaRPr lang="es-CO" sz="800" dirty="0">
              <a:solidFill>
                <a:srgbClr val="999EAC"/>
              </a:solidFill>
              <a:latin typeface="Andale Mono" panose="020B0509000000000004" pitchFamily="49" charset="0"/>
            </a:endParaRPr>
          </a:p>
          <a:p>
            <a:pPr>
              <a:lnSpc>
                <a:spcPct val="150000"/>
              </a:lnSpc>
            </a:pPr>
            <a:endParaRPr lang="es-CO" sz="800" dirty="0">
              <a:solidFill>
                <a:srgbClr val="999EAC"/>
              </a:solidFill>
              <a:latin typeface="Andale Mono" panose="020B0509000000000004" pitchFamily="49" charset="0"/>
            </a:endParaRPr>
          </a:p>
          <a:p>
            <a:pPr>
              <a:lnSpc>
                <a:spcPct val="150000"/>
              </a:lnSpc>
            </a:pPr>
            <a:r>
              <a:rPr lang="es-ES" sz="800" b="1" i="1" dirty="0">
                <a:solidFill>
                  <a:srgbClr val="999EAC"/>
                </a:solidFill>
                <a:latin typeface="Andale Mono" panose="020B0509000000000004" pitchFamily="49" charset="0"/>
              </a:rPr>
              <a:t>Programas de alimentación infantil:</a:t>
            </a:r>
            <a:endParaRPr lang="es-CO" sz="800" b="1" i="1" dirty="0">
              <a:solidFill>
                <a:srgbClr val="999EAC"/>
              </a:solidFill>
              <a:latin typeface="Andale Mono" panose="020B0509000000000004" pitchFamily="49" charset="0"/>
            </a:endParaRPr>
          </a:p>
          <a:p>
            <a:pPr>
              <a:lnSpc>
                <a:spcPct val="150000"/>
              </a:lnSpc>
            </a:pPr>
            <a:r>
              <a:rPr lang="es-ES" sz="800" dirty="0">
                <a:solidFill>
                  <a:srgbClr val="999EAC"/>
                </a:solidFill>
                <a:latin typeface="Andale Mono" panose="020B0509000000000004" pitchFamily="49" charset="0"/>
              </a:rPr>
              <a:t>Críticos de redes sociales.</a:t>
            </a:r>
          </a:p>
          <a:p>
            <a:pPr>
              <a:lnSpc>
                <a:spcPct val="150000"/>
              </a:lnSpc>
            </a:pPr>
            <a:endParaRPr lang="es-ES" sz="800" dirty="0">
              <a:solidFill>
                <a:srgbClr val="999EAC"/>
              </a:solidFill>
              <a:latin typeface="Andale Mono" panose="020B0509000000000004" pitchFamily="49" charset="0"/>
            </a:endParaRPr>
          </a:p>
          <a:p>
            <a:pPr>
              <a:lnSpc>
                <a:spcPct val="150000"/>
              </a:lnSpc>
            </a:pPr>
            <a:r>
              <a:rPr lang="es-ES" sz="800" dirty="0">
                <a:solidFill>
                  <a:srgbClr val="999EAC"/>
                </a:solidFill>
                <a:latin typeface="Andale Mono" panose="020B0509000000000004" pitchFamily="49" charset="0"/>
              </a:rPr>
              <a:t>Ellos recibirán la data, los contactos y en determinados casos un fondo que les ayude a continuar con nuestra labor.  </a:t>
            </a:r>
            <a:endParaRPr lang="es-CO" sz="800" dirty="0">
              <a:solidFill>
                <a:srgbClr val="999EAC"/>
              </a:solidFill>
              <a:latin typeface="Andale Mono" panose="020B050900000000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859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ior, televisión, oscuro, pantalla&#10;&#10;Descripción generada automáticamente">
            <a:extLst>
              <a:ext uri="{FF2B5EF4-FFF2-40B4-BE49-F238E27FC236}">
                <a16:creationId xmlns:a16="http://schemas.microsoft.com/office/drawing/2014/main" id="{CF40D964-D66B-C94F-8613-1E28CD31D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989D705-BDA4-674D-BAF5-7B99B90B9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639" y="1298974"/>
            <a:ext cx="6096000" cy="1325826"/>
          </a:xfrm>
        </p:spPr>
        <p:txBody>
          <a:bodyPr>
            <a:normAutofit/>
          </a:bodyPr>
          <a:lstStyle/>
          <a:p>
            <a:pPr algn="ctr"/>
            <a:r>
              <a:rPr lang="es-ES" sz="8000" dirty="0">
                <a:solidFill>
                  <a:srgbClr val="B5A88E"/>
                </a:solidFill>
                <a:latin typeface="Avenir Next Ultra Light" panose="020B0203020202020204" pitchFamily="34" charset="77"/>
              </a:rPr>
              <a:t>Ejecución</a:t>
            </a:r>
            <a:endParaRPr lang="es-CO" sz="8000" dirty="0">
              <a:solidFill>
                <a:srgbClr val="B5A88E"/>
              </a:solidFill>
              <a:latin typeface="Avenir Next Ultra Light" panose="020B0203020202020204" pitchFamily="34" charset="77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F9B0785-67E4-FC44-BE67-6960486404C3}"/>
              </a:ext>
            </a:extLst>
          </p:cNvPr>
          <p:cNvSpPr/>
          <p:nvPr/>
        </p:nvSpPr>
        <p:spPr>
          <a:xfrm>
            <a:off x="4395687" y="2453281"/>
            <a:ext cx="2769243" cy="3763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800" dirty="0">
                <a:solidFill>
                  <a:srgbClr val="999EAC"/>
                </a:solidFill>
                <a:latin typeface="Andale Mono" panose="020B0509000000000004" pitchFamily="49" charset="0"/>
              </a:rPr>
              <a:t>Pautaremos el testamento en las primeras planas de los periódicos de las ciudades originarias de los diferentes herederos, junto con una descripción de lo que estarían recibiendo y junto a quienes deberán trabajar para mantener vivo nuestro legado. </a:t>
            </a:r>
            <a:endParaRPr lang="es-CO" sz="800" dirty="0">
              <a:solidFill>
                <a:srgbClr val="999EAC"/>
              </a:solidFill>
              <a:latin typeface="Andale Mono" panose="020B0509000000000004" pitchFamily="49" charset="0"/>
            </a:endParaRPr>
          </a:p>
          <a:p>
            <a:pPr>
              <a:lnSpc>
                <a:spcPct val="150000"/>
              </a:lnSpc>
            </a:pPr>
            <a:endParaRPr lang="es-CO" sz="800" dirty="0">
              <a:solidFill>
                <a:srgbClr val="999EAC"/>
              </a:solidFill>
              <a:latin typeface="Andale Mono" panose="020B0509000000000004" pitchFamily="49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800" dirty="0">
                <a:solidFill>
                  <a:srgbClr val="999EAC"/>
                </a:solidFill>
                <a:latin typeface="Andale Mono" panose="020B0509000000000004" pitchFamily="49" charset="0"/>
              </a:rPr>
              <a:t>Estos mismos testamentos se pautarán en paraderos para que las personas puedan conocer más sobre nuestros programas de responsabilidad social. </a:t>
            </a:r>
            <a:endParaRPr lang="es-CO" sz="800" dirty="0">
              <a:solidFill>
                <a:srgbClr val="999EAC"/>
              </a:solidFill>
              <a:latin typeface="Andale Mono" panose="020B0509000000000004" pitchFamily="49" charset="0"/>
            </a:endParaRPr>
          </a:p>
          <a:p>
            <a:pPr>
              <a:lnSpc>
                <a:spcPct val="150000"/>
              </a:lnSpc>
            </a:pPr>
            <a:endParaRPr lang="es-CO" sz="800" dirty="0">
              <a:solidFill>
                <a:srgbClr val="999EAC"/>
              </a:solidFill>
              <a:latin typeface="Andale Mono" panose="020B0509000000000004" pitchFamily="49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800" dirty="0">
                <a:solidFill>
                  <a:srgbClr val="999EAC"/>
                </a:solidFill>
                <a:latin typeface="Andale Mono" panose="020B0509000000000004" pitchFamily="49" charset="0"/>
              </a:rPr>
              <a:t>Le enviaremos un correo directo de nuestro testamento listo para firmar a los diferentes herederos.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800" dirty="0">
              <a:solidFill>
                <a:srgbClr val="999EAC"/>
              </a:solidFill>
              <a:latin typeface="Andale Mono" panose="020B0509000000000004" pitchFamily="49" charset="0"/>
            </a:endParaRP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800" dirty="0">
                <a:solidFill>
                  <a:srgbClr val="999EAC"/>
                </a:solidFill>
                <a:latin typeface="Andale Mono" panose="020B0509000000000004" pitchFamily="49" charset="0"/>
              </a:rPr>
              <a:t>Nuestro Director Ejecutivo invitará a sus homólogos a recibir el legado. </a:t>
            </a:r>
            <a:endParaRPr lang="es-CO" sz="800" dirty="0">
              <a:solidFill>
                <a:srgbClr val="999EAC"/>
              </a:solidFill>
              <a:latin typeface="Andale Mono" panose="020B0509000000000004" pitchFamily="49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2E35ECF-ABFD-574C-8E68-9CAC79C2EB62}"/>
              </a:ext>
            </a:extLst>
          </p:cNvPr>
          <p:cNvSpPr txBox="1">
            <a:spLocks/>
          </p:cNvSpPr>
          <p:nvPr/>
        </p:nvSpPr>
        <p:spPr>
          <a:xfrm>
            <a:off x="10077200" y="1289032"/>
            <a:ext cx="1617860" cy="662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100" dirty="0">
                <a:solidFill>
                  <a:srgbClr val="B5A88E"/>
                </a:solidFill>
                <a:latin typeface="Avenir Next Ultra Light" panose="020B0203020202020204" pitchFamily="34" charset="77"/>
              </a:rPr>
              <a:t>Prensa</a:t>
            </a:r>
            <a:endParaRPr lang="es-CO" sz="1100" dirty="0">
              <a:solidFill>
                <a:srgbClr val="B5A88E"/>
              </a:solidFill>
              <a:latin typeface="Avenir Next Ultra Light" panose="020B0203020202020204" pitchFamily="34" charset="77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8384BBE-4F1F-B442-865D-0FBC2A4513E0}"/>
              </a:ext>
            </a:extLst>
          </p:cNvPr>
          <p:cNvSpPr txBox="1">
            <a:spLocks/>
          </p:cNvSpPr>
          <p:nvPr/>
        </p:nvSpPr>
        <p:spPr>
          <a:xfrm>
            <a:off x="1687779" y="3851440"/>
            <a:ext cx="1617860" cy="662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100" dirty="0">
                <a:solidFill>
                  <a:srgbClr val="B5A88E"/>
                </a:solidFill>
                <a:latin typeface="Avenir Next Ultra Light" panose="020B0203020202020204" pitchFamily="34" charset="77"/>
              </a:rPr>
              <a:t>OOH</a:t>
            </a:r>
            <a:endParaRPr lang="es-CO" sz="1100" dirty="0">
              <a:solidFill>
                <a:srgbClr val="B5A88E"/>
              </a:solidFill>
              <a:latin typeface="Avenir Next Ultra Light" panose="020B0203020202020204" pitchFamily="34" charset="77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4329E87-6DC3-D34F-A2CF-F989B129691B}"/>
              </a:ext>
            </a:extLst>
          </p:cNvPr>
          <p:cNvSpPr txBox="1">
            <a:spLocks/>
          </p:cNvSpPr>
          <p:nvPr/>
        </p:nvSpPr>
        <p:spPr>
          <a:xfrm>
            <a:off x="8059702" y="4644415"/>
            <a:ext cx="1617860" cy="662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1100" dirty="0" err="1">
                <a:solidFill>
                  <a:srgbClr val="B5A88E"/>
                </a:solidFill>
                <a:latin typeface="Avenir Next Ultra Light" panose="020B0203020202020204" pitchFamily="34" charset="77"/>
              </a:rPr>
              <a:t>Direct</a:t>
            </a:r>
            <a:endParaRPr lang="es-CO" sz="1100" dirty="0">
              <a:solidFill>
                <a:srgbClr val="B5A88E"/>
              </a:solidFill>
              <a:latin typeface="Avenir Next Ultra Light" panose="020B02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96482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interior, oscuro, foto, blanco&#10;&#10;Descripción generada automáticamente">
            <a:extLst>
              <a:ext uri="{FF2B5EF4-FFF2-40B4-BE49-F238E27FC236}">
                <a16:creationId xmlns:a16="http://schemas.microsoft.com/office/drawing/2014/main" id="{38ABFAB5-2FCF-6040-B9C1-CE49804D1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735FE50-13CA-0243-83CD-52F66A48D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738" y="2115550"/>
            <a:ext cx="7048197" cy="1182428"/>
          </a:xfrm>
        </p:spPr>
        <p:txBody>
          <a:bodyPr>
            <a:normAutofit/>
          </a:bodyPr>
          <a:lstStyle/>
          <a:p>
            <a:r>
              <a:rPr lang="es-ES" sz="6000" dirty="0">
                <a:solidFill>
                  <a:srgbClr val="B5A88E"/>
                </a:solidFill>
                <a:latin typeface="Avenir Next Ultra Light" panose="020B0203020202020204" pitchFamily="34" charset="77"/>
              </a:rPr>
              <a:t>Implementación</a:t>
            </a:r>
            <a:endParaRPr lang="es-CO" sz="6000" dirty="0">
              <a:solidFill>
                <a:srgbClr val="B5A88E"/>
              </a:solidFill>
              <a:latin typeface="Avenir Next Ultra Light" panose="020B0203020202020204" pitchFamily="34" charset="77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748714D-6A53-A44F-98B2-132E060C403D}"/>
              </a:ext>
            </a:extLst>
          </p:cNvPr>
          <p:cNvSpPr/>
          <p:nvPr/>
        </p:nvSpPr>
        <p:spPr>
          <a:xfrm>
            <a:off x="4319212" y="3297978"/>
            <a:ext cx="2829012" cy="3024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800" dirty="0">
                <a:solidFill>
                  <a:srgbClr val="999EAC"/>
                </a:solidFill>
                <a:latin typeface="Andale Mono" panose="020B0509000000000004" pitchFamily="49" charset="0"/>
              </a:rPr>
              <a:t>Crearemos un espacio adicional para las piezas que hoy en día estamos manejando en la campaña </a:t>
            </a:r>
            <a:r>
              <a:rPr lang="es-ES" sz="800" b="1" dirty="0">
                <a:solidFill>
                  <a:srgbClr val="999EAC"/>
                </a:solidFill>
                <a:latin typeface="Andale Mono" panose="020B0509000000000004" pitchFamily="49" charset="0"/>
              </a:rPr>
              <a:t>“Aquí construimos país” </a:t>
            </a:r>
            <a:r>
              <a:rPr lang="es-ES" sz="800" dirty="0">
                <a:solidFill>
                  <a:srgbClr val="999EAC"/>
                </a:solidFill>
                <a:latin typeface="Andale Mono" panose="020B0509000000000004" pitchFamily="49" charset="0"/>
              </a:rPr>
              <a:t>donde contaremos quienes serán los responsables de seguir nuestro legado en caso de que no podamos seguir trabajando por los colombianos. </a:t>
            </a:r>
            <a:endParaRPr lang="es-CO" sz="800" dirty="0">
              <a:solidFill>
                <a:srgbClr val="999EAC"/>
              </a:solidFill>
              <a:latin typeface="Andale Mono" panose="020B0509000000000004" pitchFamily="49" charset="0"/>
            </a:endParaRPr>
          </a:p>
          <a:p>
            <a:pPr>
              <a:lnSpc>
                <a:spcPct val="150000"/>
              </a:lnSpc>
            </a:pPr>
            <a:r>
              <a:rPr lang="es-ES" sz="800" dirty="0">
                <a:solidFill>
                  <a:srgbClr val="999EAC"/>
                </a:solidFill>
                <a:latin typeface="Andale Mono" panose="020B0509000000000004" pitchFamily="49" charset="0"/>
              </a:rPr>
              <a:t> </a:t>
            </a:r>
            <a:endParaRPr lang="es-CO" sz="800" dirty="0">
              <a:solidFill>
                <a:srgbClr val="999EAC"/>
              </a:solidFill>
              <a:latin typeface="Andale Mono" panose="020B0509000000000004" pitchFamily="49" charset="0"/>
            </a:endParaRPr>
          </a:p>
          <a:p>
            <a:pPr>
              <a:lnSpc>
                <a:spcPct val="150000"/>
              </a:lnSpc>
            </a:pPr>
            <a:r>
              <a:rPr lang="es-ES" sz="800" dirty="0">
                <a:solidFill>
                  <a:srgbClr val="999EAC"/>
                </a:solidFill>
                <a:latin typeface="Andale Mono" panose="020B0509000000000004" pitchFamily="49" charset="0"/>
              </a:rPr>
              <a:t>Desarrollaremos un espacio estilo </a:t>
            </a:r>
            <a:r>
              <a:rPr lang="es-ES" sz="800" b="1" dirty="0">
                <a:solidFill>
                  <a:srgbClr val="999EAC"/>
                </a:solidFill>
                <a:latin typeface="Andale Mono" panose="020B0509000000000004" pitchFamily="49" charset="0"/>
              </a:rPr>
              <a:t>TED TALK en donde herederos y no herederos se podrán preparar </a:t>
            </a:r>
            <a:r>
              <a:rPr lang="es-ES" sz="800" dirty="0">
                <a:solidFill>
                  <a:srgbClr val="999EAC"/>
                </a:solidFill>
                <a:latin typeface="Andale Mono" panose="020B0509000000000004" pitchFamily="49" charset="0"/>
              </a:rPr>
              <a:t>y  conocer a fondo la labor que estamos realizando en cada una de las comunidades. </a:t>
            </a:r>
          </a:p>
          <a:p>
            <a:pPr>
              <a:lnSpc>
                <a:spcPct val="150000"/>
              </a:lnSpc>
            </a:pPr>
            <a:r>
              <a:rPr lang="es-ES" sz="800" dirty="0">
                <a:solidFill>
                  <a:srgbClr val="999EAC"/>
                </a:solidFill>
                <a:latin typeface="Andale Mono" panose="020B0509000000000004" pitchFamily="49" charset="0"/>
              </a:rPr>
              <a:t>Además podrán conocer cómo construir país juntos teniendo como exponentes a los protagonistas de las historias de cambio. </a:t>
            </a:r>
            <a:endParaRPr lang="es-CO" sz="800" dirty="0">
              <a:solidFill>
                <a:srgbClr val="999EAC"/>
              </a:solidFill>
              <a:latin typeface="Andale Mono" panose="020B050900000000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01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oscuro, pantalla, televisión, monitor&#10;&#10;Descripción generada automáticamente">
            <a:extLst>
              <a:ext uri="{FF2B5EF4-FFF2-40B4-BE49-F238E27FC236}">
                <a16:creationId xmlns:a16="http://schemas.microsoft.com/office/drawing/2014/main" id="{EBBB6855-28FE-FA40-8A29-C20A17601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F971CDEA-FF7A-1F47-8D68-3FC6761060B9}"/>
              </a:ext>
            </a:extLst>
          </p:cNvPr>
          <p:cNvSpPr/>
          <p:nvPr/>
        </p:nvSpPr>
        <p:spPr>
          <a:xfrm>
            <a:off x="5033064" y="1454625"/>
            <a:ext cx="2824531" cy="2470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800" dirty="0">
                <a:solidFill>
                  <a:srgbClr val="999EAC"/>
                </a:solidFill>
                <a:latin typeface="Andale Mono" panose="020B0509000000000004" pitchFamily="49" charset="0"/>
              </a:rPr>
              <a:t>Abrimos una conversación nacional e internacional sobre del poder y el impacto que tiene el sector privado para influir positivamente en las comunidades. </a:t>
            </a:r>
            <a:endParaRPr lang="es-CO" sz="800" dirty="0">
              <a:solidFill>
                <a:srgbClr val="999EAC"/>
              </a:solidFill>
              <a:latin typeface="Andale Mono" panose="020B0509000000000004" pitchFamily="49" charset="0"/>
            </a:endParaRPr>
          </a:p>
          <a:p>
            <a:pPr>
              <a:lnSpc>
                <a:spcPct val="150000"/>
              </a:lnSpc>
            </a:pPr>
            <a:r>
              <a:rPr lang="es-ES" sz="800" dirty="0">
                <a:solidFill>
                  <a:srgbClr val="999EAC"/>
                </a:solidFill>
                <a:latin typeface="Andale Mono" panose="020B0509000000000004" pitchFamily="49" charset="0"/>
              </a:rPr>
              <a:t> </a:t>
            </a:r>
            <a:endParaRPr lang="es-CO" sz="800" dirty="0">
              <a:solidFill>
                <a:srgbClr val="999EAC"/>
              </a:solidFill>
              <a:latin typeface="Andale Mono" panose="020B0509000000000004" pitchFamily="49" charset="0"/>
            </a:endParaRPr>
          </a:p>
          <a:p>
            <a:pPr>
              <a:lnSpc>
                <a:spcPct val="150000"/>
              </a:lnSpc>
            </a:pPr>
            <a:r>
              <a:rPr lang="es-ES" sz="800" dirty="0">
                <a:solidFill>
                  <a:srgbClr val="999EAC"/>
                </a:solidFill>
                <a:latin typeface="Andale Mono" panose="020B0509000000000004" pitchFamily="49" charset="0"/>
              </a:rPr>
              <a:t>Con un presupuesto de 45 mil dólares generamos más de 15 millones de dólares en PR. </a:t>
            </a:r>
            <a:endParaRPr lang="es-CO" sz="800" dirty="0">
              <a:solidFill>
                <a:srgbClr val="999EAC"/>
              </a:solidFill>
              <a:latin typeface="Andale Mono" panose="020B0509000000000004" pitchFamily="49" charset="0"/>
            </a:endParaRPr>
          </a:p>
          <a:p>
            <a:pPr>
              <a:lnSpc>
                <a:spcPct val="150000"/>
              </a:lnSpc>
            </a:pPr>
            <a:r>
              <a:rPr lang="es-ES" sz="800" dirty="0">
                <a:solidFill>
                  <a:srgbClr val="999EAC"/>
                </a:solidFill>
                <a:latin typeface="Andale Mono" panose="020B0509000000000004" pitchFamily="49" charset="0"/>
              </a:rPr>
              <a:t> </a:t>
            </a:r>
            <a:endParaRPr lang="es-CO" sz="800" dirty="0">
              <a:solidFill>
                <a:srgbClr val="999EAC"/>
              </a:solidFill>
              <a:latin typeface="Andale Mono" panose="020B0509000000000004" pitchFamily="49" charset="0"/>
            </a:endParaRPr>
          </a:p>
          <a:p>
            <a:pPr>
              <a:lnSpc>
                <a:spcPct val="150000"/>
              </a:lnSpc>
            </a:pPr>
            <a:r>
              <a:rPr lang="es-ES" sz="800" dirty="0">
                <a:solidFill>
                  <a:srgbClr val="999EAC"/>
                </a:solidFill>
                <a:latin typeface="Andale Mono" panose="020B0509000000000004" pitchFamily="49" charset="0"/>
              </a:rPr>
              <a:t>Fuimos la marca más mencionada en Twitter y garantizamos la continuidad de nuestros programas, es decir el bienestar de las nuevas generaciones. 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20296FC3-28D2-5E41-82BC-A2DCF6AECCB9}"/>
              </a:ext>
            </a:extLst>
          </p:cNvPr>
          <p:cNvSpPr/>
          <p:nvPr/>
        </p:nvSpPr>
        <p:spPr>
          <a:xfrm>
            <a:off x="7942835" y="4421277"/>
            <a:ext cx="2930564" cy="1916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1600" b="1" dirty="0">
                <a:solidFill>
                  <a:srgbClr val="999EAC"/>
                </a:solidFill>
                <a:latin typeface="Andale Mono" panose="020B0509000000000004" pitchFamily="49" charset="0"/>
              </a:rPr>
              <a:t>Presupuesto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800" dirty="0">
                <a:solidFill>
                  <a:srgbClr val="999EAC"/>
                </a:solidFill>
                <a:latin typeface="Andale Mono" panose="020B0509000000000004" pitchFamily="49" charset="0"/>
              </a:rPr>
              <a:t>Derechos notariales: 20 millones.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800" dirty="0">
                <a:solidFill>
                  <a:srgbClr val="999EAC"/>
                </a:solidFill>
                <a:latin typeface="Andale Mono" panose="020B0509000000000004" pitchFamily="49" charset="0"/>
              </a:rPr>
              <a:t>Prensa 60 millones de pesos.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800" dirty="0">
                <a:solidFill>
                  <a:srgbClr val="999EAC"/>
                </a:solidFill>
                <a:latin typeface="Andale Mono" panose="020B0509000000000004" pitchFamily="49" charset="0"/>
              </a:rPr>
              <a:t>Exteriores 40 millones de pesos.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800" dirty="0">
                <a:solidFill>
                  <a:srgbClr val="999EAC"/>
                </a:solidFill>
                <a:latin typeface="Andale Mono" panose="020B0509000000000004" pitchFamily="49" charset="0"/>
              </a:rPr>
              <a:t>Correos directos 10 millones de pesos.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800" dirty="0">
              <a:solidFill>
                <a:srgbClr val="999EAC"/>
              </a:solidFill>
              <a:latin typeface="Andale Mono" panose="020B0509000000000004" pitchFamily="49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800" dirty="0">
                <a:solidFill>
                  <a:srgbClr val="999EAC"/>
                </a:solidFill>
                <a:latin typeface="Andale Mono" panose="020B0509000000000004" pitchFamily="49" charset="0"/>
              </a:rPr>
              <a:t>Material POP 20 millones de pesos.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s-ES" sz="800" dirty="0">
              <a:solidFill>
                <a:srgbClr val="999EAC"/>
              </a:solidFill>
              <a:latin typeface="Andale Mono" panose="020B0509000000000004" pitchFamily="49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800" dirty="0">
                <a:solidFill>
                  <a:srgbClr val="999EAC"/>
                </a:solidFill>
                <a:latin typeface="Andale Mono" panose="020B0509000000000004" pitchFamily="49" charset="0"/>
              </a:rPr>
              <a:t>Total 150 millones.</a:t>
            </a:r>
            <a:endParaRPr lang="es-CO" sz="800" dirty="0">
              <a:solidFill>
                <a:srgbClr val="999EAC"/>
              </a:solidFill>
              <a:latin typeface="Andale Mono" panose="020B0509000000000004" pitchFamily="49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6448121-8D37-904B-B202-9D8219A5FA36}"/>
              </a:ext>
            </a:extLst>
          </p:cNvPr>
          <p:cNvSpPr txBox="1">
            <a:spLocks/>
          </p:cNvSpPr>
          <p:nvPr/>
        </p:nvSpPr>
        <p:spPr>
          <a:xfrm>
            <a:off x="236302" y="533470"/>
            <a:ext cx="48820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6600" dirty="0">
                <a:solidFill>
                  <a:srgbClr val="B5A88E"/>
                </a:solidFill>
                <a:latin typeface="Avenir Next Ultra Light" panose="020B0203020202020204" pitchFamily="34" charset="77"/>
              </a:rPr>
              <a:t>Resultados</a:t>
            </a:r>
            <a:endParaRPr lang="es-CO" sz="6600" dirty="0">
              <a:solidFill>
                <a:srgbClr val="B5A88E"/>
              </a:solidFill>
              <a:latin typeface="Avenir Next Ultra Light" panose="020B02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456327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1129</TotalTime>
  <Words>567</Words>
  <Application>Microsoft Macintosh PowerPoint</Application>
  <PresentationFormat>Panorámica</PresentationFormat>
  <Paragraphs>56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7" baseType="lpstr">
      <vt:lpstr>Andale Mono</vt:lpstr>
      <vt:lpstr>Arial</vt:lpstr>
      <vt:lpstr>Avenir Light</vt:lpstr>
      <vt:lpstr>Avenir Next Ultra Light</vt:lpstr>
      <vt:lpstr>Calibri</vt:lpstr>
      <vt:lpstr>Calibri Light</vt:lpstr>
      <vt:lpstr>Tema de Office</vt:lpstr>
      <vt:lpstr>Presentación de PowerPoint</vt:lpstr>
      <vt:lpstr>Situación </vt:lpstr>
      <vt:lpstr>Objetivo </vt:lpstr>
      <vt:lpstr>Hallazgo </vt:lpstr>
      <vt:lpstr>Presentación de PowerPoint</vt:lpstr>
      <vt:lpstr>Descripción </vt:lpstr>
      <vt:lpstr>Ejecución</vt:lpstr>
      <vt:lpstr>Implementación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Logo</dc:title>
  <dc:creator>Mcnish, Matthew</dc:creator>
  <cp:lastModifiedBy>Villalobos, Felipe</cp:lastModifiedBy>
  <cp:revision>88</cp:revision>
  <dcterms:created xsi:type="dcterms:W3CDTF">2020-03-07T21:11:06Z</dcterms:created>
  <dcterms:modified xsi:type="dcterms:W3CDTF">2020-03-09T00:16:38Z</dcterms:modified>
</cp:coreProperties>
</file>