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4" r:id="rId4"/>
    <p:sldId id="268" r:id="rId5"/>
    <p:sldId id="266" r:id="rId6"/>
    <p:sldId id="265" r:id="rId7"/>
    <p:sldId id="269" r:id="rId8"/>
    <p:sldId id="267" r:id="rId9"/>
    <p:sldId id="271" r:id="rId10"/>
    <p:sldId id="259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/>
    <p:restoredTop sz="94674"/>
  </p:normalViewPr>
  <p:slideViewPr>
    <p:cSldViewPr snapToGrid="0" snapToObjects="1">
      <p:cViewPr>
        <p:scale>
          <a:sx n="84" d="100"/>
          <a:sy n="84" d="100"/>
        </p:scale>
        <p:origin x="976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478676-2316-B545-858B-03E7D613F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0379F7-CA5D-FA4D-85F1-0CA9E1716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771D94-DBC6-1744-B9A8-1280F938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88225F-D13E-094E-BB0A-7190EDD34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3680F-04D0-4D4A-BDD7-BB8D523EC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329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97B29-C259-FA4F-8293-D85859028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CC17B1-0CCA-FC4B-B2F8-D043034EF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FD34B9-0DED-9046-A0E4-155F099C0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0AFF2D-AF34-BF4D-BB29-B12C5504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ABF898-EA05-504F-8006-49444459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02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154ED7-CB94-FD4F-A1D5-977A345513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0B4EC2B-D6B8-AC44-B854-E22C4E578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40BE85-6BB3-5E4C-81E1-4DE7B65D0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77130E-5768-1C4E-A467-E684EE754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CCA119-B0C9-3944-8800-5DD9BDA6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5241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D374C-2873-A447-87B4-3A8FD4A7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CE1135-CBE4-154E-9C55-69FABCEE8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B42EBA-90E3-814B-987C-C437C0A3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F6E8E4-BEFC-634F-84EE-A2D42399E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727FCB-DD70-3147-ADC4-F21579E5C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044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954372-03BF-9142-85EF-19DCD8E1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59AC6E-214F-E64C-9CB0-7A2C3A2AC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5DB1FA-5B03-E445-B066-E37DD7D5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2FAD7F-44A3-6D46-BCE8-6DFE9D47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11C98-D1A6-1D47-8719-967E14B1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271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E79AC-485F-8346-9CC6-919BB5472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861436-5411-F844-B966-9C537ED61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46C79D-FD74-0D41-B479-44F8786A0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4306AD-8A07-A142-823A-49381F9D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F7C1E5-11D6-E14B-9253-4428AB7C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CEF12A-6905-034F-8FB8-78AA7006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400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B5346-6EE1-3C48-A727-838E4DCA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081351-C0F7-9E42-B452-4C42D02F3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C40641-DCE6-2A4C-81CC-137008C56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2DDED5-BE3C-494F-954C-9CD2B40EE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5FCF38-C7A6-B049-AEAA-B911BF140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FD6E443-EB5A-7441-A8BC-74F999A5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7309E9E-48D4-2941-8352-B3A5983BF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5886604-921B-D548-9808-C51C9519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011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21567-199A-084E-88CB-ADF4B66F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D460D09-A20B-C548-99C0-D4F87F38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AC4E1F2-8AAD-DF4B-BA71-87BDD992A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3DCF59C-4B84-3F4F-99B4-AAC37CBA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98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E4181F2-7311-FD46-B2D1-4BF729721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9D71E9-29FD-A448-A49C-16FACDE1E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50DD95-88C5-2C46-BE9F-13515012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673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0B79D-E0BE-4A48-A9F5-2518F1F3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B22DAF-E690-984A-9D53-93C7D70D4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ED5D76-D523-9D4B-8FF9-DB9F32237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156B6D-7F0A-CD45-B8CF-72CFC442B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597E5C-9A0A-F747-A038-40205E66D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E953AC-2EB7-8345-836A-1F67ABC8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388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07E3C-94C6-294C-9913-D4E5D0ED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2C5F1B-DDEF-BC47-A6C7-7C0B74A0F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F75E9C-E69F-804F-9C8C-7B2CC99AC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F51138-6D56-AB46-8111-666FB1651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0A3DFE-A8C6-4B4C-95C3-C13C0513E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E6FA9C-D298-5E41-A1AF-DDD23262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912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11A1E0A-AEFA-F647-96EB-11D1F593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CFB4B7-6494-0D44-B725-A88A64F9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4CE59-7264-254B-BE04-6365CC4E7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534C9-6D19-554C-80AB-E7E79AD6BBB1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728BF3-91BB-A347-B21D-A74083BFA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9FA3E-CB38-2B41-ACF7-F8B8185B9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E864F-6CC3-8B4B-AC9B-D340400341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245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B488F7E-B36A-5044-845B-E46CA2D45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A0C6D-9CA6-C34F-B4DE-5D3479BCA50D}"/>
              </a:ext>
            </a:extLst>
          </p:cNvPr>
          <p:cNvSpPr txBox="1"/>
          <p:nvPr/>
        </p:nvSpPr>
        <p:spPr>
          <a:xfrm>
            <a:off x="1191535" y="2893849"/>
            <a:ext cx="99663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Avenir Roman" panose="02000503020000020003" pitchFamily="2" charset="0"/>
              </a:rPr>
              <a:t>Los colombianos preferimos comprar marcas extranjeras antes que apoyar a la industria textil local, esto </a:t>
            </a:r>
          </a:p>
          <a:p>
            <a:r>
              <a:rPr lang="es-CO" sz="1600" dirty="0">
                <a:solidFill>
                  <a:schemeClr val="bg1"/>
                </a:solidFill>
                <a:latin typeface="Avenir Roman" panose="02000503020000020003" pitchFamily="2" charset="0"/>
              </a:rPr>
              <a:t>no solo afecta la economía y el trabajo de cientos de personas, también hace que nos desprendamos cada vez más de nuestra cultura y de lo que somos como país. Un lugar lleno de tradiciones, costumbres y manos trabajadoras.</a:t>
            </a:r>
          </a:p>
          <a:p>
            <a:endParaRPr lang="es-CO" sz="1600" dirty="0">
              <a:solidFill>
                <a:schemeClr val="bg1"/>
              </a:solidFill>
              <a:latin typeface="Avenir Roman" panose="02000503020000020003" pitchFamily="2" charset="0"/>
            </a:endParaRPr>
          </a:p>
          <a:p>
            <a:r>
              <a:rPr lang="es-CO" sz="1600" dirty="0">
                <a:solidFill>
                  <a:schemeClr val="bg1"/>
                </a:solidFill>
                <a:latin typeface="Avenir Roman" panose="02000503020000020003" pitchFamily="2" charset="0"/>
              </a:rPr>
              <a:t>Grupo Éxito, una marca comprometida con el desarrollo del país, que se preocupa por las personas </a:t>
            </a:r>
          </a:p>
          <a:p>
            <a:r>
              <a:rPr lang="es-CO" sz="1600" dirty="0">
                <a:solidFill>
                  <a:schemeClr val="bg1"/>
                </a:solidFill>
                <a:latin typeface="Avenir Roman" panose="02000503020000020003" pitchFamily="2" charset="0"/>
              </a:rPr>
              <a:t>y que apuesta por el trabajo local y la industria textil, tenía que hacer algo.</a:t>
            </a:r>
          </a:p>
          <a:p>
            <a:endParaRPr lang="es-CO" sz="1600" dirty="0">
              <a:solidFill>
                <a:schemeClr val="bg1"/>
              </a:solidFill>
              <a:latin typeface="Avenir Roman" panose="02000503020000020003" pitchFamily="2" charset="0"/>
            </a:endParaRPr>
          </a:p>
          <a:p>
            <a:endParaRPr lang="es-CO" sz="16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017D039-AA10-014E-A57E-BFF4320CB49A}"/>
              </a:ext>
            </a:extLst>
          </p:cNvPr>
          <p:cNvSpPr txBox="1"/>
          <p:nvPr/>
        </p:nvSpPr>
        <p:spPr>
          <a:xfrm>
            <a:off x="4041169" y="2185963"/>
            <a:ext cx="4109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600" dirty="0">
                <a:solidFill>
                  <a:schemeClr val="bg1"/>
                </a:solidFill>
                <a:latin typeface="Avenir Black" panose="02000503020000020003" pitchFamily="2" charset="0"/>
              </a:rPr>
              <a:t>SITUACIÓN:</a:t>
            </a:r>
          </a:p>
        </p:txBody>
      </p:sp>
    </p:spTree>
    <p:extLst>
      <p:ext uri="{BB962C8B-B14F-4D97-AF65-F5344CB8AC3E}">
        <p14:creationId xmlns:p14="http://schemas.microsoft.com/office/powerpoint/2010/main" val="699863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3A305DB-95B9-8245-8AD4-F1CC1995A8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57A10F-3FB5-EB47-85B0-1417D3E6F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320"/>
            <a:ext cx="12194797" cy="73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CA8368D-3AB5-9A4E-AC5E-49F522A1B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F9940A3-1989-744B-AB58-94C182EE48A3}"/>
              </a:ext>
            </a:extLst>
          </p:cNvPr>
          <p:cNvSpPr txBox="1"/>
          <p:nvPr/>
        </p:nvSpPr>
        <p:spPr>
          <a:xfrm>
            <a:off x="4735286" y="2185963"/>
            <a:ext cx="2721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spc="600" dirty="0">
                <a:solidFill>
                  <a:schemeClr val="bg1"/>
                </a:solidFill>
                <a:latin typeface="Avenir Black" panose="02000503020000020003" pitchFamily="2" charset="0"/>
              </a:rPr>
              <a:t>IDEA</a:t>
            </a:r>
            <a:r>
              <a:rPr lang="es-CO" sz="4000" b="1" dirty="0">
                <a:solidFill>
                  <a:schemeClr val="bg1"/>
                </a:solidFill>
              </a:rPr>
              <a:t>:</a:t>
            </a:r>
            <a:endParaRPr lang="es-CO" sz="4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7C7DAC7-258D-6843-9DE4-B5C1DCC38B7B}"/>
              </a:ext>
            </a:extLst>
          </p:cNvPr>
          <p:cNvSpPr/>
          <p:nvPr/>
        </p:nvSpPr>
        <p:spPr>
          <a:xfrm>
            <a:off x="2488487" y="3009037"/>
            <a:ext cx="7215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venir Roman" panose="02000503020000020003" pitchFamily="2" charset="0"/>
              </a:rPr>
              <a:t>Los colombianos creemos que lo original es lo que viene de afuera, cuando en realidad no hay nada más original que lo nuestro. </a:t>
            </a:r>
          </a:p>
          <a:p>
            <a:r>
              <a:rPr lang="es-CO" dirty="0">
                <a:solidFill>
                  <a:schemeClr val="bg1"/>
                </a:solidFill>
                <a:latin typeface="Avenir Roman" panose="02000503020000020003" pitchFamily="2" charset="0"/>
              </a:rPr>
              <a:t>Lo verdaderamente auténtico, como nuestra gente, nuestras historias y nuestros dialectos.</a:t>
            </a:r>
          </a:p>
        </p:txBody>
      </p:sp>
    </p:spTree>
    <p:extLst>
      <p:ext uri="{BB962C8B-B14F-4D97-AF65-F5344CB8AC3E}">
        <p14:creationId xmlns:p14="http://schemas.microsoft.com/office/powerpoint/2010/main" val="3681908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FC608D8-9EC3-0148-BFE5-7AD93D42A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97C8C57-1C73-164D-B088-0B67931D64B4}"/>
              </a:ext>
            </a:extLst>
          </p:cNvPr>
          <p:cNvSpPr/>
          <p:nvPr/>
        </p:nvSpPr>
        <p:spPr>
          <a:xfrm>
            <a:off x="1477645" y="2483947"/>
            <a:ext cx="9236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venir Roman" panose="02000503020000020003" pitchFamily="2" charset="0"/>
              </a:rPr>
              <a:t>Descubrimos que hay palabras que tienen un significado indígena totalmente diferente al que conocemos y la definición orginal es mucho mejor.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A0A2-3355-2048-8403-EF8A01400B77}"/>
              </a:ext>
            </a:extLst>
          </p:cNvPr>
          <p:cNvSpPr/>
          <p:nvPr/>
        </p:nvSpPr>
        <p:spPr>
          <a:xfrm>
            <a:off x="897392" y="3429000"/>
            <a:ext cx="34616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b="1" spc="600" dirty="0">
                <a:solidFill>
                  <a:schemeClr val="bg1"/>
                </a:solidFill>
                <a:latin typeface="Avenir Black" panose="02000503020000020003" pitchFamily="2" charset="0"/>
              </a:rPr>
              <a:t>CUCHA</a:t>
            </a:r>
            <a:r>
              <a:rPr lang="es-CO" sz="3200" dirty="0">
                <a:solidFill>
                  <a:schemeClr val="bg1"/>
                </a:solidFill>
                <a:latin typeface="Avenir Roman" panose="02000503020000020003" pitchFamily="2" charset="0"/>
              </a:rPr>
              <a:t>: </a:t>
            </a:r>
          </a:p>
          <a:p>
            <a:pPr algn="ctr"/>
            <a:r>
              <a:rPr lang="es-CO" dirty="0">
                <a:solidFill>
                  <a:schemeClr val="bg1"/>
                </a:solidFill>
                <a:latin typeface="Avenir Roman" panose="02000503020000020003" pitchFamily="2" charset="0"/>
              </a:rPr>
              <a:t>Mujer más bella que el arcoíris.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039252E-39D5-2847-9C1C-7A363F126A6A}"/>
              </a:ext>
            </a:extLst>
          </p:cNvPr>
          <p:cNvSpPr/>
          <p:nvPr/>
        </p:nvSpPr>
        <p:spPr>
          <a:xfrm>
            <a:off x="3041881" y="3442710"/>
            <a:ext cx="5791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b="1" spc="600" dirty="0">
                <a:solidFill>
                  <a:schemeClr val="bg1"/>
                </a:solidFill>
                <a:latin typeface="Avenir Black" panose="02000503020000020003" pitchFamily="2" charset="0"/>
              </a:rPr>
              <a:t>GUARICHA: </a:t>
            </a:r>
          </a:p>
          <a:p>
            <a:pPr algn="ctr"/>
            <a:r>
              <a:rPr lang="es-CO" dirty="0">
                <a:solidFill>
                  <a:schemeClr val="bg1"/>
                </a:solidFill>
                <a:latin typeface="Avenir Roman" panose="02000503020000020003" pitchFamily="2" charset="0"/>
              </a:rPr>
              <a:t>Princesa joven guerrera.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A5195A2-25C7-6C47-9360-9A30AB821A97}"/>
              </a:ext>
            </a:extLst>
          </p:cNvPr>
          <p:cNvSpPr/>
          <p:nvPr/>
        </p:nvSpPr>
        <p:spPr>
          <a:xfrm>
            <a:off x="6503541" y="3429000"/>
            <a:ext cx="5791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b="1" spc="600" dirty="0">
                <a:solidFill>
                  <a:schemeClr val="bg1"/>
                </a:solidFill>
                <a:latin typeface="Avenir Black" panose="02000503020000020003" pitchFamily="2" charset="0"/>
              </a:rPr>
              <a:t>CHIVIADO: </a:t>
            </a:r>
          </a:p>
          <a:p>
            <a:pPr algn="ctr"/>
            <a:r>
              <a:rPr lang="es-CO" dirty="0">
                <a:solidFill>
                  <a:schemeClr val="bg1"/>
                </a:solidFill>
                <a:latin typeface="Avenir Roman" panose="02000503020000020003" pitchFamily="2" charset="0"/>
              </a:rPr>
              <a:t>Artesanía auténtica hecha </a:t>
            </a:r>
          </a:p>
          <a:p>
            <a:pPr algn="ctr"/>
            <a:r>
              <a:rPr lang="es-CO" dirty="0">
                <a:solidFill>
                  <a:schemeClr val="bg1"/>
                </a:solidFill>
                <a:latin typeface="Avenir Roman" panose="02000503020000020003" pitchFamily="2" charset="0"/>
              </a:rPr>
              <a:t>por manos indígenas.</a:t>
            </a:r>
          </a:p>
        </p:txBody>
      </p:sp>
    </p:spTree>
    <p:extLst>
      <p:ext uri="{BB962C8B-B14F-4D97-AF65-F5344CB8AC3E}">
        <p14:creationId xmlns:p14="http://schemas.microsoft.com/office/powerpoint/2010/main" val="2944442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B488F7E-B36A-5044-845B-E46CA2D45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A0C6D-9CA6-C34F-B4DE-5D3479BCA50D}"/>
              </a:ext>
            </a:extLst>
          </p:cNvPr>
          <p:cNvSpPr txBox="1"/>
          <p:nvPr/>
        </p:nvSpPr>
        <p:spPr>
          <a:xfrm>
            <a:off x="4626796" y="3198168"/>
            <a:ext cx="2938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spc="600" dirty="0">
                <a:solidFill>
                  <a:schemeClr val="bg1"/>
                </a:solidFill>
                <a:latin typeface="Avenir Roman" panose="02000503020000020003" pitchFamily="2" charset="0"/>
              </a:rPr>
              <a:t>Presentamos</a:t>
            </a:r>
            <a:r>
              <a:rPr lang="es-CO" sz="2400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04189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2F9A4B-3814-4944-B99C-B4C296570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23" y="-96453"/>
            <a:ext cx="12522846" cy="70509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20E0B5F-8655-4845-9F3F-D561507D7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477" y="4290902"/>
            <a:ext cx="1022806" cy="10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62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4700BB1-8A75-9D43-AA1D-56BCD3923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24" y="-558394"/>
            <a:ext cx="13348023" cy="751048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97C8C57-1C73-164D-B088-0B67931D64B4}"/>
              </a:ext>
            </a:extLst>
          </p:cNvPr>
          <p:cNvSpPr/>
          <p:nvPr/>
        </p:nvSpPr>
        <p:spPr>
          <a:xfrm>
            <a:off x="1075505" y="1627189"/>
            <a:ext cx="31764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venir Roman" panose="02000503020000020003" pitchFamily="2" charset="0"/>
              </a:rPr>
              <a:t>Grupo Éxito, una marca tan nuestra como nuestra historia y nuestras palabras, invitó a todo un país a comprar Chiviado.</a:t>
            </a:r>
          </a:p>
          <a:p>
            <a:endParaRPr lang="es-CO" dirty="0">
              <a:solidFill>
                <a:schemeClr val="bg1"/>
              </a:solidFill>
              <a:latin typeface="Avenir Roman" panose="02000503020000020003" pitchFamily="2" charset="0"/>
            </a:endParaRPr>
          </a:p>
          <a:p>
            <a:r>
              <a:rPr lang="es-ES" dirty="0">
                <a:solidFill>
                  <a:schemeClr val="bg1"/>
                </a:solidFill>
                <a:latin typeface="Avenir Roman" panose="02000503020000020003" pitchFamily="2" charset="0"/>
              </a:rPr>
              <a:t>400 cuchas, guaches </a:t>
            </a:r>
          </a:p>
          <a:p>
            <a:r>
              <a:rPr lang="es-ES" dirty="0">
                <a:solidFill>
                  <a:schemeClr val="bg1"/>
                </a:solidFill>
                <a:latin typeface="Avenir Roman" panose="02000503020000020003" pitchFamily="2" charset="0"/>
              </a:rPr>
              <a:t>y guarichas fueron los encargados de diseñar</a:t>
            </a:r>
            <a:r>
              <a:rPr lang="es-CO" dirty="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</a:p>
          <a:p>
            <a:r>
              <a:rPr lang="es-ES" dirty="0">
                <a:solidFill>
                  <a:schemeClr val="bg1"/>
                </a:solidFill>
                <a:latin typeface="Avenir Roman" panose="02000503020000020003" pitchFamily="2" charset="0"/>
              </a:rPr>
              <a:t>y confeccionar la primera colección orgullosamente </a:t>
            </a:r>
            <a:r>
              <a:rPr lang="es-ES" dirty="0" err="1">
                <a:solidFill>
                  <a:schemeClr val="bg1"/>
                </a:solidFill>
                <a:latin typeface="Avenir Roman" panose="02000503020000020003" pitchFamily="2" charset="0"/>
              </a:rPr>
              <a:t>Chiviada</a:t>
            </a:r>
            <a:r>
              <a:rPr lang="es-ES" dirty="0">
                <a:solidFill>
                  <a:schemeClr val="bg1"/>
                </a:solidFill>
                <a:latin typeface="Avenir Roman" panose="02000503020000020003" pitchFamily="2" charset="0"/>
              </a:rPr>
              <a:t>.</a:t>
            </a:r>
            <a:endParaRPr lang="es-CO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80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E35AA9-35F6-D249-B329-EA3095BD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83" y="-8710"/>
            <a:ext cx="12207483" cy="686670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089CA32-416D-B043-9EA9-13B4D92534CE}"/>
              </a:ext>
            </a:extLst>
          </p:cNvPr>
          <p:cNvSpPr/>
          <p:nvPr/>
        </p:nvSpPr>
        <p:spPr>
          <a:xfrm>
            <a:off x="968825" y="2573608"/>
            <a:ext cx="43760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latin typeface="Avenir Roman" panose="02000503020000020003" pitchFamily="2" charset="0"/>
              </a:rPr>
              <a:t>Pusimos nuestra marca en todos los éxito y les regalamos prendas aútenticamente Chiviadas a influenciadores, quienes se sumaron </a:t>
            </a:r>
          </a:p>
          <a:p>
            <a:r>
              <a:rPr lang="es-CO" dirty="0">
                <a:latin typeface="Avenir Roman" panose="02000503020000020003" pitchFamily="2" charset="0"/>
              </a:rPr>
              <a:t>a la iniciativa, igual que diseñadores</a:t>
            </a:r>
          </a:p>
          <a:p>
            <a:r>
              <a:rPr lang="es-CO" dirty="0">
                <a:latin typeface="Avenir Roman" panose="02000503020000020003" pitchFamily="2" charset="0"/>
              </a:rPr>
              <a:t>y marcas importantes.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0E0659-3FEA-D443-A65C-57E8F79B9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646" y="-30480"/>
            <a:ext cx="3707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7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E35AA9-35F6-D249-B329-EA3095BD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089CA32-416D-B043-9EA9-13B4D92534CE}"/>
              </a:ext>
            </a:extLst>
          </p:cNvPr>
          <p:cNvSpPr/>
          <p:nvPr/>
        </p:nvSpPr>
        <p:spPr>
          <a:xfrm>
            <a:off x="685571" y="2053769"/>
            <a:ext cx="3852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Avenir Roman" panose="02000503020000020003" pitchFamily="2" charset="0"/>
              </a:rPr>
              <a:t>Todo el país se sintó orgulloso de comprar Chiviado, haciendo de nuestra marca blanca, una de las más vendidas y nombradas en toda la historia</a:t>
            </a:r>
          </a:p>
          <a:p>
            <a:r>
              <a:rPr lang="es-CO" sz="1600" dirty="0">
                <a:latin typeface="Avenir Roman" panose="02000503020000020003" pitchFamily="2" charset="0"/>
              </a:rPr>
              <a:t>de Colombia.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DEE0B0-D38B-C34A-8B40-51F449C6C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554" y="5316063"/>
            <a:ext cx="3285674" cy="11409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C5FE14-29BF-6146-AD26-4765A6034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39069"/>
            <a:ext cx="3285674" cy="11409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609B717-70A2-B343-AA4E-10B8B0A4B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41" y="2111914"/>
            <a:ext cx="3233059" cy="112270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E649E43-1CFF-164B-839E-F0B5DF568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396" y="5248535"/>
            <a:ext cx="3285672" cy="114097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93FC315-5347-F74C-B3AB-153CF4EE5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719" y="2102780"/>
            <a:ext cx="3285672" cy="114097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F2A21D8-EC01-1E44-91C4-043375671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0360" y="3790581"/>
            <a:ext cx="3285672" cy="114097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B37F762-121F-9241-86CE-9AABEF0613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9851" y="320746"/>
            <a:ext cx="3285672" cy="114097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8C92624-7429-1E4A-8630-9BE67DF513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1396" y="347444"/>
            <a:ext cx="3285671" cy="11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1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B488F7E-B36A-5044-845B-E46CA2D45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A0C6D-9CA6-C34F-B4DE-5D3479BCA50D}"/>
              </a:ext>
            </a:extLst>
          </p:cNvPr>
          <p:cNvSpPr txBox="1"/>
          <p:nvPr/>
        </p:nvSpPr>
        <p:spPr>
          <a:xfrm>
            <a:off x="1953535" y="2893849"/>
            <a:ext cx="867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venir Roman" panose="02000503020000020003" pitchFamily="2" charset="0"/>
              </a:rPr>
              <a:t>Así, una marca que transforma realidades junto con una colección hecha por manos indígenas lograron no solo redefinir una palabra y revivir toda una cultura.</a:t>
            </a:r>
          </a:p>
          <a:p>
            <a:endParaRPr lang="es-CO" dirty="0">
              <a:solidFill>
                <a:schemeClr val="bg1"/>
              </a:solidFill>
              <a:latin typeface="Avenir Roman" panose="02000503020000020003" pitchFamily="2" charset="0"/>
            </a:endParaRPr>
          </a:p>
          <a:p>
            <a:r>
              <a:rPr lang="es-CO" dirty="0">
                <a:solidFill>
                  <a:schemeClr val="bg1"/>
                </a:solidFill>
                <a:latin typeface="Avenir Roman" panose="02000503020000020003" pitchFamily="2" charset="0"/>
              </a:rPr>
              <a:t>Lograron que todo un país comprara orgullosamente Chiviado.</a:t>
            </a:r>
          </a:p>
        </p:txBody>
      </p:sp>
    </p:spTree>
    <p:extLst>
      <p:ext uri="{BB962C8B-B14F-4D97-AF65-F5344CB8AC3E}">
        <p14:creationId xmlns:p14="http://schemas.microsoft.com/office/powerpoint/2010/main" val="8996814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323</Words>
  <Application>Microsoft Macintosh PowerPoint</Application>
  <PresentationFormat>Panorámica</PresentationFormat>
  <Paragraphs>31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Avenir Black</vt:lpstr>
      <vt:lpstr>Avenir Roman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20</cp:revision>
  <dcterms:created xsi:type="dcterms:W3CDTF">2020-03-08T22:32:37Z</dcterms:created>
  <dcterms:modified xsi:type="dcterms:W3CDTF">2020-03-09T02:36:26Z</dcterms:modified>
</cp:coreProperties>
</file>