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B6D5B-2975-7141-85E8-D214417F2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499662-0B62-1D4C-99AC-DB4C29A95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14CD9F-E2B8-CA49-9009-0E9A0286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13BDE-F58C-BA42-BDDC-CF522E05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859502-7D9D-BD4C-B6DD-6420C4D3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7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D4E91-A203-6646-83DA-FAB5B93A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A3F823-8B0D-EA45-811D-42FB97A75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736A67-A45F-6040-9EED-05A575B4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5F4E22-C602-4F4C-A6A4-00F3640D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A3FE52-1B6C-D744-943B-C20FAB61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624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FC8292-97ED-D949-9052-D4C5E712A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DF8EAC-7A7A-3742-BCCF-1ADB5A53F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845B3-F49D-C048-A151-7D68A364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94FAC5-F997-214F-A35D-3A5DAC30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93BC5B-0A2B-5C48-B679-07BCD14F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8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FA76D-B3A8-594E-B751-04A98103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E67AB-85C6-1741-B353-462418BC4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BAF80-39EE-DC4C-8C44-FBA26E57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3A9CE8-7401-C54F-921D-17DFA347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C82750-419E-604B-9D45-0ED2D255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85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C4CD6-5E44-0144-BA99-8861FF8A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AC1B9D-DD37-D34E-91D7-CB82766FB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6924C9-7EB5-2242-B919-43A90D4C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B794E-26B8-904A-B7AF-1AA9DDBD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905DEB-92A2-1648-87FA-ECC57622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9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46FCD-D527-D04E-A188-F904B011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9E84F-E70B-B24C-B81E-204AE50CF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968AEE-962F-294B-8B6C-B29508E0A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831B99-3564-124D-AD58-FE3483DC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B8FC2C-D7C3-6644-B4FA-59D4CF22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69FAF6-86E8-1C42-8EB2-F1F4F017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800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2F89D-E77F-FF40-9D02-E066C51C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089C98-FBF1-6145-9FF1-9E4790EB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0B98FF-6BFC-1A40-9E52-BB9DCD3F6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757A83-0805-0D4F-A0C1-30FFD75E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278283-28FB-1B41-BC68-94B972144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F6755F-1684-B14F-BBA8-9536A208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238E59-3042-E14B-B290-962971ED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538ED-45DD-2543-8F6C-F31878F0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86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8E559-AE33-CD46-9605-361C336D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9344EB-B357-C444-9E4C-62459D64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1AA3A-AE6C-C248-B82D-CC2F7A7C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D0D7B3-155B-BA4E-9E35-63DFD3F1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40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E95AFA-514A-3C4A-9986-C78E6279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C4B445-4729-9040-AC8F-B4DCE542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36E6AF-1A0F-A740-8C8F-BB2F0F4A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4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8D174-01CC-BF44-9FEE-97EEEA05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8B9879-3885-EF40-BC88-26FA4AD2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41C8B0-FD87-DB42-B352-5623E62E7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902043-1079-894F-BC0A-167185F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930831-5077-424D-AFFC-6E563740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336230-936F-9147-8178-C647AA16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84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78725-A22A-804D-9B81-7AF1CAC1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4A1ABC-89DD-2C4F-B7EC-CD7D95E74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78B465-C674-9542-8DD7-46496C15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9BC237-F86D-784D-A681-FD776AED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147EE6-4679-5C4F-8EE1-B568D12D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F8FCE4-27C1-5E40-8F3C-58015EBB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81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0CA8B4-B180-664F-868D-240332B3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6162A8-6B86-9149-A37F-26233577F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F7EC4F-8282-8B4D-AD76-F3BAFADD4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EC920-307F-6B44-A82E-C0CDA22E4592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2D44-9475-1940-B746-98930B07E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AC308-982B-FB49-A333-A541293E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23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D1083F-7E25-7B4F-AC61-DB5971D0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63" y="1935523"/>
            <a:ext cx="2652898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7AA823C-F359-8B44-BA91-E705AC61B5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620915" y="2567017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RE-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SUL-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599517" y="2243851"/>
            <a:ext cx="627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venir Book" panose="02000503020000020003" pitchFamily="2" charset="0"/>
              </a:rPr>
              <a:t>DONACIÓN</a:t>
            </a:r>
          </a:p>
          <a:p>
            <a:r>
              <a:rPr lang="es-CO" dirty="0">
                <a:latin typeface="Avenir Book" panose="02000503020000020003" pitchFamily="2" charset="0"/>
              </a:rPr>
              <a:t>CROWDFUNDING…………………..    $ 40.000 USD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D7E944E-8E11-FA42-AFD6-6E1E78E065CC}"/>
              </a:ext>
            </a:extLst>
          </p:cNvPr>
          <p:cNvSpPr/>
          <p:nvPr/>
        </p:nvSpPr>
        <p:spPr>
          <a:xfrm>
            <a:off x="4794654" y="2059184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CC4377-9813-3E4D-B02A-5634CD575D1C}"/>
              </a:ext>
            </a:extLst>
          </p:cNvPr>
          <p:cNvSpPr txBox="1"/>
          <p:nvPr/>
        </p:nvSpPr>
        <p:spPr>
          <a:xfrm>
            <a:off x="5599517" y="3267788"/>
            <a:ext cx="627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venir Book" panose="02000503020000020003" pitchFamily="2" charset="0"/>
              </a:rPr>
              <a:t>VALLAS PAÍS………………….. …….    $ 1.500 USD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A81BFF0-E8A6-A242-A793-2F9B8C1BE99B}"/>
              </a:ext>
            </a:extLst>
          </p:cNvPr>
          <p:cNvSpPr txBox="1"/>
          <p:nvPr/>
        </p:nvSpPr>
        <p:spPr>
          <a:xfrm>
            <a:off x="5599517" y="3994659"/>
            <a:ext cx="627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venir Book" panose="02000503020000020003" pitchFamily="2" charset="0"/>
              </a:rPr>
              <a:t>RUEDA DE PRENSA…………………..  $ 1.500 USD</a:t>
            </a:r>
          </a:p>
        </p:txBody>
      </p:sp>
    </p:spTree>
    <p:extLst>
      <p:ext uri="{BB962C8B-B14F-4D97-AF65-F5344CB8AC3E}">
        <p14:creationId xmlns:p14="http://schemas.microsoft.com/office/powerpoint/2010/main" val="45247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competencia de atletismo, gente, mujer&#10;&#10;Descripción generada automáticamente">
            <a:extLst>
              <a:ext uri="{FF2B5EF4-FFF2-40B4-BE49-F238E27FC236}">
                <a16:creationId xmlns:a16="http://schemas.microsoft.com/office/drawing/2014/main" id="{1869F312-C060-E145-B3D5-05F262D2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2614DBE-15F9-FB41-9A99-8CF0206C7E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928688" y="20696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SI-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TUA-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65EA1F-473A-E346-B047-7A21428E5F66}"/>
              </a:ext>
            </a:extLst>
          </p:cNvPr>
          <p:cNvSpPr/>
          <p:nvPr/>
        </p:nvSpPr>
        <p:spPr>
          <a:xfrm>
            <a:off x="5350076" y="2069653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781675" y="2265304"/>
            <a:ext cx="39862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venir Book" panose="02000503020000020003" pitchFamily="2" charset="0"/>
              </a:rPr>
              <a:t>V</a:t>
            </a:r>
            <a:r>
              <a:rPr lang="es-CO" dirty="0">
                <a:latin typeface="Avenir Book" panose="02000503020000020003" pitchFamily="2" charset="0"/>
              </a:rPr>
              <a:t>ivimos en un país donde las buenas acciones no cobran relevancia y la repercución de las diferentes percepciones contra el grupo Éxito, se propagan cada vez más rápido.</a:t>
            </a:r>
          </a:p>
          <a:p>
            <a:endParaRPr lang="es-CO" dirty="0">
              <a:latin typeface="Avenir Book" panose="02000503020000020003" pitchFamily="2" charset="0"/>
            </a:endParaRPr>
          </a:p>
          <a:p>
            <a:r>
              <a:rPr lang="es-CO" dirty="0">
                <a:latin typeface="Avenir Book" panose="02000503020000020003" pitchFamily="2" charset="0"/>
              </a:rPr>
              <a:t>Por eso necesitamos que la población colombiana se sensibilice a partir de las acciones que cambian las realidades que se viven en Colombia día a día.</a:t>
            </a:r>
          </a:p>
        </p:txBody>
      </p:sp>
    </p:spTree>
    <p:extLst>
      <p:ext uri="{BB962C8B-B14F-4D97-AF65-F5344CB8AC3E}">
        <p14:creationId xmlns:p14="http://schemas.microsoft.com/office/powerpoint/2010/main" val="317814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7659888" y="25852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OB-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JETI-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378152" y="2585253"/>
            <a:ext cx="3986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Cambiar la percepción de los colombianos a través de un problema que le importa a todos, pero pocos se atreven a darle solución, la sequía de la Guajira.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0B95C0D-97CB-9048-B498-C11AC0366979}"/>
              </a:ext>
            </a:extLst>
          </p:cNvPr>
          <p:cNvCxnSpPr/>
          <p:nvPr/>
        </p:nvCxnSpPr>
        <p:spPr>
          <a:xfrm>
            <a:off x="5364364" y="2771774"/>
            <a:ext cx="6000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1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7AA823C-F359-8B44-BA91-E705AC61B5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7659888" y="25852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HA-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LLAZ-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GO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378152" y="2585253"/>
            <a:ext cx="3986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>
                <a:latin typeface="Avenir Book" panose="02000503020000020003" pitchFamily="2" charset="0"/>
              </a:rPr>
              <a:t>No han encontrado la solución definitiva para acabar con la sequía y los problemas de desnutrición en la zona más olvidada de Colombia, la Guajira.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0B95C0D-97CB-9048-B498-C11AC0366979}"/>
              </a:ext>
            </a:extLst>
          </p:cNvPr>
          <p:cNvCxnSpPr/>
          <p:nvPr/>
        </p:nvCxnSpPr>
        <p:spPr>
          <a:xfrm>
            <a:off x="5364364" y="2771774"/>
            <a:ext cx="6000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4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801886" y="2585253"/>
            <a:ext cx="5770363" cy="95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Trade Gothic LT Std" panose="020B0503020502020204" pitchFamily="34" charset="77"/>
              </a:rPr>
              <a:t>LA IDEA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7602434" y="3309722"/>
            <a:ext cx="398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Éxito traera la primera planta de Osmosis inversa al continente sudamericano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A88C0C-1940-EB45-978B-BE26D7518C09}"/>
              </a:ext>
            </a:extLst>
          </p:cNvPr>
          <p:cNvSpPr txBox="1"/>
          <p:nvPr/>
        </p:nvSpPr>
        <p:spPr>
          <a:xfrm>
            <a:off x="1225747" y="3451067"/>
            <a:ext cx="6189465" cy="98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i="1" dirty="0">
                <a:latin typeface="American Typewriter" panose="02090604020004020304" pitchFamily="18" charset="77"/>
              </a:rPr>
              <a:t>CREATIVA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E2DD17D-91B6-DB45-B81C-C3FCE299B3EB}"/>
              </a:ext>
            </a:extLst>
          </p:cNvPr>
          <p:cNvCxnSpPr/>
          <p:nvPr/>
        </p:nvCxnSpPr>
        <p:spPr>
          <a:xfrm>
            <a:off x="4750001" y="2871787"/>
            <a:ext cx="6000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E454F98-48CE-E547-92F8-59D4A9283F23}"/>
              </a:ext>
            </a:extLst>
          </p:cNvPr>
          <p:cNvSpPr/>
          <p:nvPr/>
        </p:nvSpPr>
        <p:spPr>
          <a:xfrm>
            <a:off x="7142262" y="3098036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1484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7AA823C-F359-8B44-BA91-E705AC61B5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74C"/>
          </a:solidFill>
          <a:ln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620915" y="2567017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DES-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CRIP-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156605" y="1236386"/>
            <a:ext cx="3986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venir Book" panose="02000503020000020003" pitchFamily="2" charset="0"/>
              </a:rPr>
              <a:t>Desaparecemos la venta de agua de todos los almacenes Éxito del país, generando una conversación orgánica y un golpe de opinión en medios gracias a esta acción.</a:t>
            </a:r>
          </a:p>
        </p:txBody>
      </p:sp>
      <p:pic>
        <p:nvPicPr>
          <p:cNvPr id="3" name="Imagen 2" descr="Imagen que contiene exterior, camino, amarillo, tren&#10;&#10;Descripción generada automáticamente">
            <a:extLst>
              <a:ext uri="{FF2B5EF4-FFF2-40B4-BE49-F238E27FC236}">
                <a16:creationId xmlns:a16="http://schemas.microsoft.com/office/drawing/2014/main" id="{F35EB9A8-550C-C84B-A79D-96BCE817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67" y="3061531"/>
            <a:ext cx="4359286" cy="290846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D7E944E-8E11-FA42-AFD6-6E1E78E065CC}"/>
              </a:ext>
            </a:extLst>
          </p:cNvPr>
          <p:cNvSpPr/>
          <p:nvPr/>
        </p:nvSpPr>
        <p:spPr>
          <a:xfrm>
            <a:off x="4778577" y="1072132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735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6AEFD8DE-182D-514C-B870-34C4A9C7C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-53772" y="4467869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EJE-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CU-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07586" y="862123"/>
            <a:ext cx="398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E</a:t>
            </a:r>
            <a:r>
              <a:rPr lang="es-CO" sz="1600" dirty="0">
                <a:solidFill>
                  <a:schemeClr val="bg1"/>
                </a:solidFill>
                <a:latin typeface="Avenir Book" panose="02000503020000020003" pitchFamily="2" charset="0"/>
              </a:rPr>
              <a:t>n todos los almacenes Éxito del país colocamos una valla que generaba expectativa y conmoción</a:t>
            </a: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5" name="Imagen 4" descr="Imagen que contiene exterior, camino, amarillo, tren&#10;&#10;Descripción generada automáticamente">
            <a:extLst>
              <a:ext uri="{FF2B5EF4-FFF2-40B4-BE49-F238E27FC236}">
                <a16:creationId xmlns:a16="http://schemas.microsoft.com/office/drawing/2014/main" id="{F341CC46-67F2-2841-A9AB-313BAFA8E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1" r="14256"/>
          <a:stretch/>
        </p:blipFill>
        <p:spPr>
          <a:xfrm>
            <a:off x="918286" y="1811658"/>
            <a:ext cx="2491020" cy="2403686"/>
          </a:xfrm>
          <a:prstGeom prst="ellipse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496CEA-C981-7341-A4C8-5770EDA75D07}"/>
              </a:ext>
            </a:extLst>
          </p:cNvPr>
          <p:cNvSpPr txBox="1"/>
          <p:nvPr/>
        </p:nvSpPr>
        <p:spPr>
          <a:xfrm>
            <a:off x="4102894" y="3199239"/>
            <a:ext cx="398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D</a:t>
            </a:r>
            <a:r>
              <a:rPr lang="es-CO" sz="1600" dirty="0">
                <a:solidFill>
                  <a:schemeClr val="bg1"/>
                </a:solidFill>
                <a:latin typeface="Avenir Book" panose="02000503020000020003" pitchFamily="2" charset="0"/>
              </a:rPr>
              <a:t>esaparecimos todas las botellas de agua que vendiamos en todos los almacenes del país.</a:t>
            </a:r>
          </a:p>
        </p:txBody>
      </p:sp>
      <p:pic>
        <p:nvPicPr>
          <p:cNvPr id="3" name="Imagen 2" descr="Imagen que contiene interior, mostrador, comida, tabla&#10;&#10;Descripción generada automáticamente">
            <a:extLst>
              <a:ext uri="{FF2B5EF4-FFF2-40B4-BE49-F238E27FC236}">
                <a16:creationId xmlns:a16="http://schemas.microsoft.com/office/drawing/2014/main" id="{EE05041B-D468-9A47-8B56-B5B1F2510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r="2191"/>
          <a:stretch/>
        </p:blipFill>
        <p:spPr>
          <a:xfrm>
            <a:off x="4892512" y="4215344"/>
            <a:ext cx="2273626" cy="2046695"/>
          </a:xfrm>
          <a:prstGeom prst="ellipse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E47C5A3-2F61-7E45-A99B-DA297DC68D89}"/>
              </a:ext>
            </a:extLst>
          </p:cNvPr>
          <p:cNvSpPr txBox="1"/>
          <p:nvPr/>
        </p:nvSpPr>
        <p:spPr>
          <a:xfrm>
            <a:off x="8477895" y="862123"/>
            <a:ext cx="322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S</a:t>
            </a:r>
            <a:r>
              <a:rPr lang="es-CO" sz="1600" dirty="0">
                <a:solidFill>
                  <a:schemeClr val="bg1"/>
                </a:solidFill>
                <a:latin typeface="Avenir Book" panose="02000503020000020003" pitchFamily="2" charset="0"/>
              </a:rPr>
              <a:t>in necesidad de influenciadores, ni lideres de opinión, Colombia entera creo un numeral orgánico #AguaParaElExito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65A0CF-CA4F-0747-92FF-7DE9CDD86B68}"/>
              </a:ext>
            </a:extLst>
          </p:cNvPr>
          <p:cNvSpPr txBox="1"/>
          <p:nvPr/>
        </p:nvSpPr>
        <p:spPr>
          <a:xfrm>
            <a:off x="4248150" y="1555080"/>
            <a:ext cx="3914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EXPECTATIVA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0A860E5-52BB-654B-98F4-F6D3A22DC9EB}"/>
              </a:ext>
            </a:extLst>
          </p:cNvPr>
          <p:cNvSpPr/>
          <p:nvPr/>
        </p:nvSpPr>
        <p:spPr>
          <a:xfrm>
            <a:off x="4186238" y="1541431"/>
            <a:ext cx="3686175" cy="882064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4CED74A3-5C2C-D54B-B60A-96652D9AC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843" y="1277621"/>
            <a:ext cx="8312728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B29C3FD-84FB-D945-B6D4-24DFFBE6DC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8277225" y="4528352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LAN-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solidFill>
                  <a:schemeClr val="bg1"/>
                </a:solidFill>
                <a:latin typeface="Avenir Black" panose="02000503020000020003" pitchFamily="2" charset="0"/>
              </a:rPr>
              <a:t>ZAMI-ENTO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463752" y="885041"/>
            <a:ext cx="39862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Avenir Book" panose="02000503020000020003" pitchFamily="2" charset="0"/>
              </a:rPr>
              <a:t>El presidente del grupo Éxito cito a una rueda de prensa para aclarar el tema con el agua, para dejar un gran mensaje “</a:t>
            </a:r>
            <a:r>
              <a:rPr lang="es-CO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Así como las ciudades no tenian acceso al agua, así viven miles de familias en la Guajira, sin agua</a:t>
            </a:r>
            <a:r>
              <a:rPr lang="es-CO" sz="1400" dirty="0">
                <a:solidFill>
                  <a:schemeClr val="bg1"/>
                </a:solidFill>
                <a:latin typeface="Avenir Book" panose="02000503020000020003" pitchFamily="2" charset="0"/>
              </a:rPr>
              <a:t>”.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6E04FC-80FB-C641-9D99-8F7BA181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5" t="5541" r="45915" b="20824"/>
          <a:stretch/>
        </p:blipFill>
        <p:spPr>
          <a:xfrm>
            <a:off x="1193306" y="2191008"/>
            <a:ext cx="2527104" cy="2612401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58FE59-6B75-A44C-B9FF-82F78BA1E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11"/>
          <a:stretch/>
        </p:blipFill>
        <p:spPr>
          <a:xfrm>
            <a:off x="7030727" y="2240510"/>
            <a:ext cx="2492995" cy="2376979"/>
          </a:xfrm>
          <a:prstGeom prst="ellipse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A789C20-34CE-534E-9B9A-A012D663C81A}"/>
              </a:ext>
            </a:extLst>
          </p:cNvPr>
          <p:cNvSpPr txBox="1"/>
          <p:nvPr/>
        </p:nvSpPr>
        <p:spPr>
          <a:xfrm>
            <a:off x="6000748" y="885040"/>
            <a:ext cx="4810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latin typeface="Avenir Book" panose="02000503020000020003" pitchFamily="2" charset="0"/>
              </a:rPr>
              <a:t>Y así que decide crear </a:t>
            </a:r>
            <a:r>
              <a:rPr lang="es-CO" sz="1400" b="1" i="1" dirty="0">
                <a:solidFill>
                  <a:schemeClr val="bg1"/>
                </a:solidFill>
                <a:latin typeface="Avenir Book" panose="02000503020000020003" pitchFamily="2" charset="0"/>
              </a:rPr>
              <a:t>un CROWDFUNDING para traer la tecnología de Osmosis Inversa</a:t>
            </a:r>
            <a:r>
              <a:rPr lang="es-CO" sz="1400" dirty="0">
                <a:solidFill>
                  <a:schemeClr val="bg1"/>
                </a:solidFill>
                <a:latin typeface="Avenir Book" panose="02000503020000020003" pitchFamily="2" charset="0"/>
              </a:rPr>
              <a:t> invitando a todo el sector privado a unirse y extiende la invitación a todos los colombianos a donar por esta causa. El grupo Éxito decide donar el 90% de sus esfuerzos publicitarios.</a:t>
            </a:r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C03F098F-3B8A-2248-A475-69851228B667}"/>
              </a:ext>
            </a:extLst>
          </p:cNvPr>
          <p:cNvSpPr/>
          <p:nvPr/>
        </p:nvSpPr>
        <p:spPr>
          <a:xfrm>
            <a:off x="4449964" y="3426714"/>
            <a:ext cx="1836536" cy="25946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8277225" y="4538721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RE-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SUL-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93361" y="1475657"/>
            <a:ext cx="398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+ 10.000 DONACIONES EN 48 HORAS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0A860E5-52BB-654B-98F4-F6D3A22DC9EB}"/>
              </a:ext>
            </a:extLst>
          </p:cNvPr>
          <p:cNvSpPr/>
          <p:nvPr/>
        </p:nvSpPr>
        <p:spPr>
          <a:xfrm>
            <a:off x="27931" y="1939341"/>
            <a:ext cx="4065867" cy="45719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AE4B4C7-31A5-7144-BD21-F1988ACA9F71}"/>
              </a:ext>
            </a:extLst>
          </p:cNvPr>
          <p:cNvSpPr/>
          <p:nvPr/>
        </p:nvSpPr>
        <p:spPr>
          <a:xfrm flipV="1">
            <a:off x="0" y="2709249"/>
            <a:ext cx="5514975" cy="45719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E590452-3463-DB4E-90D5-F8384602BB07}"/>
              </a:ext>
            </a:extLst>
          </p:cNvPr>
          <p:cNvSpPr/>
          <p:nvPr/>
        </p:nvSpPr>
        <p:spPr>
          <a:xfrm flipV="1">
            <a:off x="-6716" y="3497745"/>
            <a:ext cx="5514975" cy="45719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CEB7B-0922-B24A-A11A-F5CC3E49C564}"/>
              </a:ext>
            </a:extLst>
          </p:cNvPr>
          <p:cNvSpPr/>
          <p:nvPr/>
        </p:nvSpPr>
        <p:spPr>
          <a:xfrm flipV="1">
            <a:off x="-1" y="4323381"/>
            <a:ext cx="5514975" cy="45719"/>
          </a:xfrm>
          <a:prstGeom prst="rect">
            <a:avLst/>
          </a:prstGeom>
          <a:noFill/>
          <a:ln w="38100">
            <a:solidFill>
              <a:srgbClr val="FF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1CFC68-AD92-5346-83A2-113720AB6F25}"/>
              </a:ext>
            </a:extLst>
          </p:cNvPr>
          <p:cNvSpPr txBox="1"/>
          <p:nvPr/>
        </p:nvSpPr>
        <p:spPr>
          <a:xfrm>
            <a:off x="-33338" y="2218247"/>
            <a:ext cx="551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+ 8 MARCAS PRIVADAS SE SUMARON AL PROYECTO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43CF87-9600-0046-95B8-54FC74DA35B2}"/>
              </a:ext>
            </a:extLst>
          </p:cNvPr>
          <p:cNvSpPr txBox="1"/>
          <p:nvPr/>
        </p:nvSpPr>
        <p:spPr>
          <a:xfrm>
            <a:off x="27931" y="2998706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+ 25% AUMENTÓ LA CONFIANZA DE LOS COLOMBIANOS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14F175-82B7-AC43-B4A3-DC2647C8DAE4}"/>
              </a:ext>
            </a:extLst>
          </p:cNvPr>
          <p:cNvSpPr txBox="1"/>
          <p:nvPr/>
        </p:nvSpPr>
        <p:spPr>
          <a:xfrm>
            <a:off x="166687" y="3800947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+ 2.5 MILLONES USD EN EARNED MEDIA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277CFDA-00F0-AD46-ACB7-872ED9D4EA1C}"/>
              </a:ext>
            </a:extLst>
          </p:cNvPr>
          <p:cNvSpPr txBox="1"/>
          <p:nvPr/>
        </p:nvSpPr>
        <p:spPr>
          <a:xfrm>
            <a:off x="166687" y="4571570"/>
            <a:ext cx="622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6.5 BILLONES DE IMPRESIONES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4B37D4-6C9A-9348-9252-29041501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06" y="1132568"/>
            <a:ext cx="660161" cy="6601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AAB8A6-60C9-3C49-B405-989A85BAC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4" y="2017163"/>
            <a:ext cx="600146" cy="6001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74BD2B-6F3B-444D-B82C-43307F62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07" y="2952158"/>
            <a:ext cx="545587" cy="54558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F5E1F1A-D577-C74E-B3C1-93A90855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096" y="3597662"/>
            <a:ext cx="600146" cy="6001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5BFB788-9884-FA48-A210-5D0089ABA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695" y="4380695"/>
            <a:ext cx="660161" cy="660161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2F92DDB-44DB-6648-83E5-5A976F692BD6}"/>
              </a:ext>
            </a:extLst>
          </p:cNvPr>
          <p:cNvCxnSpPr/>
          <p:nvPr/>
        </p:nvCxnSpPr>
        <p:spPr>
          <a:xfrm>
            <a:off x="166687" y="6072188"/>
            <a:ext cx="7519988" cy="0"/>
          </a:xfrm>
          <a:prstGeom prst="line">
            <a:avLst/>
          </a:prstGeom>
          <a:ln w="28575">
            <a:solidFill>
              <a:srgbClr val="FFE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08A0D2A-3DCC-3D4F-8A26-6B0071840855}"/>
              </a:ext>
            </a:extLst>
          </p:cNvPr>
          <p:cNvCxnSpPr/>
          <p:nvPr/>
        </p:nvCxnSpPr>
        <p:spPr>
          <a:xfrm>
            <a:off x="1385888" y="5486400"/>
            <a:ext cx="0" cy="1171575"/>
          </a:xfrm>
          <a:prstGeom prst="line">
            <a:avLst/>
          </a:prstGeom>
          <a:ln w="28575">
            <a:solidFill>
              <a:srgbClr val="FFE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82B33B8B-47F8-114F-8509-52E2E14B5677}"/>
              </a:ext>
            </a:extLst>
          </p:cNvPr>
          <p:cNvCxnSpPr/>
          <p:nvPr/>
        </p:nvCxnSpPr>
        <p:spPr>
          <a:xfrm>
            <a:off x="3277575" y="5486399"/>
            <a:ext cx="0" cy="1171575"/>
          </a:xfrm>
          <a:prstGeom prst="line">
            <a:avLst/>
          </a:prstGeom>
          <a:ln w="28575">
            <a:solidFill>
              <a:srgbClr val="FFE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B081461-7146-4D40-AFD0-87165A08C31D}"/>
              </a:ext>
            </a:extLst>
          </p:cNvPr>
          <p:cNvCxnSpPr/>
          <p:nvPr/>
        </p:nvCxnSpPr>
        <p:spPr>
          <a:xfrm>
            <a:off x="5027916" y="5486398"/>
            <a:ext cx="0" cy="1171575"/>
          </a:xfrm>
          <a:prstGeom prst="line">
            <a:avLst/>
          </a:prstGeom>
          <a:ln w="28575">
            <a:solidFill>
              <a:srgbClr val="FFE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AB4AA911-BC11-0344-B961-CF8B4C9B2409}"/>
              </a:ext>
            </a:extLst>
          </p:cNvPr>
          <p:cNvCxnSpPr/>
          <p:nvPr/>
        </p:nvCxnSpPr>
        <p:spPr>
          <a:xfrm>
            <a:off x="6795294" y="5462475"/>
            <a:ext cx="0" cy="1171575"/>
          </a:xfrm>
          <a:prstGeom prst="line">
            <a:avLst/>
          </a:prstGeom>
          <a:ln w="28575">
            <a:solidFill>
              <a:srgbClr val="FFE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F9E33F3-D433-0845-9056-FFB4884AF558}"/>
              </a:ext>
            </a:extLst>
          </p:cNvPr>
          <p:cNvSpPr txBox="1"/>
          <p:nvPr/>
        </p:nvSpPr>
        <p:spPr>
          <a:xfrm>
            <a:off x="-816811" y="6183842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Semana 1</a:t>
            </a:r>
            <a:endParaRPr lang="es-CO" sz="16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F820A37-2649-994C-B1D7-0A8E6EC07A58}"/>
              </a:ext>
            </a:extLst>
          </p:cNvPr>
          <p:cNvSpPr txBox="1"/>
          <p:nvPr/>
        </p:nvSpPr>
        <p:spPr>
          <a:xfrm>
            <a:off x="27931" y="5395346"/>
            <a:ext cx="13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Agua </a:t>
            </a:r>
          </a:p>
          <a:p>
            <a:pPr algn="ctr"/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desaparece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A035A7A-53A7-B846-AAE1-CAAEAD9B18B0}"/>
              </a:ext>
            </a:extLst>
          </p:cNvPr>
          <p:cNvSpPr txBox="1"/>
          <p:nvPr/>
        </p:nvSpPr>
        <p:spPr>
          <a:xfrm>
            <a:off x="638255" y="6195804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Semana 2</a:t>
            </a:r>
            <a:endParaRPr lang="es-CO" sz="16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DFAC058-1B35-344E-BADB-D837BCF029AB}"/>
              </a:ext>
            </a:extLst>
          </p:cNvPr>
          <p:cNvSpPr txBox="1"/>
          <p:nvPr/>
        </p:nvSpPr>
        <p:spPr>
          <a:xfrm>
            <a:off x="2477876" y="6211433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Semana 3</a:t>
            </a:r>
            <a:endParaRPr lang="es-CO" sz="16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36289D9-EA62-6D43-9274-626CA0AC5B67}"/>
              </a:ext>
            </a:extLst>
          </p:cNvPr>
          <p:cNvSpPr txBox="1"/>
          <p:nvPr/>
        </p:nvSpPr>
        <p:spPr>
          <a:xfrm>
            <a:off x="4312692" y="6206816"/>
            <a:ext cx="322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Semana 4</a:t>
            </a:r>
            <a:endParaRPr lang="es-CO" sz="16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6EDE44-783B-B341-8A6B-D2D159CF532C}"/>
              </a:ext>
            </a:extLst>
          </p:cNvPr>
          <p:cNvSpPr txBox="1"/>
          <p:nvPr/>
        </p:nvSpPr>
        <p:spPr>
          <a:xfrm>
            <a:off x="1624201" y="5417791"/>
            <a:ext cx="13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Rueda de prensa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9040C44-3368-2F40-8FCB-0FA4480AC2D7}"/>
              </a:ext>
            </a:extLst>
          </p:cNvPr>
          <p:cNvSpPr txBox="1"/>
          <p:nvPr/>
        </p:nvSpPr>
        <p:spPr>
          <a:xfrm>
            <a:off x="3459575" y="5414634"/>
            <a:ext cx="149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Donación Crowdfunding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84333-6855-1440-BC1A-DB9E599B5CD4}"/>
              </a:ext>
            </a:extLst>
          </p:cNvPr>
          <p:cNvSpPr txBox="1"/>
          <p:nvPr/>
        </p:nvSpPr>
        <p:spPr>
          <a:xfrm>
            <a:off x="4943587" y="5561200"/>
            <a:ext cx="1814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2170209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401</Words>
  <Application>Microsoft Macintosh PowerPoint</Application>
  <PresentationFormat>Panorámica</PresentationFormat>
  <Paragraphs>60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American Typewriter</vt:lpstr>
      <vt:lpstr>Arial</vt:lpstr>
      <vt:lpstr>Avenir Black</vt:lpstr>
      <vt:lpstr>Avenir Book</vt:lpstr>
      <vt:lpstr>Calibri</vt:lpstr>
      <vt:lpstr>Calibri Light</vt:lpstr>
      <vt:lpstr>Trade Gothic LT Std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 Esteban Sierra Vargas</dc:creator>
  <cp:lastModifiedBy>Johan Esteban Sierra Vargas</cp:lastModifiedBy>
  <cp:revision>11</cp:revision>
  <dcterms:created xsi:type="dcterms:W3CDTF">2020-03-09T01:54:10Z</dcterms:created>
  <dcterms:modified xsi:type="dcterms:W3CDTF">2020-03-09T03:49:14Z</dcterms:modified>
</cp:coreProperties>
</file>