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1" r:id="rId6"/>
    <p:sldId id="260" r:id="rId7"/>
    <p:sldId id="262" r:id="rId8"/>
    <p:sldId id="264" r:id="rId9"/>
    <p:sldId id="259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/>
    <p:restoredTop sz="94674"/>
  </p:normalViewPr>
  <p:slideViewPr>
    <p:cSldViewPr snapToGrid="0" snapToObjects="1" showGuides="1">
      <p:cViewPr varScale="1">
        <p:scale>
          <a:sx n="62" d="100"/>
          <a:sy n="62" d="100"/>
        </p:scale>
        <p:origin x="840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F5-EC47-8F0A-B3D7C99D43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DF5-EC47-8F0A-B3D7C99D438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F5-EC47-8F0A-B3D7C99D438D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DF5-EC47-8F0A-B3D7C99D438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A01605-F021-4D4F-966D-E771B910C906}" type="PERCENTAGE">
                      <a:rPr lang="en-US" sz="1600"/>
                      <a:pPr>
                        <a:defRPr sz="1600"/>
                      </a:pPr>
                      <a:t>[PORCENTAJE]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F5-EC47-8F0A-B3D7C99D438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BDF5-EC47-8F0A-B3D7C99D438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DF5-EC47-8F0A-B3D7C99D4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app</c:v>
                </c:pt>
                <c:pt idx="1">
                  <c:v>Outdoor</c:v>
                </c:pt>
                <c:pt idx="2">
                  <c:v>Digital</c:v>
                </c:pt>
                <c:pt idx="3">
                  <c:v>líderes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5-EC47-8F0A-B3D7C99D43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idx="13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LOGO-01.jpg" descr="LOGO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Tendremos golpe de opinión en los principales medios del país y del mundo."/>
          <p:cNvSpPr txBox="1"/>
          <p:nvPr/>
        </p:nvSpPr>
        <p:spPr>
          <a:xfrm>
            <a:off x="12455341" y="5821929"/>
            <a:ext cx="1443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endParaRPr dirty="0"/>
          </a:p>
        </p:txBody>
      </p:sp>
      <p:sp>
        <p:nvSpPr>
          <p:cNvPr id="8" name="Tendremos golpe de opinión en los principales medios del país y del mundo.">
            <a:extLst>
              <a:ext uri="{FF2B5EF4-FFF2-40B4-BE49-F238E27FC236}">
                <a16:creationId xmlns:a16="http://schemas.microsoft.com/office/drawing/2014/main" id="{E535F23D-C559-294B-BA85-E75C8712C800}"/>
              </a:ext>
            </a:extLst>
          </p:cNvPr>
          <p:cNvSpPr txBox="1"/>
          <p:nvPr/>
        </p:nvSpPr>
        <p:spPr>
          <a:xfrm>
            <a:off x="12421915" y="7580390"/>
            <a:ext cx="2580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CD10DC-010A-D94E-A7FA-21B12871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48" y="0"/>
            <a:ext cx="2057690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878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LOGO-03.jpg" descr="LOGO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INSIGHT"/>
          <p:cNvSpPr txBox="1"/>
          <p:nvPr/>
        </p:nvSpPr>
        <p:spPr>
          <a:xfrm>
            <a:off x="9903206" y="7284774"/>
            <a:ext cx="4831589" cy="151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r>
              <a:t>INSIGHT</a:t>
            </a:r>
          </a:p>
        </p:txBody>
      </p:sp>
      <p:sp>
        <p:nvSpPr>
          <p:cNvPr id="127" name="Nuestro cuerpo tiene la capacidad de alertarnos sobre lo vulnerables que podemos…"/>
          <p:cNvSpPr txBox="1"/>
          <p:nvPr/>
        </p:nvSpPr>
        <p:spPr>
          <a:xfrm>
            <a:off x="4609947" y="9479313"/>
            <a:ext cx="16016149" cy="1096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0">
                <a:solidFill>
                  <a:srgbClr val="FFFFFF"/>
                </a:solidFill>
              </a:defRPr>
            </a:pPr>
            <a:r>
              <a:t>Nuestro cuerpo tiene la capacidad de alertarnos sobre lo vulnerables que podemos</a:t>
            </a:r>
          </a:p>
          <a:p>
            <a:pPr>
              <a:defRPr b="0">
                <a:solidFill>
                  <a:srgbClr val="FFFFFF"/>
                </a:solidFill>
              </a:defRPr>
            </a:pPr>
            <a:r>
              <a:t>ser ante los virus que nos rodean, pero no somos capaces de interpretar estas señales.</a:t>
            </a:r>
          </a:p>
        </p:txBody>
      </p:sp>
      <p:sp>
        <p:nvSpPr>
          <p:cNvPr id="128" name="Cada vez estamos más expuestos a diversos tipos de virus por factores cómo, el cambio climático,…"/>
          <p:cNvSpPr txBox="1"/>
          <p:nvPr/>
        </p:nvSpPr>
        <p:spPr>
          <a:xfrm>
            <a:off x="3077412" y="5184735"/>
            <a:ext cx="19081218" cy="1096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0">
                <a:solidFill>
                  <a:srgbClr val="FFFFFF"/>
                </a:solidFill>
              </a:defRPr>
            </a:pPr>
            <a:r>
              <a:t>Cada vez estamos más expuestos a diversos tipos de virus por factores cómo, el cambio climático,</a:t>
            </a:r>
          </a:p>
          <a:p>
            <a:pPr>
              <a:defRPr b="0">
                <a:solidFill>
                  <a:srgbClr val="FFFFFF"/>
                </a:solidFill>
              </a:defRPr>
            </a:pPr>
            <a:r>
              <a:t>la falta de medidas sanitarias y además, una cultura de prevención de enfermedades que no es la mejor.</a:t>
            </a:r>
          </a:p>
        </p:txBody>
      </p:sp>
      <p:sp>
        <p:nvSpPr>
          <p:cNvPr id="129" name="CONTEXTO"/>
          <p:cNvSpPr txBox="1"/>
          <p:nvPr/>
        </p:nvSpPr>
        <p:spPr>
          <a:xfrm>
            <a:off x="9055100" y="3139990"/>
            <a:ext cx="6527801" cy="151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r>
              <a:t>CONTEXTO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LOGO-03.jpg" descr="LOGO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IDEA"/>
          <p:cNvSpPr txBox="1"/>
          <p:nvPr/>
        </p:nvSpPr>
        <p:spPr>
          <a:xfrm>
            <a:off x="10887328" y="2207050"/>
            <a:ext cx="2863343" cy="151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r>
              <a:rPr dirty="0"/>
              <a:t>IDEA</a:t>
            </a:r>
          </a:p>
        </p:txBody>
      </p:sp>
      <p:sp>
        <p:nvSpPr>
          <p:cNvPr id="135" name="Convertiremos las cámaras de cualquier dispositivo en nuestro medio para escanear…"/>
          <p:cNvSpPr txBox="1"/>
          <p:nvPr/>
        </p:nvSpPr>
        <p:spPr>
          <a:xfrm>
            <a:off x="3469638" y="5616986"/>
            <a:ext cx="17495521" cy="236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b="0">
                <a:solidFill>
                  <a:srgbClr val="FFFFFF"/>
                </a:solidFill>
              </a:defRPr>
            </a:pPr>
            <a:r>
              <a:rPr sz="4800" dirty="0" err="1"/>
              <a:t>Convertiremos</a:t>
            </a:r>
            <a:r>
              <a:rPr sz="4800" dirty="0"/>
              <a:t> las </a:t>
            </a:r>
            <a:r>
              <a:rPr sz="4800" dirty="0" err="1"/>
              <a:t>cámaras</a:t>
            </a:r>
            <a:r>
              <a:rPr sz="4800" dirty="0"/>
              <a:t> de </a:t>
            </a:r>
            <a:r>
              <a:rPr sz="4800" dirty="0" err="1"/>
              <a:t>cualquier</a:t>
            </a:r>
            <a:r>
              <a:rPr sz="4800" dirty="0"/>
              <a:t> </a:t>
            </a:r>
            <a:r>
              <a:rPr sz="4800" dirty="0" err="1"/>
              <a:t>dispositivo</a:t>
            </a:r>
            <a:r>
              <a:rPr sz="4800" dirty="0"/>
              <a:t> </a:t>
            </a:r>
            <a:r>
              <a:rPr sz="4800" dirty="0" err="1"/>
              <a:t>en</a:t>
            </a:r>
            <a:r>
              <a:rPr sz="4800" dirty="0"/>
              <a:t> </a:t>
            </a:r>
            <a:r>
              <a:rPr sz="4800" dirty="0" err="1"/>
              <a:t>nuestro</a:t>
            </a:r>
            <a:r>
              <a:rPr sz="4800" dirty="0"/>
              <a:t> medio para </a:t>
            </a:r>
            <a:r>
              <a:rPr sz="4800" dirty="0" err="1"/>
              <a:t>escanear</a:t>
            </a:r>
            <a:r>
              <a:rPr lang="es-ES" sz="4800" dirty="0"/>
              <a:t> </a:t>
            </a:r>
            <a:r>
              <a:rPr sz="4800" dirty="0" err="1"/>
              <a:t>los</a:t>
            </a:r>
            <a:r>
              <a:rPr sz="4800" dirty="0"/>
              <a:t> </a:t>
            </a:r>
            <a:r>
              <a:rPr sz="4800" dirty="0" err="1"/>
              <a:t>ojos</a:t>
            </a:r>
            <a:r>
              <a:rPr sz="4800" dirty="0"/>
              <a:t> y </a:t>
            </a:r>
            <a:r>
              <a:rPr sz="4800" dirty="0" err="1"/>
              <a:t>analizar</a:t>
            </a:r>
            <a:r>
              <a:rPr sz="4800" dirty="0"/>
              <a:t> el </a:t>
            </a:r>
            <a:r>
              <a:rPr sz="4800" dirty="0" err="1"/>
              <a:t>nivel</a:t>
            </a:r>
            <a:r>
              <a:rPr sz="4800" dirty="0"/>
              <a:t> de </a:t>
            </a:r>
            <a:r>
              <a:rPr sz="4800" dirty="0" err="1"/>
              <a:t>defensas</a:t>
            </a:r>
            <a:r>
              <a:rPr sz="4800" dirty="0"/>
              <a:t> de las personas.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LOGO-03.jpg" descr="LOGO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¿CÓMO?"/>
          <p:cNvSpPr txBox="1"/>
          <p:nvPr/>
        </p:nvSpPr>
        <p:spPr>
          <a:xfrm>
            <a:off x="9647618" y="2027762"/>
            <a:ext cx="5088764" cy="151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r>
              <a:rPr dirty="0"/>
              <a:t>¿CÓMO?</a:t>
            </a:r>
          </a:p>
        </p:txBody>
      </p:sp>
      <p:sp>
        <p:nvSpPr>
          <p:cNvPr id="137" name="Usaremos tecnología de análisis visual basada en la técnica de iridología para escanear el iris…"/>
          <p:cNvSpPr txBox="1"/>
          <p:nvPr/>
        </p:nvSpPr>
        <p:spPr>
          <a:xfrm>
            <a:off x="2878276" y="6007391"/>
            <a:ext cx="18747970" cy="157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0">
                <a:solidFill>
                  <a:srgbClr val="FFFFFF"/>
                </a:solidFill>
              </a:defRPr>
            </a:pPr>
            <a:r>
              <a:rPr dirty="0" err="1"/>
              <a:t>Usaremos</a:t>
            </a:r>
            <a:r>
              <a:rPr dirty="0"/>
              <a:t> </a:t>
            </a:r>
            <a:r>
              <a:rPr dirty="0" err="1"/>
              <a:t>tecnología</a:t>
            </a:r>
            <a:r>
              <a:rPr dirty="0"/>
              <a:t> de </a:t>
            </a:r>
            <a:r>
              <a:rPr dirty="0" err="1"/>
              <a:t>análisis</a:t>
            </a:r>
            <a:r>
              <a:rPr dirty="0"/>
              <a:t> visual </a:t>
            </a:r>
            <a:r>
              <a:rPr dirty="0" err="1"/>
              <a:t>basada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técnica</a:t>
            </a:r>
            <a:r>
              <a:rPr dirty="0"/>
              <a:t> de </a:t>
            </a:r>
            <a:r>
              <a:rPr dirty="0" err="1"/>
              <a:t>iridología</a:t>
            </a:r>
            <a:r>
              <a:rPr dirty="0"/>
              <a:t> para </a:t>
            </a:r>
            <a:r>
              <a:rPr dirty="0" err="1"/>
              <a:t>escanear</a:t>
            </a:r>
            <a:r>
              <a:rPr dirty="0"/>
              <a:t> el iris</a:t>
            </a:r>
          </a:p>
          <a:p>
            <a:pPr>
              <a:defRPr b="0">
                <a:solidFill>
                  <a:srgbClr val="FFFFFF"/>
                </a:solidFill>
              </a:defRPr>
            </a:pPr>
            <a:r>
              <a:rPr dirty="0"/>
              <a:t>e </a:t>
            </a:r>
            <a:r>
              <a:rPr dirty="0" err="1"/>
              <a:t>identificar</a:t>
            </a:r>
            <a:r>
              <a:rPr dirty="0"/>
              <a:t> </a:t>
            </a:r>
            <a:r>
              <a:rPr dirty="0" err="1"/>
              <a:t>patrones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ojos</a:t>
            </a:r>
            <a:r>
              <a:rPr dirty="0"/>
              <a:t> de las personas que </a:t>
            </a:r>
            <a:r>
              <a:rPr dirty="0" err="1"/>
              <a:t>revelen</a:t>
            </a:r>
            <a:r>
              <a:rPr dirty="0"/>
              <a:t> </a:t>
            </a:r>
            <a:r>
              <a:rPr dirty="0" err="1"/>
              <a:t>niveles</a:t>
            </a:r>
            <a:r>
              <a:rPr dirty="0"/>
              <a:t> </a:t>
            </a:r>
            <a:r>
              <a:rPr dirty="0" err="1"/>
              <a:t>bajos</a:t>
            </a:r>
            <a:r>
              <a:rPr dirty="0"/>
              <a:t> de </a:t>
            </a:r>
            <a:r>
              <a:rPr dirty="0" err="1"/>
              <a:t>defensas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cuerpo</a:t>
            </a:r>
            <a:r>
              <a:rPr dirty="0"/>
              <a:t>,</a:t>
            </a:r>
          </a:p>
          <a:p>
            <a:pPr>
              <a:defRPr b="0">
                <a:solidFill>
                  <a:srgbClr val="FFFFFF"/>
                </a:solidFill>
              </a:defRPr>
            </a:pPr>
            <a:r>
              <a:rPr dirty="0" err="1"/>
              <a:t>evidenciando</a:t>
            </a:r>
            <a:r>
              <a:rPr dirty="0"/>
              <a:t> la </a:t>
            </a:r>
            <a:r>
              <a:rPr dirty="0" err="1"/>
              <a:t>importancia</a:t>
            </a:r>
            <a:r>
              <a:rPr dirty="0"/>
              <a:t> de </a:t>
            </a:r>
            <a:r>
              <a:rPr dirty="0" err="1"/>
              <a:t>tomar</a:t>
            </a:r>
            <a:r>
              <a:rPr dirty="0"/>
              <a:t> YOX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días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2427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LOGO-02.jpg" descr="LOGO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57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ESTRATEGIA DE MEDIOS"/>
          <p:cNvSpPr txBox="1"/>
          <p:nvPr/>
        </p:nvSpPr>
        <p:spPr>
          <a:xfrm>
            <a:off x="5278056" y="2013526"/>
            <a:ext cx="14081888" cy="151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r>
              <a:rPr dirty="0"/>
              <a:t>ESTRATEGIA DE MEDIOS</a:t>
            </a:r>
          </a:p>
        </p:txBody>
      </p:sp>
      <p:sp>
        <p:nvSpPr>
          <p:cNvPr id="143" name="Inicialmente barcaremos a los 3 targets con algo que tienen al alcance de sus manos, los celulares."/>
          <p:cNvSpPr txBox="1"/>
          <p:nvPr/>
        </p:nvSpPr>
        <p:spPr>
          <a:xfrm>
            <a:off x="3249275" y="4240611"/>
            <a:ext cx="18737501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dirty="0" err="1"/>
              <a:t>Inicialmente</a:t>
            </a:r>
            <a:r>
              <a:rPr dirty="0"/>
              <a:t> </a:t>
            </a:r>
            <a:r>
              <a:rPr lang="es-ES" dirty="0"/>
              <a:t>abarcaremos</a:t>
            </a:r>
            <a:r>
              <a:rPr dirty="0"/>
              <a:t> a </a:t>
            </a:r>
            <a:r>
              <a:rPr dirty="0" err="1"/>
              <a:t>los</a:t>
            </a:r>
            <a:r>
              <a:rPr dirty="0"/>
              <a:t> 3 targets con </a:t>
            </a:r>
            <a:r>
              <a:rPr dirty="0" err="1"/>
              <a:t>algo</a:t>
            </a:r>
            <a:r>
              <a:rPr dirty="0"/>
              <a:t> que </a:t>
            </a:r>
            <a:r>
              <a:rPr dirty="0" err="1"/>
              <a:t>tienen</a:t>
            </a:r>
            <a:r>
              <a:rPr dirty="0"/>
              <a:t> al </a:t>
            </a:r>
            <a:r>
              <a:rPr dirty="0" err="1"/>
              <a:t>alcance</a:t>
            </a:r>
            <a:r>
              <a:rPr dirty="0"/>
              <a:t> de </a:t>
            </a:r>
            <a:r>
              <a:rPr dirty="0" err="1"/>
              <a:t>sus</a:t>
            </a:r>
            <a:r>
              <a:rPr dirty="0"/>
              <a:t> </a:t>
            </a:r>
            <a:r>
              <a:rPr dirty="0" err="1"/>
              <a:t>manos</a:t>
            </a:r>
            <a:r>
              <a:rPr dirty="0"/>
              <a:t>, </a:t>
            </a:r>
            <a:r>
              <a:rPr b="1" dirty="0" err="1"/>
              <a:t>los</a:t>
            </a:r>
            <a:r>
              <a:rPr b="1" dirty="0"/>
              <a:t> </a:t>
            </a:r>
            <a:r>
              <a:rPr b="1" dirty="0" err="1"/>
              <a:t>celulares</a:t>
            </a:r>
            <a:r>
              <a:rPr dirty="0"/>
              <a:t>.</a:t>
            </a:r>
          </a:p>
        </p:txBody>
      </p:sp>
      <p:sp>
        <p:nvSpPr>
          <p:cNvPr id="144" name="Tendremos golpe de opinión en los principales medios del país y del mundo."/>
          <p:cNvSpPr txBox="1"/>
          <p:nvPr/>
        </p:nvSpPr>
        <p:spPr>
          <a:xfrm>
            <a:off x="5278056" y="5937018"/>
            <a:ext cx="1439496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dirty="0" err="1"/>
              <a:t>Tendremos</a:t>
            </a:r>
            <a:r>
              <a:rPr dirty="0"/>
              <a:t> </a:t>
            </a:r>
            <a:r>
              <a:rPr b="1" dirty="0" err="1"/>
              <a:t>golpe</a:t>
            </a:r>
            <a:r>
              <a:rPr b="1" dirty="0"/>
              <a:t> de </a:t>
            </a:r>
            <a:r>
              <a:rPr b="1" dirty="0" err="1"/>
              <a:t>opinión</a:t>
            </a:r>
            <a:r>
              <a:rPr b="1"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principales</a:t>
            </a:r>
            <a:r>
              <a:rPr dirty="0"/>
              <a:t> </a:t>
            </a:r>
            <a:r>
              <a:rPr dirty="0" err="1"/>
              <a:t>medios</a:t>
            </a:r>
            <a:r>
              <a:rPr dirty="0"/>
              <a:t> del </a:t>
            </a:r>
            <a:r>
              <a:rPr dirty="0" err="1"/>
              <a:t>país</a:t>
            </a:r>
            <a:r>
              <a:rPr dirty="0"/>
              <a:t> y del </a:t>
            </a:r>
            <a:r>
              <a:rPr dirty="0" err="1"/>
              <a:t>mundo</a:t>
            </a:r>
            <a:r>
              <a:rPr dirty="0"/>
              <a:t>.</a:t>
            </a:r>
          </a:p>
        </p:txBody>
      </p:sp>
      <p:sp>
        <p:nvSpPr>
          <p:cNvPr id="8" name="Tendremos golpe de opinión en los principales medios del país y del mundo.">
            <a:extLst>
              <a:ext uri="{FF2B5EF4-FFF2-40B4-BE49-F238E27FC236}">
                <a16:creationId xmlns:a16="http://schemas.microsoft.com/office/drawing/2014/main" id="{E535F23D-C559-294B-BA85-E75C8712C800}"/>
              </a:ext>
            </a:extLst>
          </p:cNvPr>
          <p:cNvSpPr txBox="1"/>
          <p:nvPr/>
        </p:nvSpPr>
        <p:spPr>
          <a:xfrm>
            <a:off x="6094978" y="7735365"/>
            <a:ext cx="1219404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/>
              <a:t>Luego aplicaremos nuestros método en diferentes medios cómo: </a:t>
            </a:r>
          </a:p>
        </p:txBody>
      </p:sp>
      <p:sp>
        <p:nvSpPr>
          <p:cNvPr id="9" name="Tendremos golpe de opinión en los principales medios del país y del mundo.">
            <a:extLst>
              <a:ext uri="{FF2B5EF4-FFF2-40B4-BE49-F238E27FC236}">
                <a16:creationId xmlns:a16="http://schemas.microsoft.com/office/drawing/2014/main" id="{B4F1AA67-634E-B84F-A933-A85429B49478}"/>
              </a:ext>
            </a:extLst>
          </p:cNvPr>
          <p:cNvSpPr txBox="1"/>
          <p:nvPr/>
        </p:nvSpPr>
        <p:spPr>
          <a:xfrm>
            <a:off x="7185824" y="10015087"/>
            <a:ext cx="1665520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 err="1"/>
              <a:t>Outdoor</a:t>
            </a:r>
            <a:endParaRPr lang="es-ES" dirty="0"/>
          </a:p>
        </p:txBody>
      </p:sp>
      <p:sp>
        <p:nvSpPr>
          <p:cNvPr id="10" name="Tendremos golpe de opinión en los principales medios del país y del mundo.">
            <a:extLst>
              <a:ext uri="{FF2B5EF4-FFF2-40B4-BE49-F238E27FC236}">
                <a16:creationId xmlns:a16="http://schemas.microsoft.com/office/drawing/2014/main" id="{1156C498-C03F-4C47-889F-77210D42374E}"/>
              </a:ext>
            </a:extLst>
          </p:cNvPr>
          <p:cNvSpPr txBox="1"/>
          <p:nvPr/>
        </p:nvSpPr>
        <p:spPr>
          <a:xfrm>
            <a:off x="11513573" y="10015087"/>
            <a:ext cx="1292020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/>
              <a:t>Digital</a:t>
            </a:r>
          </a:p>
        </p:txBody>
      </p:sp>
      <p:sp>
        <p:nvSpPr>
          <p:cNvPr id="11" name="Tendremos golpe de opinión en los principales medios del país y del mundo.">
            <a:extLst>
              <a:ext uri="{FF2B5EF4-FFF2-40B4-BE49-F238E27FC236}">
                <a16:creationId xmlns:a16="http://schemas.microsoft.com/office/drawing/2014/main" id="{8F093604-C9A2-1247-BD2B-D343521BAD24}"/>
              </a:ext>
            </a:extLst>
          </p:cNvPr>
          <p:cNvSpPr txBox="1"/>
          <p:nvPr/>
        </p:nvSpPr>
        <p:spPr>
          <a:xfrm>
            <a:off x="7946416" y="10928159"/>
            <a:ext cx="14433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4" name="Tendremos golpe de opinión en los principales medios del país y del mundo.">
            <a:extLst>
              <a:ext uri="{FF2B5EF4-FFF2-40B4-BE49-F238E27FC236}">
                <a16:creationId xmlns:a16="http://schemas.microsoft.com/office/drawing/2014/main" id="{1BCCF931-7424-D343-9357-19FEBEB4A0F4}"/>
              </a:ext>
            </a:extLst>
          </p:cNvPr>
          <p:cNvSpPr txBox="1"/>
          <p:nvPr/>
        </p:nvSpPr>
        <p:spPr>
          <a:xfrm>
            <a:off x="15467822" y="10032734"/>
            <a:ext cx="897681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/>
              <a:t>App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A1761E7-D567-2749-947C-BFB0A90806EB}"/>
              </a:ext>
            </a:extLst>
          </p:cNvPr>
          <p:cNvSpPr/>
          <p:nvPr/>
        </p:nvSpPr>
        <p:spPr>
          <a:xfrm>
            <a:off x="4833937" y="5627077"/>
            <a:ext cx="15142186" cy="1230923"/>
          </a:xfrm>
          <a:prstGeom prst="roundRect">
            <a:avLst/>
          </a:prstGeom>
          <a:noFill/>
          <a:ln w="25400" cap="flat">
            <a:solidFill>
              <a:srgbClr val="00B0F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FC531CE-F7B7-0A40-BCD9-88834081AB4F}"/>
              </a:ext>
            </a:extLst>
          </p:cNvPr>
          <p:cNvCxnSpPr/>
          <p:nvPr/>
        </p:nvCxnSpPr>
        <p:spPr>
          <a:xfrm>
            <a:off x="12192000" y="8372077"/>
            <a:ext cx="0" cy="1643010"/>
          </a:xfrm>
          <a:prstGeom prst="line">
            <a:avLst/>
          </a:prstGeom>
          <a:noFill/>
          <a:ln w="25400" cap="flat">
            <a:solidFill>
              <a:srgbClr val="00B0F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9530ADD-1335-2947-9196-461BEC062C21}"/>
              </a:ext>
            </a:extLst>
          </p:cNvPr>
          <p:cNvCxnSpPr/>
          <p:nvPr/>
        </p:nvCxnSpPr>
        <p:spPr>
          <a:xfrm>
            <a:off x="8018582" y="9225280"/>
            <a:ext cx="8074858" cy="0"/>
          </a:xfrm>
          <a:prstGeom prst="line">
            <a:avLst/>
          </a:prstGeom>
          <a:noFill/>
          <a:ln w="25400" cap="flat">
            <a:solidFill>
              <a:srgbClr val="00B0F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76BF4E5-4BBD-4340-82C0-54417EFD6918}"/>
              </a:ext>
            </a:extLst>
          </p:cNvPr>
          <p:cNvCxnSpPr/>
          <p:nvPr/>
        </p:nvCxnSpPr>
        <p:spPr>
          <a:xfrm>
            <a:off x="16113760" y="9193582"/>
            <a:ext cx="0" cy="839152"/>
          </a:xfrm>
          <a:prstGeom prst="line">
            <a:avLst/>
          </a:prstGeom>
          <a:noFill/>
          <a:ln w="25400" cap="flat">
            <a:solidFill>
              <a:srgbClr val="00B0F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49FDA88-5204-9A4A-A8B0-02C1AF735F50}"/>
              </a:ext>
            </a:extLst>
          </p:cNvPr>
          <p:cNvCxnSpPr/>
          <p:nvPr/>
        </p:nvCxnSpPr>
        <p:spPr>
          <a:xfrm>
            <a:off x="8026400" y="9234222"/>
            <a:ext cx="0" cy="839152"/>
          </a:xfrm>
          <a:prstGeom prst="line">
            <a:avLst/>
          </a:prstGeom>
          <a:noFill/>
          <a:ln w="25400" cap="flat">
            <a:solidFill>
              <a:srgbClr val="00B0F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228900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8" name="LOGO-02.jpg" descr="LOGO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57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STRATEGIA DE MEDIOS">
            <a:extLst>
              <a:ext uri="{FF2B5EF4-FFF2-40B4-BE49-F238E27FC236}">
                <a16:creationId xmlns:a16="http://schemas.microsoft.com/office/drawing/2014/main" id="{E4FD3B86-7BAC-C244-B2BB-73ACBDAB78DD}"/>
              </a:ext>
            </a:extLst>
          </p:cNvPr>
          <p:cNvSpPr txBox="1"/>
          <p:nvPr/>
        </p:nvSpPr>
        <p:spPr>
          <a:xfrm>
            <a:off x="10291202" y="2008605"/>
            <a:ext cx="4055597" cy="152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r>
              <a:rPr lang="es-ES" dirty="0"/>
              <a:t>Fase 1.</a:t>
            </a:r>
            <a:endParaRPr dirty="0"/>
          </a:p>
        </p:txBody>
      </p:sp>
      <p:sp>
        <p:nvSpPr>
          <p:cNvPr id="6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B8FCF7F4-BA34-BB46-A094-E795027DD8A5}"/>
              </a:ext>
            </a:extLst>
          </p:cNvPr>
          <p:cNvSpPr txBox="1"/>
          <p:nvPr/>
        </p:nvSpPr>
        <p:spPr>
          <a:xfrm>
            <a:off x="3499370" y="3994390"/>
            <a:ext cx="1823736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/>
              <a:t>Utilizaremos </a:t>
            </a:r>
            <a:r>
              <a:rPr lang="es-ES" b="1" dirty="0"/>
              <a:t>líderes de opinión para hacer el lanzamiento </a:t>
            </a:r>
            <a:r>
              <a:rPr lang="es-ES" dirty="0"/>
              <a:t>y dar a conocer la nueva app de YOX </a:t>
            </a:r>
          </a:p>
          <a:p>
            <a:r>
              <a:rPr lang="es-ES" dirty="0"/>
              <a:t>para medir el nivel de defensas de las personas</a:t>
            </a:r>
            <a:r>
              <a:rPr dirty="0"/>
              <a:t>.</a:t>
            </a:r>
          </a:p>
        </p:txBody>
      </p:sp>
      <p:sp>
        <p:nvSpPr>
          <p:cNvPr id="7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E22B3EBF-A479-B248-A995-67270F984A91}"/>
              </a:ext>
            </a:extLst>
          </p:cNvPr>
          <p:cNvSpPr txBox="1"/>
          <p:nvPr/>
        </p:nvSpPr>
        <p:spPr>
          <a:xfrm>
            <a:off x="12119831" y="7612254"/>
            <a:ext cx="1443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endParaRPr dirty="0"/>
          </a:p>
        </p:txBody>
      </p:sp>
      <p:sp>
        <p:nvSpPr>
          <p:cNvPr id="9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129AE711-DFCC-6C44-A7C8-386FE81BB10D}"/>
              </a:ext>
            </a:extLst>
          </p:cNvPr>
          <p:cNvSpPr txBox="1"/>
          <p:nvPr/>
        </p:nvSpPr>
        <p:spPr>
          <a:xfrm>
            <a:off x="2370962" y="7595677"/>
            <a:ext cx="3686906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Golpe de opinión: </a:t>
            </a:r>
            <a:endParaRPr b="1" dirty="0"/>
          </a:p>
        </p:txBody>
      </p:sp>
      <p:sp>
        <p:nvSpPr>
          <p:cNvPr id="10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E21F9798-6C11-D64E-A8A8-7A53399CA1C6}"/>
              </a:ext>
            </a:extLst>
          </p:cNvPr>
          <p:cNvSpPr txBox="1"/>
          <p:nvPr/>
        </p:nvSpPr>
        <p:spPr>
          <a:xfrm>
            <a:off x="2271438" y="8446514"/>
            <a:ext cx="9044142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i="1" dirty="0"/>
              <a:t>“</a:t>
            </a:r>
            <a:r>
              <a:rPr lang="es-ES" i="1" dirty="0" err="1"/>
              <a:t>Yox</a:t>
            </a:r>
            <a:r>
              <a:rPr lang="es-ES" i="1" dirty="0"/>
              <a:t> lanza nueva manera de medir tus defensas”</a:t>
            </a:r>
          </a:p>
          <a:p>
            <a:endParaRPr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4C4162-E817-C948-BBBE-29115F88D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3" y="9143868"/>
            <a:ext cx="1866900" cy="431800"/>
          </a:xfrm>
          <a:prstGeom prst="rect">
            <a:avLst/>
          </a:prstGeom>
        </p:spPr>
      </p:pic>
      <p:sp>
        <p:nvSpPr>
          <p:cNvPr id="17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96EB4D7F-D123-E946-BAF5-1719385ACAFE}"/>
              </a:ext>
            </a:extLst>
          </p:cNvPr>
          <p:cNvSpPr txBox="1"/>
          <p:nvPr/>
        </p:nvSpPr>
        <p:spPr>
          <a:xfrm>
            <a:off x="2466847" y="10065485"/>
            <a:ext cx="7760136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l"/>
            <a:r>
              <a:rPr lang="es-ES" i="1" dirty="0"/>
              <a:t>“</a:t>
            </a:r>
            <a:r>
              <a:rPr lang="es-ES" i="1" dirty="0" err="1"/>
              <a:t>Yox</a:t>
            </a:r>
            <a:r>
              <a:rPr lang="es-ES" i="1" dirty="0"/>
              <a:t> hace posible, medir las defensas de </a:t>
            </a:r>
          </a:p>
          <a:p>
            <a:pPr algn="l"/>
            <a:r>
              <a:rPr lang="es-ES" i="1" dirty="0"/>
              <a:t>nuestro cuerpo con los ojos.”</a:t>
            </a:r>
            <a:endParaRPr i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3D18F9C-6730-1F49-A6D0-2330D0A5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42" y="10589710"/>
            <a:ext cx="2618591" cy="6520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8" name="LOGO-02.jpg" descr="LOGO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STRATEGIA DE MEDIOS">
            <a:extLst>
              <a:ext uri="{FF2B5EF4-FFF2-40B4-BE49-F238E27FC236}">
                <a16:creationId xmlns:a16="http://schemas.microsoft.com/office/drawing/2014/main" id="{E4FD3B86-7BAC-C244-B2BB-73ACBDAB78DD}"/>
              </a:ext>
            </a:extLst>
          </p:cNvPr>
          <p:cNvSpPr txBox="1"/>
          <p:nvPr/>
        </p:nvSpPr>
        <p:spPr>
          <a:xfrm>
            <a:off x="10291203" y="2008605"/>
            <a:ext cx="4055596" cy="152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r>
              <a:rPr lang="es-ES" dirty="0"/>
              <a:t>Fase 2.</a:t>
            </a:r>
            <a:endParaRPr dirty="0"/>
          </a:p>
        </p:txBody>
      </p:sp>
      <p:sp>
        <p:nvSpPr>
          <p:cNvPr id="6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B8FCF7F4-BA34-BB46-A094-E795027DD8A5}"/>
              </a:ext>
            </a:extLst>
          </p:cNvPr>
          <p:cNvSpPr txBox="1"/>
          <p:nvPr/>
        </p:nvSpPr>
        <p:spPr>
          <a:xfrm>
            <a:off x="4118956" y="3994390"/>
            <a:ext cx="16998242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Crearemos </a:t>
            </a:r>
            <a:r>
              <a:rPr lang="es-ES" b="1" dirty="0" err="1"/>
              <a:t>muppis</a:t>
            </a:r>
            <a:r>
              <a:rPr lang="es-ES" b="1" dirty="0"/>
              <a:t> interactivos </a:t>
            </a:r>
            <a:r>
              <a:rPr lang="es-ES" dirty="0"/>
              <a:t>en lugares con altos niveles de estrés factor que produce </a:t>
            </a:r>
          </a:p>
          <a:p>
            <a:r>
              <a:rPr lang="es-ES" dirty="0"/>
              <a:t>bajas en las defensas.</a:t>
            </a:r>
            <a:endParaRPr dirty="0"/>
          </a:p>
        </p:txBody>
      </p:sp>
      <p:sp>
        <p:nvSpPr>
          <p:cNvPr id="9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D6CB81B3-0556-DC4B-97A5-7B322C60AFCD}"/>
              </a:ext>
            </a:extLst>
          </p:cNvPr>
          <p:cNvSpPr txBox="1"/>
          <p:nvPr/>
        </p:nvSpPr>
        <p:spPr>
          <a:xfrm>
            <a:off x="4128193" y="6289853"/>
            <a:ext cx="16381615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/>
              <a:t>Estos </a:t>
            </a:r>
            <a:r>
              <a:rPr lang="es-ES" dirty="0" err="1"/>
              <a:t>muppis</a:t>
            </a:r>
            <a:r>
              <a:rPr lang="es-ES" dirty="0"/>
              <a:t> tendrán un mecanismo integrado donde </a:t>
            </a:r>
            <a:r>
              <a:rPr lang="es-ES" b="1" dirty="0"/>
              <a:t>analizaremos los ojos de los participantes</a:t>
            </a:r>
            <a:r>
              <a:rPr lang="es-ES" dirty="0"/>
              <a:t>. Las personas que tengan bajas defensas recibirán un </a:t>
            </a:r>
            <a:r>
              <a:rPr lang="es-ES" dirty="0" err="1"/>
              <a:t>Yox</a:t>
            </a:r>
            <a:r>
              <a:rPr lang="es-ES" dirty="0"/>
              <a:t>. </a:t>
            </a:r>
            <a:endParaRPr dirty="0"/>
          </a:p>
        </p:txBody>
      </p:sp>
      <p:sp>
        <p:nvSpPr>
          <p:cNvPr id="10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FF93B12D-5A3D-1E44-A9F4-3D82AB05CCB2}"/>
              </a:ext>
            </a:extLst>
          </p:cNvPr>
          <p:cNvSpPr txBox="1"/>
          <p:nvPr/>
        </p:nvSpPr>
        <p:spPr>
          <a:xfrm>
            <a:off x="2275503" y="8412524"/>
            <a:ext cx="3686906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Golpe de opinión: </a:t>
            </a:r>
            <a:endParaRPr b="1" dirty="0"/>
          </a:p>
        </p:txBody>
      </p:sp>
      <p:sp>
        <p:nvSpPr>
          <p:cNvPr id="11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476CD04F-0FBB-194F-942E-11135FABFFC2}"/>
              </a:ext>
            </a:extLst>
          </p:cNvPr>
          <p:cNvSpPr txBox="1"/>
          <p:nvPr/>
        </p:nvSpPr>
        <p:spPr>
          <a:xfrm>
            <a:off x="2275503" y="9334729"/>
            <a:ext cx="10961333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i="1" dirty="0"/>
              <a:t>“</a:t>
            </a:r>
            <a:r>
              <a:rPr lang="es-ES" i="1" dirty="0" err="1"/>
              <a:t>Wow</a:t>
            </a:r>
            <a:r>
              <a:rPr lang="es-ES" i="1" dirty="0"/>
              <a:t>, hoy un </a:t>
            </a:r>
            <a:r>
              <a:rPr lang="es-ES" i="1" dirty="0" err="1"/>
              <a:t>muppi</a:t>
            </a:r>
            <a:r>
              <a:rPr lang="es-ES" i="1" dirty="0"/>
              <a:t> me dijo que tenía bajas las defensas.”</a:t>
            </a:r>
          </a:p>
          <a:p>
            <a:endParaRPr i="1" dirty="0"/>
          </a:p>
        </p:txBody>
      </p:sp>
      <p:sp>
        <p:nvSpPr>
          <p:cNvPr id="12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D66AADF0-483C-6F47-A2D0-E788E5C41567}"/>
              </a:ext>
            </a:extLst>
          </p:cNvPr>
          <p:cNvSpPr txBox="1"/>
          <p:nvPr/>
        </p:nvSpPr>
        <p:spPr>
          <a:xfrm>
            <a:off x="2488057" y="10821239"/>
            <a:ext cx="8051883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l"/>
            <a:r>
              <a:rPr lang="es-ES" i="1" dirty="0"/>
              <a:t>“</a:t>
            </a:r>
            <a:r>
              <a:rPr lang="es-ES" i="1" dirty="0" err="1"/>
              <a:t>Yox</a:t>
            </a:r>
            <a:r>
              <a:rPr lang="es-ES" i="1" dirty="0"/>
              <a:t> cuidando la salud de las personas👏🏼 . </a:t>
            </a:r>
          </a:p>
          <a:p>
            <a:pPr algn="l"/>
            <a:r>
              <a:rPr lang="es-ES" i="1" dirty="0"/>
              <a:t>Más marcas así </a:t>
            </a:r>
            <a:r>
              <a:rPr lang="es-ES" i="1" dirty="0" err="1"/>
              <a:t>porfavor</a:t>
            </a:r>
            <a:r>
              <a:rPr lang="es-ES" i="1" dirty="0"/>
              <a:t>”</a:t>
            </a:r>
            <a:endParaRPr i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8F0BEB-5508-ED4E-994E-E05FE221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61" y="9117934"/>
            <a:ext cx="1238738" cy="12387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617D43-71AC-6A4C-9D44-89683FE0D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03" y="11118955"/>
            <a:ext cx="1065906" cy="106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53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8" name="LOGO-02.jpg" descr="LOGO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STRATEGIA DE MEDIOS">
            <a:extLst>
              <a:ext uri="{FF2B5EF4-FFF2-40B4-BE49-F238E27FC236}">
                <a16:creationId xmlns:a16="http://schemas.microsoft.com/office/drawing/2014/main" id="{E4FD3B86-7BAC-C244-B2BB-73ACBDAB78DD}"/>
              </a:ext>
            </a:extLst>
          </p:cNvPr>
          <p:cNvSpPr txBox="1"/>
          <p:nvPr/>
        </p:nvSpPr>
        <p:spPr>
          <a:xfrm>
            <a:off x="10291203" y="2008605"/>
            <a:ext cx="4055596" cy="152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r>
              <a:rPr lang="es-ES" dirty="0"/>
              <a:t>Fase 3.</a:t>
            </a:r>
            <a:endParaRPr dirty="0"/>
          </a:p>
        </p:txBody>
      </p:sp>
      <p:sp>
        <p:nvSpPr>
          <p:cNvPr id="6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B8FCF7F4-BA34-BB46-A094-E795027DD8A5}"/>
              </a:ext>
            </a:extLst>
          </p:cNvPr>
          <p:cNvSpPr txBox="1"/>
          <p:nvPr/>
        </p:nvSpPr>
        <p:spPr>
          <a:xfrm>
            <a:off x="1743332" y="4240611"/>
            <a:ext cx="2174954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/>
              <a:t>Lanzaremos en redes </a:t>
            </a:r>
            <a:r>
              <a:rPr lang="es-ES" b="1" dirty="0"/>
              <a:t>un filtro en Instagram y </a:t>
            </a:r>
            <a:r>
              <a:rPr lang="es-ES" b="1" dirty="0" err="1"/>
              <a:t>Tik</a:t>
            </a:r>
            <a:r>
              <a:rPr lang="es-ES" b="1" dirty="0"/>
              <a:t> </a:t>
            </a:r>
            <a:r>
              <a:rPr lang="es-ES" b="1" dirty="0" err="1"/>
              <a:t>Tok</a:t>
            </a:r>
            <a:r>
              <a:rPr lang="es-ES" b="1" dirty="0"/>
              <a:t> para medir las defensas</a:t>
            </a:r>
            <a:r>
              <a:rPr lang="es-ES" dirty="0"/>
              <a:t> de las personas a través de los ojos.</a:t>
            </a:r>
            <a:endParaRPr dirty="0"/>
          </a:p>
        </p:txBody>
      </p:sp>
      <p:sp>
        <p:nvSpPr>
          <p:cNvPr id="9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D6CB81B3-0556-DC4B-97A5-7B322C60AFCD}"/>
              </a:ext>
            </a:extLst>
          </p:cNvPr>
          <p:cNvSpPr txBox="1"/>
          <p:nvPr/>
        </p:nvSpPr>
        <p:spPr>
          <a:xfrm>
            <a:off x="4001191" y="6262770"/>
            <a:ext cx="16381615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dirty="0"/>
              <a:t>La gente comenzará hablar sobre el tema y </a:t>
            </a:r>
            <a:r>
              <a:rPr lang="es-ES" b="1" dirty="0"/>
              <a:t>compartirá el filtro con otros</a:t>
            </a:r>
          </a:p>
          <a:p>
            <a:r>
              <a:rPr lang="es-ES" dirty="0"/>
              <a:t>generando eco alrededor de nuestra campaña</a:t>
            </a:r>
            <a:endParaRPr dirty="0"/>
          </a:p>
        </p:txBody>
      </p:sp>
      <p:sp>
        <p:nvSpPr>
          <p:cNvPr id="10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FF93B12D-5A3D-1E44-A9F4-3D82AB05CCB2}"/>
              </a:ext>
            </a:extLst>
          </p:cNvPr>
          <p:cNvSpPr txBox="1"/>
          <p:nvPr/>
        </p:nvSpPr>
        <p:spPr>
          <a:xfrm>
            <a:off x="2275503" y="8412524"/>
            <a:ext cx="3686906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Golpe de opinión: </a:t>
            </a:r>
            <a:endParaRPr b="1" dirty="0"/>
          </a:p>
        </p:txBody>
      </p:sp>
      <p:sp>
        <p:nvSpPr>
          <p:cNvPr id="11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476CD04F-0FBB-194F-942E-11135FABFFC2}"/>
              </a:ext>
            </a:extLst>
          </p:cNvPr>
          <p:cNvSpPr txBox="1"/>
          <p:nvPr/>
        </p:nvSpPr>
        <p:spPr>
          <a:xfrm>
            <a:off x="2427097" y="9117005"/>
            <a:ext cx="9130704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l"/>
            <a:r>
              <a:rPr lang="es-ES" i="1" dirty="0"/>
              <a:t>“Este filtro me dijo que tengo bajas las defensas. </a:t>
            </a:r>
          </a:p>
          <a:p>
            <a:pPr algn="l"/>
            <a:r>
              <a:rPr lang="es-ES" i="1" dirty="0"/>
              <a:t>A tomar </a:t>
            </a:r>
            <a:r>
              <a:rPr lang="es-ES" i="1" dirty="0" err="1"/>
              <a:t>Yox</a:t>
            </a:r>
            <a:r>
              <a:rPr lang="es-ES" i="1" dirty="0"/>
              <a:t>.” </a:t>
            </a:r>
          </a:p>
          <a:p>
            <a:pPr algn="l"/>
            <a:endParaRPr i="1" dirty="0"/>
          </a:p>
        </p:txBody>
      </p:sp>
      <p:sp>
        <p:nvSpPr>
          <p:cNvPr id="12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D66AADF0-483C-6F47-A2D0-E788E5C41567}"/>
              </a:ext>
            </a:extLst>
          </p:cNvPr>
          <p:cNvSpPr txBox="1"/>
          <p:nvPr/>
        </p:nvSpPr>
        <p:spPr>
          <a:xfrm>
            <a:off x="2427097" y="10814471"/>
            <a:ext cx="809516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l"/>
            <a:r>
              <a:rPr lang="es-ES" i="1" dirty="0"/>
              <a:t>“Según este filtro debo subir mis defensas, </a:t>
            </a:r>
          </a:p>
          <a:p>
            <a:pPr algn="l"/>
            <a:r>
              <a:rPr lang="es-ES" i="1" dirty="0"/>
              <a:t>y con estos climas debo tomar </a:t>
            </a:r>
            <a:r>
              <a:rPr lang="es-ES" i="1" dirty="0" err="1"/>
              <a:t>Yox</a:t>
            </a:r>
            <a:r>
              <a:rPr lang="es-ES" i="1" dirty="0"/>
              <a:t>. ”</a:t>
            </a:r>
            <a:endParaRPr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3155C9-3597-8545-A144-17897FD72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364" y="9251156"/>
            <a:ext cx="870637" cy="87063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5744547-0E6B-6844-94F3-9BC3DD740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9031" y="11188304"/>
            <a:ext cx="938770" cy="10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46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LOGO-02.jpg" descr="LOGO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57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ESTRATEGIA DE MEDIOS"/>
          <p:cNvSpPr txBox="1"/>
          <p:nvPr/>
        </p:nvSpPr>
        <p:spPr>
          <a:xfrm>
            <a:off x="8945919" y="609577"/>
            <a:ext cx="6492161" cy="152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r>
              <a:rPr lang="es-ES" dirty="0"/>
              <a:t>INVERSIÓN</a:t>
            </a:r>
            <a:endParaRPr dirty="0"/>
          </a:p>
        </p:txBody>
      </p:sp>
      <p:sp>
        <p:nvSpPr>
          <p:cNvPr id="144" name="Tendremos golpe de opinión en los principales medios del país y del mundo."/>
          <p:cNvSpPr txBox="1"/>
          <p:nvPr/>
        </p:nvSpPr>
        <p:spPr>
          <a:xfrm>
            <a:off x="12455341" y="5821929"/>
            <a:ext cx="14433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endParaRPr dirty="0"/>
          </a:p>
        </p:txBody>
      </p:sp>
      <p:sp>
        <p:nvSpPr>
          <p:cNvPr id="13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CB9D5A39-CFB2-8F43-BE5E-8A47C414C517}"/>
              </a:ext>
            </a:extLst>
          </p:cNvPr>
          <p:cNvSpPr txBox="1"/>
          <p:nvPr/>
        </p:nvSpPr>
        <p:spPr>
          <a:xfrm>
            <a:off x="17876528" y="5904120"/>
            <a:ext cx="3347069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- Desarrollo App</a:t>
            </a:r>
            <a:endParaRPr b="1" dirty="0"/>
          </a:p>
        </p:txBody>
      </p:sp>
      <p:sp>
        <p:nvSpPr>
          <p:cNvPr id="14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7F5D97D5-B55C-B04D-8953-2DE578596283}"/>
              </a:ext>
            </a:extLst>
          </p:cNvPr>
          <p:cNvSpPr txBox="1"/>
          <p:nvPr/>
        </p:nvSpPr>
        <p:spPr>
          <a:xfrm>
            <a:off x="15932323" y="3257560"/>
            <a:ext cx="2636939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- Interacción</a:t>
            </a:r>
            <a:endParaRPr b="1" dirty="0"/>
          </a:p>
        </p:txBody>
      </p:sp>
      <p:sp>
        <p:nvSpPr>
          <p:cNvPr id="15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B2C828BE-77BC-CA47-A585-52A3C5FC9579}"/>
              </a:ext>
            </a:extLst>
          </p:cNvPr>
          <p:cNvSpPr txBox="1"/>
          <p:nvPr/>
        </p:nvSpPr>
        <p:spPr>
          <a:xfrm>
            <a:off x="15760080" y="10578505"/>
            <a:ext cx="2636939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- Interacción</a:t>
            </a:r>
            <a:endParaRPr b="1" dirty="0"/>
          </a:p>
        </p:txBody>
      </p:sp>
      <p:sp>
        <p:nvSpPr>
          <p:cNvPr id="16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D5AE7206-F9B0-0A47-89A8-C14704DA83A2}"/>
              </a:ext>
            </a:extLst>
          </p:cNvPr>
          <p:cNvSpPr txBox="1"/>
          <p:nvPr/>
        </p:nvSpPr>
        <p:spPr>
          <a:xfrm>
            <a:off x="16910634" y="8665132"/>
            <a:ext cx="373980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- Golpe de opinión</a:t>
            </a:r>
            <a:endParaRPr b="1" dirty="0"/>
          </a:p>
        </p:txBody>
      </p:sp>
      <p:sp>
        <p:nvSpPr>
          <p:cNvPr id="17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8B8A8D2C-D3DD-764B-A73E-F7DFDA525825}"/>
              </a:ext>
            </a:extLst>
          </p:cNvPr>
          <p:cNvSpPr txBox="1"/>
          <p:nvPr/>
        </p:nvSpPr>
        <p:spPr>
          <a:xfrm>
            <a:off x="5160219" y="10847867"/>
            <a:ext cx="4297650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- Contenido orgánico</a:t>
            </a:r>
            <a:endParaRPr b="1" dirty="0"/>
          </a:p>
        </p:txBody>
      </p:sp>
      <p:sp>
        <p:nvSpPr>
          <p:cNvPr id="19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E42DAC42-BD80-9B4E-A6FF-6259C88ABB5E}"/>
              </a:ext>
            </a:extLst>
          </p:cNvPr>
          <p:cNvSpPr txBox="1"/>
          <p:nvPr/>
        </p:nvSpPr>
        <p:spPr>
          <a:xfrm>
            <a:off x="5364958" y="7618141"/>
            <a:ext cx="132087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-Filtro</a:t>
            </a:r>
            <a:endParaRPr b="1" dirty="0"/>
          </a:p>
        </p:txBody>
      </p:sp>
      <p:sp>
        <p:nvSpPr>
          <p:cNvPr id="20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BCFF5EE8-3273-A64A-B594-425309677122}"/>
              </a:ext>
            </a:extLst>
          </p:cNvPr>
          <p:cNvSpPr txBox="1"/>
          <p:nvPr/>
        </p:nvSpPr>
        <p:spPr>
          <a:xfrm>
            <a:off x="2000035" y="1873854"/>
            <a:ext cx="540692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r"/>
            <a:r>
              <a:rPr lang="es-ES" b="1" dirty="0"/>
              <a:t>-Productores de contenido</a:t>
            </a:r>
            <a:endParaRPr b="1" dirty="0"/>
          </a:p>
        </p:txBody>
      </p:sp>
      <p:sp>
        <p:nvSpPr>
          <p:cNvPr id="21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94D222CD-5B28-C447-8200-342FAAA3AF63}"/>
              </a:ext>
            </a:extLst>
          </p:cNvPr>
          <p:cNvSpPr txBox="1"/>
          <p:nvPr/>
        </p:nvSpPr>
        <p:spPr>
          <a:xfrm>
            <a:off x="18230249" y="12159311"/>
            <a:ext cx="4127732" cy="82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sz="4400" b="1" dirty="0"/>
              <a:t>$1000 millones</a:t>
            </a:r>
            <a:endParaRPr sz="4400" b="1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B72C67F-341A-0B46-8946-B5BDDB48E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601374"/>
              </p:ext>
            </p:extLst>
          </p:nvPr>
        </p:nvGraphicFramePr>
        <p:xfrm>
          <a:off x="5336859" y="2205251"/>
          <a:ext cx="13443678" cy="896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99AF3487-9C31-CB43-8B84-DB9BEC418DA9}"/>
              </a:ext>
            </a:extLst>
          </p:cNvPr>
          <p:cNvSpPr txBox="1"/>
          <p:nvPr/>
        </p:nvSpPr>
        <p:spPr>
          <a:xfrm>
            <a:off x="9523695" y="7183527"/>
            <a:ext cx="1510028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Digital </a:t>
            </a:r>
          </a:p>
        </p:txBody>
      </p:sp>
      <p:sp>
        <p:nvSpPr>
          <p:cNvPr id="24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1BD02B9C-1212-874E-BD43-9D55938C6662}"/>
              </a:ext>
            </a:extLst>
          </p:cNvPr>
          <p:cNvSpPr txBox="1"/>
          <p:nvPr/>
        </p:nvSpPr>
        <p:spPr>
          <a:xfrm>
            <a:off x="9853112" y="4092935"/>
            <a:ext cx="2361223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Líderes</a:t>
            </a:r>
          </a:p>
          <a:p>
            <a:r>
              <a:rPr lang="es-ES" b="1" dirty="0"/>
              <a:t>De opinión </a:t>
            </a:r>
          </a:p>
        </p:txBody>
      </p:sp>
      <p:sp>
        <p:nvSpPr>
          <p:cNvPr id="25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DFD905A6-F055-8345-B5FE-23599CFBC110}"/>
              </a:ext>
            </a:extLst>
          </p:cNvPr>
          <p:cNvSpPr txBox="1"/>
          <p:nvPr/>
        </p:nvSpPr>
        <p:spPr>
          <a:xfrm>
            <a:off x="13150335" y="5136327"/>
            <a:ext cx="92493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/>
              <a:t>App</a:t>
            </a:r>
          </a:p>
        </p:txBody>
      </p:sp>
      <p:sp>
        <p:nvSpPr>
          <p:cNvPr id="26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1081CA9A-6940-344E-901D-976770A1ECEA}"/>
              </a:ext>
            </a:extLst>
          </p:cNvPr>
          <p:cNvSpPr txBox="1"/>
          <p:nvPr/>
        </p:nvSpPr>
        <p:spPr>
          <a:xfrm>
            <a:off x="12555401" y="8676696"/>
            <a:ext cx="1692771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rPr lang="es-ES" b="1" dirty="0" err="1"/>
              <a:t>outdoor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2C3452-19F2-6E48-AE01-2A6B292B9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55" y="2900359"/>
            <a:ext cx="2129446" cy="13309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DFB5A5-A7B6-2C45-9E48-4C78093E9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06" y="2993019"/>
            <a:ext cx="2071772" cy="132318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B299F9B-E1A8-F545-8AB2-0882BE596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64" y="2900360"/>
            <a:ext cx="1494266" cy="149426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D3B1EA3-2110-614D-A1D6-E838D0F29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76" y="8329884"/>
            <a:ext cx="872715" cy="872715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194D77D8-4B3A-914C-939C-6D379E921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7911" y="8206677"/>
            <a:ext cx="855841" cy="978104"/>
          </a:xfrm>
          <a:prstGeom prst="rect">
            <a:avLst/>
          </a:prstGeom>
        </p:spPr>
      </p:pic>
      <p:sp>
        <p:nvSpPr>
          <p:cNvPr id="38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C426DBCD-C048-4F47-AB49-21BBA85D06C3}"/>
              </a:ext>
            </a:extLst>
          </p:cNvPr>
          <p:cNvSpPr txBox="1"/>
          <p:nvPr/>
        </p:nvSpPr>
        <p:spPr>
          <a:xfrm>
            <a:off x="2020622" y="9313408"/>
            <a:ext cx="6325449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l"/>
            <a:r>
              <a:rPr lang="es-ES" i="1" dirty="0"/>
              <a:t>“Este filtro está genial, me dice el </a:t>
            </a:r>
          </a:p>
          <a:p>
            <a:pPr algn="l"/>
            <a:r>
              <a:rPr lang="es-ES" i="1" dirty="0"/>
              <a:t>nivel de mis defensas.”</a:t>
            </a:r>
          </a:p>
          <a:p>
            <a:pPr algn="l"/>
            <a:endParaRPr i="1" dirty="0"/>
          </a:p>
        </p:txBody>
      </p:sp>
      <p:sp>
        <p:nvSpPr>
          <p:cNvPr id="39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BEC81E2D-49E3-B447-B420-A75EC1D9A732}"/>
              </a:ext>
            </a:extLst>
          </p:cNvPr>
          <p:cNvSpPr txBox="1"/>
          <p:nvPr/>
        </p:nvSpPr>
        <p:spPr>
          <a:xfrm>
            <a:off x="4072119" y="11566276"/>
            <a:ext cx="5709895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l"/>
            <a:r>
              <a:rPr lang="es-ES" i="1" dirty="0"/>
              <a:t>“Prueben este filtro, mide qué </a:t>
            </a:r>
          </a:p>
          <a:p>
            <a:pPr algn="l"/>
            <a:r>
              <a:rPr lang="es-ES" i="1" dirty="0"/>
              <a:t>tan altas están sus defensas.”</a:t>
            </a:r>
          </a:p>
          <a:p>
            <a:pPr algn="l"/>
            <a:endParaRPr i="1" dirty="0"/>
          </a:p>
        </p:txBody>
      </p:sp>
      <p:sp>
        <p:nvSpPr>
          <p:cNvPr id="40" name="Inicialmente barcaremos a los 3 targets con algo que tienen al alcance de sus manos, los celulares.">
            <a:extLst>
              <a:ext uri="{FF2B5EF4-FFF2-40B4-BE49-F238E27FC236}">
                <a16:creationId xmlns:a16="http://schemas.microsoft.com/office/drawing/2014/main" id="{079CD59C-93EE-D948-B3B3-38A5DB316425}"/>
              </a:ext>
            </a:extLst>
          </p:cNvPr>
          <p:cNvSpPr txBox="1"/>
          <p:nvPr/>
        </p:nvSpPr>
        <p:spPr>
          <a:xfrm>
            <a:off x="15564613" y="9220159"/>
            <a:ext cx="7939673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pPr algn="l"/>
            <a:r>
              <a:rPr lang="es-ES" i="1" dirty="0"/>
              <a:t>“Hoy en el paradero, gracias a </a:t>
            </a:r>
            <a:r>
              <a:rPr lang="es-ES" i="1" dirty="0" err="1"/>
              <a:t>Yox</a:t>
            </a:r>
            <a:r>
              <a:rPr lang="es-ES" i="1" dirty="0"/>
              <a:t> pude </a:t>
            </a:r>
          </a:p>
          <a:p>
            <a:pPr algn="l"/>
            <a:r>
              <a:rPr lang="es-ES" i="1" dirty="0"/>
              <a:t>ver el nivel de las defensas de mi cuerpo.”</a:t>
            </a:r>
          </a:p>
          <a:p>
            <a:pPr algn="l"/>
            <a:endParaRPr i="1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718D84B-63D8-4C4E-AF2F-375F1FA03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896" y="4862926"/>
            <a:ext cx="1001383" cy="100138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74B4070-EEB7-D644-A593-09D415D16A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890" y="4838579"/>
            <a:ext cx="966806" cy="10324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488</Words>
  <Application>Microsoft Macintosh PowerPoint</Application>
  <PresentationFormat>Personalizado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14</cp:revision>
  <dcterms:modified xsi:type="dcterms:W3CDTF">2020-03-16T02:51:45Z</dcterms:modified>
</cp:coreProperties>
</file>