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6" r:id="rId3"/>
    <p:sldId id="267" r:id="rId4"/>
    <p:sldId id="260" r:id="rId5"/>
    <p:sldId id="261" r:id="rId6"/>
    <p:sldId id="263" r:id="rId7"/>
    <p:sldId id="269" r:id="rId8"/>
    <p:sldId id="270" r:id="rId9"/>
    <p:sldId id="262" r:id="rId10"/>
    <p:sldId id="271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3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12B5B-20FD-9A4A-BBCB-56F428205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C31296-B7F2-F445-B11D-12C6B5725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977894-315E-7944-B405-B929645D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BC7-50CC-214E-B952-2AC2AD5CD958}" type="datetimeFigureOut">
              <a:rPr lang="es-CO" smtClean="0"/>
              <a:t>16/03/20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3568D-5A97-F441-8AC1-B69195093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9054B-3584-0E4E-B939-BBF8CBAA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8C3-1376-9747-9762-246080EAFE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822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9C7F4-43B7-8C40-8415-BCED75090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022A89-84BD-DC42-8363-439D18D3B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9E713A-4620-7845-BB44-D608A1298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BC7-50CC-214E-B952-2AC2AD5CD958}" type="datetimeFigureOut">
              <a:rPr lang="es-CO" smtClean="0"/>
              <a:t>16/03/20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1B2FB-B838-774D-B7B9-78A3AD59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45732C-78E7-E640-BA3A-E1088688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8C3-1376-9747-9762-246080EAFE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760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703471-9442-CE46-B0BA-26DB956EF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B6CDD4-A6E0-5949-B153-2317C5424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9B2801-5FE0-8C4B-8071-23BB78312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BC7-50CC-214E-B952-2AC2AD5CD958}" type="datetimeFigureOut">
              <a:rPr lang="es-CO" smtClean="0"/>
              <a:t>16/03/20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3D5415-12D4-454C-B347-5FC2162E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410EA-9B39-E141-BDAA-C7CB1988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8C3-1376-9747-9762-246080EAFE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667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340A2-068C-D240-8A9D-AE3CD0FA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06FE19-74E6-F347-B791-CD5B8EBBD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4E6250-B4FD-4440-A5AF-9A31D8749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BC7-50CC-214E-B952-2AC2AD5CD958}" type="datetimeFigureOut">
              <a:rPr lang="es-CO" smtClean="0"/>
              <a:t>16/03/20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026EF3-C957-4744-B195-DC31D7E8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DE4B6-99D7-2845-A87E-A4FEA290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8C3-1376-9747-9762-246080EAFE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23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8975B-2DCC-6E46-AB0A-AC1B2888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43A1E0-EB23-194E-90E5-1B3C49ED2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C47F29-0A20-BE4F-86F2-BC461B221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BC7-50CC-214E-B952-2AC2AD5CD958}" type="datetimeFigureOut">
              <a:rPr lang="es-CO" smtClean="0"/>
              <a:t>16/03/20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E5B079-D87B-8240-B595-2708C0DD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2E540-F25A-5941-84EB-B956EE59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8C3-1376-9747-9762-246080EAFE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985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70046-F903-314B-A2F5-182BD0A1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C13CEF-5345-9D4B-B1D2-1DC8A0047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7FEE5D-A525-0C40-8E54-DEA7E5279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D14BE2-E046-F241-93B6-E9C6F62F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BC7-50CC-214E-B952-2AC2AD5CD958}" type="datetimeFigureOut">
              <a:rPr lang="es-CO" smtClean="0"/>
              <a:t>16/03/20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EF7046-35FD-5F49-A421-A8D9D8F3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92A298-FBF3-3249-8AE5-1EF74F9F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8C3-1376-9747-9762-246080EAFE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20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202B3-3AE4-4349-8ADD-D882615A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588BAE-050C-D644-B9C3-0832D8CD0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71EE02-1B02-0C4D-922B-B885CD8B2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76726B-E63F-8D4D-B932-06FADB622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93048D-7BD2-3F4C-A71C-DDF72CECD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69BE15-587C-644B-A4E4-47F063F4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BC7-50CC-214E-B952-2AC2AD5CD958}" type="datetimeFigureOut">
              <a:rPr lang="es-CO" smtClean="0"/>
              <a:t>16/03/20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BCD33C-B7AA-D941-B05C-F0D8E204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F290E6-4865-B342-BE40-140CD3EF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8C3-1376-9747-9762-246080EAFE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84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7219D-AC24-9A40-9190-47A5C738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D91CAC-F7A0-4B46-AC9F-CB355F360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BC7-50CC-214E-B952-2AC2AD5CD958}" type="datetimeFigureOut">
              <a:rPr lang="es-CO" smtClean="0"/>
              <a:t>16/03/20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E81170-0792-8C4F-B7D4-9B4F54AD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743A50-8981-ED46-A9B8-2E10FB09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8C3-1376-9747-9762-246080EAFE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253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0332EA-4552-644E-8954-8E4C24D6F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BC7-50CC-214E-B952-2AC2AD5CD958}" type="datetimeFigureOut">
              <a:rPr lang="es-CO" smtClean="0"/>
              <a:t>16/03/20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EB2351-2339-3046-BA21-3C074C3C8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E8B0D0-BEA4-2A4A-BACA-9F104768B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8C3-1376-9747-9762-246080EAFE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762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6B303-9B1E-1546-81D5-9F6AE3C7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905914-1D1D-4743-B6A7-E0B88E58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47E184-4036-E14A-8F5B-B93EDA3FA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DFA515-9780-AD4A-875C-903DFF950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BC7-50CC-214E-B952-2AC2AD5CD958}" type="datetimeFigureOut">
              <a:rPr lang="es-CO" smtClean="0"/>
              <a:t>16/03/20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7717AE-3A49-AD4F-9238-1C2E54E1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2D1C4F-6088-6D44-9609-AE8E4D7F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8C3-1376-9747-9762-246080EAFE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247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80BDA-D838-1348-B76C-8B3BBF8F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CCFC6D-18DA-BD47-9C54-7EF385050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AE15FE-C1E9-AE48-8401-616CF2CDE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E45B06-E818-EE4E-B587-7E1F0997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CBC7-50CC-214E-B952-2AC2AD5CD958}" type="datetimeFigureOut">
              <a:rPr lang="es-CO" smtClean="0"/>
              <a:t>16/03/20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55CF50-1847-B44C-BB87-C30FB33B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957758-8460-314B-9DE1-9A17042C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8C3-1376-9747-9762-246080EAFE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764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A7CEB1-C3BA-2C4A-9340-6BA3D4C02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160AFA-6E87-A54F-A115-AF1B09655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B9B0E3-AF1B-A249-B630-7F7921CEC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DCBC7-50CC-214E-B952-2AC2AD5CD958}" type="datetimeFigureOut">
              <a:rPr lang="es-CO" smtClean="0"/>
              <a:t>16/03/20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9E6C2B-33B8-494D-A15B-125EF8564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0686D6-D240-A44D-B700-5A59B3903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668C3-1376-9747-9762-246080EAFE3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004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m/mundo/noticias-4609703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0A3F1D4-D0EE-0945-8096-38609490383C}"/>
              </a:ext>
            </a:extLst>
          </p:cNvPr>
          <p:cNvSpPr txBox="1">
            <a:spLocks/>
          </p:cNvSpPr>
          <p:nvPr/>
        </p:nvSpPr>
        <p:spPr>
          <a:xfrm>
            <a:off x="1523999" y="2868591"/>
            <a:ext cx="9144000" cy="2179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dirty="0"/>
              <a:t>Problema:</a:t>
            </a:r>
            <a:endParaRPr lang="es-CO" sz="3600" dirty="0"/>
          </a:p>
          <a:p>
            <a:pPr algn="l"/>
            <a:r>
              <a:rPr lang="es-CO" sz="3600" dirty="0"/>
              <a:t>Los humanos sabemos que la gripe está en cualquier lugar y aún así no nos cuidamos, nos creemos “invencibles”.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67410F6-68D2-D14C-AD74-E6001912CA8A}"/>
              </a:ext>
            </a:extLst>
          </p:cNvPr>
          <p:cNvSpPr txBox="1">
            <a:spLocks/>
          </p:cNvSpPr>
          <p:nvPr/>
        </p:nvSpPr>
        <p:spPr>
          <a:xfrm>
            <a:off x="818147" y="993066"/>
            <a:ext cx="10555705" cy="901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dirty="0"/>
              <a:t>“Un gran poder conlleva una gran responsabilidad”.</a:t>
            </a:r>
          </a:p>
          <a:p>
            <a:r>
              <a:rPr lang="es-CO" sz="2800" b="1" dirty="0"/>
              <a:t>-Stan Lee-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8A9666C-487C-D641-93FC-6C7FC230F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2303" y="6256425"/>
            <a:ext cx="1917032" cy="426536"/>
          </a:xfrm>
        </p:spPr>
        <p:txBody>
          <a:bodyPr>
            <a:normAutofit fontScale="90000"/>
          </a:bodyPr>
          <a:lstStyle/>
          <a:p>
            <a:r>
              <a:rPr lang="es-CO" sz="2800" dirty="0"/>
              <a:t>YLM-000775</a:t>
            </a:r>
          </a:p>
        </p:txBody>
      </p:sp>
      <p:pic>
        <p:nvPicPr>
          <p:cNvPr id="3" name="Imagen 2" descr="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91101B16-302C-CB45-9F8B-979D45E5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6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0A3F1D4-D0EE-0945-8096-38609490383C}"/>
              </a:ext>
            </a:extLst>
          </p:cNvPr>
          <p:cNvSpPr txBox="1">
            <a:spLocks/>
          </p:cNvSpPr>
          <p:nvPr/>
        </p:nvSpPr>
        <p:spPr>
          <a:xfrm>
            <a:off x="3146425" y="3071912"/>
            <a:ext cx="5899150" cy="714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/>
              <a:t>BOARD</a:t>
            </a:r>
            <a:endParaRPr lang="es-CO" sz="3600" b="1" i="1" dirty="0"/>
          </a:p>
        </p:txBody>
      </p:sp>
      <p:pic>
        <p:nvPicPr>
          <p:cNvPr id="3" name="Imagen 2" descr="Captura de pantalla de un celular con texto e imágenes&#10;&#10;Descripción generada automáticamente">
            <a:extLst>
              <a:ext uri="{FF2B5EF4-FFF2-40B4-BE49-F238E27FC236}">
                <a16:creationId xmlns:a16="http://schemas.microsoft.com/office/drawing/2014/main" id="{0B446679-6F7F-2042-8A45-CD513E941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972" y="418980"/>
            <a:ext cx="8600056" cy="60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4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0A3F1D4-D0EE-0945-8096-38609490383C}"/>
              </a:ext>
            </a:extLst>
          </p:cNvPr>
          <p:cNvSpPr txBox="1">
            <a:spLocks/>
          </p:cNvSpPr>
          <p:nvPr/>
        </p:nvSpPr>
        <p:spPr>
          <a:xfrm>
            <a:off x="1524000" y="2174238"/>
            <a:ext cx="9144000" cy="25095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dirty="0"/>
              <a:t>Hallazgo:</a:t>
            </a:r>
            <a:endParaRPr lang="es-CO" sz="3600" dirty="0"/>
          </a:p>
          <a:p>
            <a:pPr algn="l"/>
            <a:r>
              <a:rPr lang="es-CO" sz="3600" dirty="0"/>
              <a:t>Aquí la única invencible es la Llama. “Un héroe que en su sangre podría tener el secreto para la vacuna de la gripe y salvar la vida de miles de personas” </a:t>
            </a:r>
            <a:r>
              <a:rPr lang="es-CO" sz="3600" b="1" i="1" dirty="0"/>
              <a:t>-BBC News-z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27FE8EC-D80B-334C-BCED-5B22B2DA031F}"/>
              </a:ext>
            </a:extLst>
          </p:cNvPr>
          <p:cNvSpPr txBox="1">
            <a:spLocks/>
          </p:cNvSpPr>
          <p:nvPr/>
        </p:nvSpPr>
        <p:spPr>
          <a:xfrm>
            <a:off x="6849979" y="4273755"/>
            <a:ext cx="3818021" cy="379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400" b="1" dirty="0">
                <a:hlinkClick r:id="rId2"/>
              </a:rPr>
              <a:t>https://www.bbc.com/mundo/noticias-46097038</a:t>
            </a:r>
            <a:endParaRPr lang="es-CO" sz="1400" b="1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DD95ABB-7B22-9646-BBF9-FBC24371B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2303" y="6256425"/>
            <a:ext cx="1917032" cy="426536"/>
          </a:xfrm>
        </p:spPr>
        <p:txBody>
          <a:bodyPr>
            <a:normAutofit fontScale="90000"/>
          </a:bodyPr>
          <a:lstStyle/>
          <a:p>
            <a:r>
              <a:rPr lang="es-CO" sz="2800" dirty="0"/>
              <a:t>YLM-000775</a:t>
            </a:r>
          </a:p>
        </p:txBody>
      </p:sp>
      <p:pic>
        <p:nvPicPr>
          <p:cNvPr id="5" name="Imagen 4" descr="Captura de pantalla de un celular con texto e imagen&#10;&#10;Descripción generada automáticamente">
            <a:extLst>
              <a:ext uri="{FF2B5EF4-FFF2-40B4-BE49-F238E27FC236}">
                <a16:creationId xmlns:a16="http://schemas.microsoft.com/office/drawing/2014/main" id="{5084DD06-61C0-994D-9603-BDCDDC5E9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0A3F1D4-D0EE-0945-8096-38609490383C}"/>
              </a:ext>
            </a:extLst>
          </p:cNvPr>
          <p:cNvSpPr txBox="1">
            <a:spLocks/>
          </p:cNvSpPr>
          <p:nvPr/>
        </p:nvSpPr>
        <p:spPr>
          <a:xfrm>
            <a:off x="828504" y="1119629"/>
            <a:ext cx="7449222" cy="4618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dirty="0"/>
              <a:t>Estrategia:</a:t>
            </a:r>
          </a:p>
          <a:p>
            <a:pPr algn="l"/>
            <a:r>
              <a:rPr lang="es-CO" sz="3600" dirty="0"/>
              <a:t>Llevamos la Llama a donde pertenecen los grandes héroes: </a:t>
            </a:r>
            <a:r>
              <a:rPr lang="es-CO" sz="3600" b="1" dirty="0"/>
              <a:t>Libros de comics; y</a:t>
            </a:r>
            <a:r>
              <a:rPr lang="es-CO" sz="3600" dirty="0"/>
              <a:t> creamos historias con poderes y apariencia sobrenatural, por las cuales las personas siempre se sienten atraídas, para concientizar a los colombianos sobre la importancia de prevenir la gripe tomando Yox a diario.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F32FE33-E9DE-DB44-9010-17E68FA93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2303" y="6256425"/>
            <a:ext cx="1917032" cy="426536"/>
          </a:xfrm>
        </p:spPr>
        <p:txBody>
          <a:bodyPr>
            <a:normAutofit fontScale="90000"/>
          </a:bodyPr>
          <a:lstStyle/>
          <a:p>
            <a:r>
              <a:rPr lang="es-CO" sz="2800" dirty="0"/>
              <a:t>YLM-000775</a:t>
            </a:r>
          </a:p>
        </p:txBody>
      </p:sp>
      <p:pic>
        <p:nvPicPr>
          <p:cNvPr id="5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C00AA76-51D9-774D-B87A-B5B5B4483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1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0A3F1D4-D0EE-0945-8096-38609490383C}"/>
              </a:ext>
            </a:extLst>
          </p:cNvPr>
          <p:cNvSpPr txBox="1">
            <a:spLocks/>
          </p:cNvSpPr>
          <p:nvPr/>
        </p:nvSpPr>
        <p:spPr>
          <a:xfrm>
            <a:off x="1276350" y="2635647"/>
            <a:ext cx="9639300" cy="1586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/>
              <a:t>Presentamos:</a:t>
            </a:r>
            <a:endParaRPr lang="es-CO" sz="2000" dirty="0"/>
          </a:p>
          <a:p>
            <a:r>
              <a:rPr lang="es-CO" b="1" dirty="0"/>
              <a:t>Capitán Llama</a:t>
            </a:r>
          </a:p>
          <a:p>
            <a:r>
              <a:rPr lang="es-CO" sz="3200" b="1" dirty="0"/>
              <a:t>Por una galaxia sin gripe</a:t>
            </a:r>
            <a:endParaRPr lang="es-CO" sz="32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7E40AF6-CD6B-2D48-A319-8E5AE76CD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2303" y="6256425"/>
            <a:ext cx="1917032" cy="426536"/>
          </a:xfrm>
        </p:spPr>
        <p:txBody>
          <a:bodyPr>
            <a:normAutofit fontScale="90000"/>
          </a:bodyPr>
          <a:lstStyle/>
          <a:p>
            <a:r>
              <a:rPr lang="es-CO" sz="2800" dirty="0"/>
              <a:t>YLM-000775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11DC0B-554D-364F-85DC-8BF9FE9C2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7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0A3F1D4-D0EE-0945-8096-38609490383C}"/>
              </a:ext>
            </a:extLst>
          </p:cNvPr>
          <p:cNvSpPr txBox="1">
            <a:spLocks/>
          </p:cNvSpPr>
          <p:nvPr/>
        </p:nvSpPr>
        <p:spPr>
          <a:xfrm>
            <a:off x="876631" y="1100419"/>
            <a:ext cx="7160464" cy="4657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dirty="0"/>
              <a:t>Idea:</a:t>
            </a:r>
          </a:p>
          <a:p>
            <a:pPr algn="l"/>
            <a:r>
              <a:rPr lang="es-CO" sz="3600" dirty="0"/>
              <a:t>Creamos una colección de 4 libros de comics que le mostraron a las personas las divertidas historias del Capitán Llama donde combate con malignos enemigos y le mostramos a la gente la importancia de tomar Yox todos los días para evitar los virus.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36917AD-564D-4C4F-9437-EB70105CD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2303" y="6256425"/>
            <a:ext cx="1917032" cy="426536"/>
          </a:xfrm>
        </p:spPr>
        <p:txBody>
          <a:bodyPr>
            <a:normAutofit fontScale="90000"/>
          </a:bodyPr>
          <a:lstStyle/>
          <a:p>
            <a:r>
              <a:rPr lang="es-CO" sz="2800" dirty="0"/>
              <a:t>YLM-000775</a:t>
            </a:r>
          </a:p>
        </p:txBody>
      </p:sp>
      <p:pic>
        <p:nvPicPr>
          <p:cNvPr id="5" name="Imagen 4" descr="Imagen que contiene texto, señal, camiseta&#10;&#10;Descripción generada automáticamente">
            <a:extLst>
              <a:ext uri="{FF2B5EF4-FFF2-40B4-BE49-F238E27FC236}">
                <a16:creationId xmlns:a16="http://schemas.microsoft.com/office/drawing/2014/main" id="{7A25166F-6F46-8F49-85A0-B1C1A831C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8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0A3F1D4-D0EE-0945-8096-38609490383C}"/>
              </a:ext>
            </a:extLst>
          </p:cNvPr>
          <p:cNvSpPr txBox="1">
            <a:spLocks/>
          </p:cNvSpPr>
          <p:nvPr/>
        </p:nvSpPr>
        <p:spPr>
          <a:xfrm>
            <a:off x="5085680" y="1749140"/>
            <a:ext cx="6897772" cy="33597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dirty="0"/>
              <a:t>1. Dibujando comics</a:t>
            </a:r>
          </a:p>
          <a:p>
            <a:pPr algn="l"/>
            <a:r>
              <a:rPr lang="es-CO" sz="2800" dirty="0"/>
              <a:t>Hicimos una alianza con Salvador Espín, ilustrador oficial de Marvel, quien se encargó de dirigir el contenido y dibujar al Capitán Llama. Luego creamos un packaging con estos comics y 6 Yox para ser vendido y entregado por diferentes puntos de contacto con la gente.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D556978-4A0B-6940-B681-9E0F13797346}"/>
              </a:ext>
            </a:extLst>
          </p:cNvPr>
          <p:cNvSpPr txBox="1">
            <a:spLocks/>
          </p:cNvSpPr>
          <p:nvPr/>
        </p:nvSpPr>
        <p:spPr>
          <a:xfrm>
            <a:off x="898691" y="2651509"/>
            <a:ext cx="3901909" cy="1554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dirty="0"/>
              <a:t>¿Cómo lo hicimos?:</a:t>
            </a:r>
          </a:p>
          <a:p>
            <a:pPr algn="l"/>
            <a:r>
              <a:rPr lang="es-CO" sz="2800" dirty="0"/>
              <a:t>Dividimos la campaña en 3 etapas.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FE1DB72-FAD3-1D40-AAB9-C20C1AA02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2303" y="6256425"/>
            <a:ext cx="1917032" cy="426536"/>
          </a:xfrm>
        </p:spPr>
        <p:txBody>
          <a:bodyPr>
            <a:normAutofit fontScale="90000"/>
          </a:bodyPr>
          <a:lstStyle/>
          <a:p>
            <a:r>
              <a:rPr lang="es-CO" sz="2800" dirty="0"/>
              <a:t>YLM-000775</a:t>
            </a:r>
          </a:p>
        </p:txBody>
      </p:sp>
      <p:pic>
        <p:nvPicPr>
          <p:cNvPr id="6" name="Imagen 5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148AE0D3-6952-CA4D-80BF-9AFFE071E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0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0A3F1D4-D0EE-0945-8096-38609490383C}"/>
              </a:ext>
            </a:extLst>
          </p:cNvPr>
          <p:cNvSpPr txBox="1">
            <a:spLocks/>
          </p:cNvSpPr>
          <p:nvPr/>
        </p:nvSpPr>
        <p:spPr>
          <a:xfrm>
            <a:off x="4800600" y="1749140"/>
            <a:ext cx="6897772" cy="33597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dirty="0"/>
              <a:t>2. Vendiendo comics</a:t>
            </a:r>
          </a:p>
          <a:p>
            <a:pPr algn="l"/>
            <a:r>
              <a:rPr lang="es-CO" sz="2800" dirty="0"/>
              <a:t>Empezamos a promocionar y vender el packaging usando nuestra página web y gracias a la distribución de Alpina, ubicamos los comics en todos los Alpina Market y la Comic Con Colombia para vender esta colección de libros por todo Colombia.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D556978-4A0B-6940-B681-9E0F13797346}"/>
              </a:ext>
            </a:extLst>
          </p:cNvPr>
          <p:cNvSpPr txBox="1">
            <a:spLocks/>
          </p:cNvSpPr>
          <p:nvPr/>
        </p:nvSpPr>
        <p:spPr>
          <a:xfrm>
            <a:off x="609933" y="2651508"/>
            <a:ext cx="3901909" cy="1554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dirty="0"/>
              <a:t>¿Cómo lo hicimos?:</a:t>
            </a:r>
          </a:p>
          <a:p>
            <a:pPr algn="l"/>
            <a:r>
              <a:rPr lang="es-CO" sz="2800" dirty="0"/>
              <a:t>Dividimos la campaña en 3 etapas.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C1E708-6A6B-594A-98B5-0D4E340A9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2303" y="6256425"/>
            <a:ext cx="1917032" cy="426536"/>
          </a:xfrm>
        </p:spPr>
        <p:txBody>
          <a:bodyPr>
            <a:normAutofit fontScale="90000"/>
          </a:bodyPr>
          <a:lstStyle/>
          <a:p>
            <a:r>
              <a:rPr lang="es-CO" sz="2800" dirty="0"/>
              <a:t>YLM-000775</a:t>
            </a:r>
          </a:p>
        </p:txBody>
      </p:sp>
      <p:pic>
        <p:nvPicPr>
          <p:cNvPr id="6" name="Imagen 5" descr="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0EE4D069-EA20-3C4E-83C1-E93989946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0A3F1D4-D0EE-0945-8096-38609490383C}"/>
              </a:ext>
            </a:extLst>
          </p:cNvPr>
          <p:cNvSpPr txBox="1">
            <a:spLocks/>
          </p:cNvSpPr>
          <p:nvPr/>
        </p:nvSpPr>
        <p:spPr>
          <a:xfrm>
            <a:off x="4788568" y="2029601"/>
            <a:ext cx="6897772" cy="2798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dirty="0"/>
              <a:t>3. Hablando de comics</a:t>
            </a:r>
          </a:p>
          <a:p>
            <a:pPr algn="l"/>
            <a:r>
              <a:rPr lang="es-CO" sz="2800" dirty="0"/>
              <a:t>En simultanea, entregamos el packaging a cientos de influenciadores amantes de los comics para generar tráfico a los puntos de venta y crear ruido sobre el cuidado de la gripa con Yox.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D556978-4A0B-6940-B681-9E0F13797346}"/>
              </a:ext>
            </a:extLst>
          </p:cNvPr>
          <p:cNvSpPr txBox="1">
            <a:spLocks/>
          </p:cNvSpPr>
          <p:nvPr/>
        </p:nvSpPr>
        <p:spPr>
          <a:xfrm>
            <a:off x="609933" y="2651508"/>
            <a:ext cx="3901909" cy="1554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dirty="0"/>
              <a:t>¿Cómo lo hicimos?:</a:t>
            </a:r>
          </a:p>
          <a:p>
            <a:pPr algn="l"/>
            <a:r>
              <a:rPr lang="es-CO" sz="2800" dirty="0"/>
              <a:t>Dividimos la campaña en 3 etapas.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46CB9C4-04C0-754B-AB27-8C9496994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2303" y="6256425"/>
            <a:ext cx="1917032" cy="426536"/>
          </a:xfrm>
        </p:spPr>
        <p:txBody>
          <a:bodyPr>
            <a:normAutofit fontScale="90000"/>
          </a:bodyPr>
          <a:lstStyle/>
          <a:p>
            <a:r>
              <a:rPr lang="es-CO" sz="2800" dirty="0"/>
              <a:t>YLM-000775</a:t>
            </a:r>
          </a:p>
        </p:txBody>
      </p:sp>
      <p:pic>
        <p:nvPicPr>
          <p:cNvPr id="5" name="Imagen 4" descr="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id="{088041EA-817A-DE40-8755-933EEA44E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9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0A3F1D4-D0EE-0945-8096-38609490383C}"/>
              </a:ext>
            </a:extLst>
          </p:cNvPr>
          <p:cNvSpPr txBox="1">
            <a:spLocks/>
          </p:cNvSpPr>
          <p:nvPr/>
        </p:nvSpPr>
        <p:spPr>
          <a:xfrm>
            <a:off x="2885738" y="801104"/>
            <a:ext cx="5899150" cy="714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/>
              <a:t>FLOW CHART</a:t>
            </a:r>
            <a:endParaRPr lang="es-CO" sz="4000" b="1" i="1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523007-BF99-FF43-AE3A-B427848CCC07}"/>
              </a:ext>
            </a:extLst>
          </p:cNvPr>
          <p:cNvSpPr txBox="1">
            <a:spLocks/>
          </p:cNvSpPr>
          <p:nvPr/>
        </p:nvSpPr>
        <p:spPr>
          <a:xfrm>
            <a:off x="622965" y="529950"/>
            <a:ext cx="2638593" cy="476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/>
              <a:t>“Una obra maestra”</a:t>
            </a:r>
            <a:endParaRPr lang="es-CO" sz="24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A33352A-503D-D44D-9C71-5E0862DA2784}"/>
              </a:ext>
            </a:extLst>
          </p:cNvPr>
          <p:cNvSpPr txBox="1">
            <a:spLocks/>
          </p:cNvSpPr>
          <p:nvPr/>
        </p:nvSpPr>
        <p:spPr>
          <a:xfrm>
            <a:off x="7372177" y="6188792"/>
            <a:ext cx="4160920" cy="476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/>
              <a:t>“Un súperheroe contra la gripe”</a:t>
            </a:r>
            <a:endParaRPr lang="es-CO" sz="24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D94FC65-7BEC-9340-9E21-444C8BB4AD32}"/>
              </a:ext>
            </a:extLst>
          </p:cNvPr>
          <p:cNvSpPr txBox="1">
            <a:spLocks/>
          </p:cNvSpPr>
          <p:nvPr/>
        </p:nvSpPr>
        <p:spPr>
          <a:xfrm>
            <a:off x="8178624" y="372422"/>
            <a:ext cx="3354473" cy="476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/>
              <a:t>“For a galaxy without flu”</a:t>
            </a:r>
            <a:endParaRPr lang="es-CO" sz="2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3E7364E-742A-234B-B9BF-C4F31563BC34}"/>
              </a:ext>
            </a:extLst>
          </p:cNvPr>
          <p:cNvSpPr txBox="1">
            <a:spLocks/>
          </p:cNvSpPr>
          <p:nvPr/>
        </p:nvSpPr>
        <p:spPr>
          <a:xfrm>
            <a:off x="1942261" y="5851349"/>
            <a:ext cx="2006936" cy="476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/>
              <a:t>“Super clever”</a:t>
            </a:r>
            <a:endParaRPr lang="es-CO" sz="24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CE75D36-1EA0-844D-B4EB-5343FDDBD426}"/>
              </a:ext>
            </a:extLst>
          </p:cNvPr>
          <p:cNvSpPr txBox="1">
            <a:spLocks/>
          </p:cNvSpPr>
          <p:nvPr/>
        </p:nvSpPr>
        <p:spPr>
          <a:xfrm>
            <a:off x="2679020" y="1956108"/>
            <a:ext cx="1191797" cy="2572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/>
              <a:t>ETAPA 1</a:t>
            </a:r>
            <a:endParaRPr lang="es-CO" sz="24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1DEDDCD-8642-7843-B683-A8B4351541DF}"/>
              </a:ext>
            </a:extLst>
          </p:cNvPr>
          <p:cNvSpPr txBox="1">
            <a:spLocks/>
          </p:cNvSpPr>
          <p:nvPr/>
        </p:nvSpPr>
        <p:spPr>
          <a:xfrm>
            <a:off x="4158904" y="1956108"/>
            <a:ext cx="1191797" cy="2572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/>
              <a:t>ETAPA 2</a:t>
            </a:r>
            <a:endParaRPr lang="es-CO" sz="24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3D10FDD-69FB-1D41-8E04-1CA7742AECD3}"/>
              </a:ext>
            </a:extLst>
          </p:cNvPr>
          <p:cNvSpPr txBox="1">
            <a:spLocks/>
          </p:cNvSpPr>
          <p:nvPr/>
        </p:nvSpPr>
        <p:spPr>
          <a:xfrm>
            <a:off x="5590662" y="1956108"/>
            <a:ext cx="1191797" cy="2572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/>
              <a:t>ETAPA 3</a:t>
            </a:r>
            <a:endParaRPr lang="es-CO" sz="240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0DD8A85-D890-3B40-A270-6B29BEE0D51D}"/>
              </a:ext>
            </a:extLst>
          </p:cNvPr>
          <p:cNvSpPr txBox="1">
            <a:spLocks/>
          </p:cNvSpPr>
          <p:nvPr/>
        </p:nvSpPr>
        <p:spPr>
          <a:xfrm>
            <a:off x="1360558" y="3207518"/>
            <a:ext cx="1419730" cy="714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/>
              <a:t>NUEVOS MEDIOS</a:t>
            </a:r>
            <a:endParaRPr lang="es-CO" sz="240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A2C0348D-8FAF-B240-B735-BE5A7B1C19E7}"/>
              </a:ext>
            </a:extLst>
          </p:cNvPr>
          <p:cNvSpPr txBox="1">
            <a:spLocks/>
          </p:cNvSpPr>
          <p:nvPr/>
        </p:nvSpPr>
        <p:spPr>
          <a:xfrm>
            <a:off x="1360558" y="4395604"/>
            <a:ext cx="1419730" cy="421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/>
              <a:t>REDES SOCIALES</a:t>
            </a:r>
            <a:endParaRPr lang="es-CO" sz="240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3B3E556-94D9-C841-B7F2-8A2AF74EAD69}"/>
              </a:ext>
            </a:extLst>
          </p:cNvPr>
          <p:cNvSpPr txBox="1">
            <a:spLocks/>
          </p:cNvSpPr>
          <p:nvPr/>
        </p:nvSpPr>
        <p:spPr>
          <a:xfrm>
            <a:off x="6890073" y="1956108"/>
            <a:ext cx="1894815" cy="213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/>
              <a:t>% INVERSIÓN</a:t>
            </a:r>
            <a:endParaRPr lang="es-CO" sz="2400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B4401EB-4F7E-0E42-A19D-BD8EA5ABDE93}"/>
              </a:ext>
            </a:extLst>
          </p:cNvPr>
          <p:cNvSpPr txBox="1">
            <a:spLocks/>
          </p:cNvSpPr>
          <p:nvPr/>
        </p:nvSpPr>
        <p:spPr>
          <a:xfrm>
            <a:off x="8634656" y="1883916"/>
            <a:ext cx="1941098" cy="2572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/>
              <a:t> INVERSIÓN</a:t>
            </a:r>
            <a:endParaRPr lang="es-CO" sz="2400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FC66542-C301-4943-8BDB-8EF857E9E613}"/>
              </a:ext>
            </a:extLst>
          </p:cNvPr>
          <p:cNvSpPr txBox="1">
            <a:spLocks/>
          </p:cNvSpPr>
          <p:nvPr/>
        </p:nvSpPr>
        <p:spPr>
          <a:xfrm>
            <a:off x="6890073" y="4925253"/>
            <a:ext cx="1622591" cy="717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/>
              <a:t>TOTAL INVERSIÓN</a:t>
            </a:r>
            <a:endParaRPr lang="es-CO" sz="240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BD4B6950-535B-2949-9C2F-5D5125E94D4D}"/>
              </a:ext>
            </a:extLst>
          </p:cNvPr>
          <p:cNvSpPr txBox="1">
            <a:spLocks/>
          </p:cNvSpPr>
          <p:nvPr/>
        </p:nvSpPr>
        <p:spPr>
          <a:xfrm>
            <a:off x="8658715" y="4920828"/>
            <a:ext cx="2314085" cy="5169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/>
              <a:t>$1.000.000.000</a:t>
            </a:r>
            <a:endParaRPr lang="es-CO" sz="2400" dirty="0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287DD73E-E8CD-7547-B6D1-5311FD4B2826}"/>
              </a:ext>
            </a:extLst>
          </p:cNvPr>
          <p:cNvSpPr/>
          <p:nvPr/>
        </p:nvSpPr>
        <p:spPr>
          <a:xfrm>
            <a:off x="2885738" y="2622884"/>
            <a:ext cx="3896719" cy="288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65D4D652-29AF-2D4E-9269-3716843E08AB}"/>
              </a:ext>
            </a:extLst>
          </p:cNvPr>
          <p:cNvSpPr/>
          <p:nvPr/>
        </p:nvSpPr>
        <p:spPr>
          <a:xfrm>
            <a:off x="2885738" y="4295273"/>
            <a:ext cx="1063459" cy="288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03D21E40-45AB-F94B-AE16-7A32B84804E0}"/>
              </a:ext>
            </a:extLst>
          </p:cNvPr>
          <p:cNvSpPr txBox="1">
            <a:spLocks/>
          </p:cNvSpPr>
          <p:nvPr/>
        </p:nvSpPr>
        <p:spPr>
          <a:xfrm>
            <a:off x="6890073" y="2641908"/>
            <a:ext cx="1622591" cy="2572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/>
              <a:t>40%</a:t>
            </a:r>
            <a:endParaRPr lang="es-CO" sz="2400" dirty="0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DBC2EB21-8DB4-EA47-BF21-6D3CE878FC83}"/>
              </a:ext>
            </a:extLst>
          </p:cNvPr>
          <p:cNvSpPr txBox="1">
            <a:spLocks/>
          </p:cNvSpPr>
          <p:nvPr/>
        </p:nvSpPr>
        <p:spPr>
          <a:xfrm>
            <a:off x="6890073" y="3435992"/>
            <a:ext cx="1622591" cy="2572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/>
              <a:t>30%</a:t>
            </a:r>
            <a:endParaRPr lang="es-CO" sz="2400" dirty="0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4D3CF304-26E9-7A42-A685-6CD605AFF55B}"/>
              </a:ext>
            </a:extLst>
          </p:cNvPr>
          <p:cNvSpPr txBox="1">
            <a:spLocks/>
          </p:cNvSpPr>
          <p:nvPr/>
        </p:nvSpPr>
        <p:spPr>
          <a:xfrm>
            <a:off x="6890073" y="4278202"/>
            <a:ext cx="1622591" cy="2572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/>
              <a:t>30%</a:t>
            </a:r>
            <a:endParaRPr lang="es-CO" sz="2400" dirty="0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C22A81FA-4DA6-0B42-8102-A69B4EEECBB8}"/>
              </a:ext>
            </a:extLst>
          </p:cNvPr>
          <p:cNvSpPr txBox="1">
            <a:spLocks/>
          </p:cNvSpPr>
          <p:nvPr/>
        </p:nvSpPr>
        <p:spPr>
          <a:xfrm>
            <a:off x="1408686" y="2536725"/>
            <a:ext cx="1419730" cy="421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/>
              <a:t>ATL</a:t>
            </a:r>
            <a:endParaRPr lang="es-CO" sz="2400" dirty="0"/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991C05B5-E567-CF40-8B47-8A326EA30C18}"/>
              </a:ext>
            </a:extLst>
          </p:cNvPr>
          <p:cNvSpPr/>
          <p:nvPr/>
        </p:nvSpPr>
        <p:spPr>
          <a:xfrm>
            <a:off x="2887571" y="3441034"/>
            <a:ext cx="2536827" cy="288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CD854F9E-7153-BC40-9EA8-06DF7E8B18FF}"/>
              </a:ext>
            </a:extLst>
          </p:cNvPr>
          <p:cNvSpPr/>
          <p:nvPr/>
        </p:nvSpPr>
        <p:spPr>
          <a:xfrm>
            <a:off x="5424401" y="4295273"/>
            <a:ext cx="1358056" cy="288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6A7A56B3-D56B-3A44-959F-C5A054CD158D}"/>
              </a:ext>
            </a:extLst>
          </p:cNvPr>
          <p:cNvSpPr txBox="1">
            <a:spLocks/>
          </p:cNvSpPr>
          <p:nvPr/>
        </p:nvSpPr>
        <p:spPr>
          <a:xfrm>
            <a:off x="8658715" y="2382166"/>
            <a:ext cx="2085485" cy="5169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/>
              <a:t>$400.000.000</a:t>
            </a:r>
            <a:endParaRPr lang="es-CO" sz="2400" dirty="0"/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D3CC4008-F3EE-5E45-A8BE-68F91BAF92BD}"/>
              </a:ext>
            </a:extLst>
          </p:cNvPr>
          <p:cNvSpPr txBox="1">
            <a:spLocks/>
          </p:cNvSpPr>
          <p:nvPr/>
        </p:nvSpPr>
        <p:spPr>
          <a:xfrm>
            <a:off x="8658715" y="3212345"/>
            <a:ext cx="2085485" cy="5169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/>
              <a:t>$300.000.000</a:t>
            </a:r>
            <a:endParaRPr lang="es-CO" sz="2400" dirty="0"/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D3D8BCC3-D208-FA4F-A2BF-4A43AB046453}"/>
              </a:ext>
            </a:extLst>
          </p:cNvPr>
          <p:cNvSpPr txBox="1">
            <a:spLocks/>
          </p:cNvSpPr>
          <p:nvPr/>
        </p:nvSpPr>
        <p:spPr>
          <a:xfrm>
            <a:off x="8658715" y="4030493"/>
            <a:ext cx="2085485" cy="5169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/>
              <a:t>$300.000.000</a:t>
            </a:r>
            <a:endParaRPr lang="es-CO" sz="2400" dirty="0"/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8A7F9311-2312-1541-821F-FA8AEB8F9EE8}"/>
              </a:ext>
            </a:extLst>
          </p:cNvPr>
          <p:cNvCxnSpPr/>
          <p:nvPr/>
        </p:nvCxnSpPr>
        <p:spPr>
          <a:xfrm>
            <a:off x="8664570" y="1612232"/>
            <a:ext cx="0" cy="4030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E795851C-0A22-994F-99FE-1307618A6A5B}"/>
              </a:ext>
            </a:extLst>
          </p:cNvPr>
          <p:cNvCxnSpPr/>
          <p:nvPr/>
        </p:nvCxnSpPr>
        <p:spPr>
          <a:xfrm>
            <a:off x="6895928" y="1612232"/>
            <a:ext cx="0" cy="4030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1106BC1-FF59-E14E-9CEC-EB70B446525D}"/>
              </a:ext>
            </a:extLst>
          </p:cNvPr>
          <p:cNvCxnSpPr/>
          <p:nvPr/>
        </p:nvCxnSpPr>
        <p:spPr>
          <a:xfrm>
            <a:off x="5440107" y="1612232"/>
            <a:ext cx="0" cy="4030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A15FA416-8847-1A47-B0F1-A4E23903B01D}"/>
              </a:ext>
            </a:extLst>
          </p:cNvPr>
          <p:cNvCxnSpPr/>
          <p:nvPr/>
        </p:nvCxnSpPr>
        <p:spPr>
          <a:xfrm>
            <a:off x="3972255" y="1612232"/>
            <a:ext cx="0" cy="4030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E1671463-508C-8843-B8AA-FA4329ED5347}"/>
              </a:ext>
            </a:extLst>
          </p:cNvPr>
          <p:cNvCxnSpPr/>
          <p:nvPr/>
        </p:nvCxnSpPr>
        <p:spPr>
          <a:xfrm>
            <a:off x="1275347" y="4816965"/>
            <a:ext cx="9577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AB07DE45-35C9-9445-A9AD-B21BD9960CB7}"/>
              </a:ext>
            </a:extLst>
          </p:cNvPr>
          <p:cNvCxnSpPr/>
          <p:nvPr/>
        </p:nvCxnSpPr>
        <p:spPr>
          <a:xfrm>
            <a:off x="1275347" y="3962723"/>
            <a:ext cx="9577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72C59AD7-5187-1744-AB39-6530C428A4D8}"/>
              </a:ext>
            </a:extLst>
          </p:cNvPr>
          <p:cNvCxnSpPr/>
          <p:nvPr/>
        </p:nvCxnSpPr>
        <p:spPr>
          <a:xfrm>
            <a:off x="1275347" y="2386587"/>
            <a:ext cx="9577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01C469F9-1F89-5E4A-9C96-C1A312A28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52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432</Words>
  <Application>Microsoft Macintosh PowerPoint</Application>
  <PresentationFormat>Panorámica</PresentationFormat>
  <Paragraphs>56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YLM-000775</vt:lpstr>
      <vt:lpstr>YLM-000775</vt:lpstr>
      <vt:lpstr>YLM-000775</vt:lpstr>
      <vt:lpstr>YLM-000775</vt:lpstr>
      <vt:lpstr>YLM-000775</vt:lpstr>
      <vt:lpstr>YLM-000775</vt:lpstr>
      <vt:lpstr>YLM-000775</vt:lpstr>
      <vt:lpstr>YLM-000775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YLPR-000877</dc:title>
  <dc:creator>Juan Sebastian Rodriguez Aponte</dc:creator>
  <cp:lastModifiedBy>Andres Felipe Guevara Escobar</cp:lastModifiedBy>
  <cp:revision>16</cp:revision>
  <dcterms:created xsi:type="dcterms:W3CDTF">2020-03-08T22:10:04Z</dcterms:created>
  <dcterms:modified xsi:type="dcterms:W3CDTF">2020-03-16T13:50:33Z</dcterms:modified>
</cp:coreProperties>
</file>