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61" r:id="rId7"/>
    <p:sldId id="262" r:id="rId8"/>
    <p:sldId id="263" r:id="rId9"/>
    <p:sldId id="266" r:id="rId10"/>
    <p:sldId id="267" r:id="rId11"/>
    <p:sldId id="264" r:id="rId12"/>
    <p:sldId id="265"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A639D-7927-8375-EAD6-F51F82269730}" v="61" dt="2020-03-16T10:28:24.052"/>
    <p1510:client id="{A5D829E8-5E03-E6C6-54AD-1AC343E12AA6}" v="11" dt="2020-03-16T09:52:59.061"/>
    <p1510:client id="{F08197A9-3DD3-A376-EA4C-96D88312E7D6}" v="3384" dt="2020-03-16T07:57:03.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35"/>
    </inkml:context>
    <inkml:brush xml:id="br0">
      <inkml:brushProperty name="width" value="0.1" units="cm"/>
      <inkml:brushProperty name="height" value="0.1" units="cm"/>
      <inkml:brushProperty name="color" value="#E71224"/>
    </inkml:brush>
  </inkml:definitions>
  <inkml:trace contextRef="#ctx0" brushRef="#br0">11139 4074 4979 0 0,'-3'-23'0'0'0,"3"23"-4979"0"0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36"/>
    </inkml:context>
    <inkml:brush xml:id="br0">
      <inkml:brushProperty name="width" value="0.1" units="cm"/>
      <inkml:brushProperty name="height" value="0.1" units="cm"/>
      <inkml:brushProperty name="color" value="#E71224"/>
    </inkml:brush>
  </inkml:definitions>
  <inkml:trace contextRef="#ctx0" brushRef="#br0">11139 4074 2331 0 0,'-3'-23'900'0'0,"3"23"-4131"0"0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37"/>
    </inkml:context>
    <inkml:brush xml:id="br0">
      <inkml:brushProperty name="width" value="0.1" units="cm"/>
      <inkml:brushProperty name="height" value="0.1" units="cm"/>
      <inkml:brushProperty name="color" value="#E71224"/>
    </inkml:brush>
  </inkml:definitions>
  <inkml:trace contextRef="#ctx0" brushRef="#br0">10874 4154 1695 0 0,'4'21'248'0'0,"-4"-21"-2191"0"0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38"/>
    </inkml:context>
    <inkml:brush xml:id="br0">
      <inkml:brushProperty name="width" value="0.1" units="cm"/>
      <inkml:brushProperty name="height" value="0.1" units="cm"/>
      <inkml:brushProperty name="color" value="#E71224"/>
    </inkml:brush>
  </inkml:definitions>
  <inkml:trace contextRef="#ctx0" brushRef="#br0">10953 4207 7071 0 0,'-17'-3'168'0'0,"49"3"-6264"0"0,-32 0 4953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39"/>
    </inkml:context>
    <inkml:brush xml:id="br0">
      <inkml:brushProperty name="width" value="0.1" units="cm"/>
      <inkml:brushProperty name="height" value="0.1" units="cm"/>
      <inkml:brushProperty name="color" value="#E71224"/>
    </inkml:brush>
  </inkml:definitions>
  <inkml:trace contextRef="#ctx0" brushRef="#br0">10953 4207 5875 0 0,'-17'-3'584'0'0,"17"3"-7043"0"0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40"/>
    </inkml:context>
    <inkml:brush xml:id="br0">
      <inkml:brushProperty name="width" value="0.1" units="cm"/>
      <inkml:brushProperty name="height" value="0.1" units="cm"/>
      <inkml:brushProperty name="color" value="#E71224"/>
    </inkml:brush>
  </inkml:definitions>
  <inkml:trace contextRef="#ctx0" brushRef="#br0">10794 4100 611 0 0,'-10'-18'4672'0'0,"32"5"-7396"0"0,-22 9 692 0 0,0 4 1505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16T09:53:07.341"/>
    </inkml:context>
    <inkml:brush xml:id="br0">
      <inkml:brushProperty name="width" value="0.1" units="cm"/>
      <inkml:brushProperty name="height" value="0.1" units="cm"/>
      <inkml:brushProperty name="color" value="#E71224"/>
    </inkml:brush>
  </inkml:definitions>
  <inkml:trace contextRef="#ctx0" brushRef="#br0">10794 4100 6379 0 0,'-10'-18'1260'0'0,"10"18"-8899"0"0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7.xml"/><Relationship Id="rId3" Type="http://schemas.openxmlformats.org/officeDocument/2006/relationships/image" Target="../media/image4.png"/><Relationship Id="rId7" Type="http://schemas.openxmlformats.org/officeDocument/2006/relationships/customXml" Target="../ink/ink4.xml"/><Relationship Id="rId12" Type="http://schemas.openxmlformats.org/officeDocument/2006/relationships/image" Target="../media/image8.png"/><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image" Target="../media/image10.jpeg"/><Relationship Id="rId10" Type="http://schemas.openxmlformats.org/officeDocument/2006/relationships/image" Target="../media/image7.png"/><Relationship Id="rId4" Type="http://schemas.openxmlformats.org/officeDocument/2006/relationships/customXml" Target="../ink/ink2.xml"/><Relationship Id="rId9" Type="http://schemas.openxmlformats.org/officeDocument/2006/relationships/customXml" Target="../ink/ink5.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cs typeface="Calibri Light"/>
              </a:rPr>
              <a:t>VULNERABLE</a:t>
            </a:r>
            <a:br>
              <a:rPr lang="en-US">
                <a:cs typeface="Calibri Light"/>
              </a:rPr>
            </a:br>
            <a:r>
              <a:rPr lang="en-US">
                <a:cs typeface="Calibri Light"/>
              </a:rPr>
              <a:t>ESPACES</a:t>
            </a:r>
            <a:endParaRPr lang="en-US"/>
          </a:p>
        </p:txBody>
      </p:sp>
      <p:sp>
        <p:nvSpPr>
          <p:cNvPr id="3" name="Subtitle 2"/>
          <p:cNvSpPr>
            <a:spLocks noGrp="1"/>
          </p:cNvSpPr>
          <p:nvPr>
            <p:ph type="subTitle" idx="1"/>
          </p:nvPr>
        </p:nvSpPr>
        <p:spPr/>
        <p:txBody>
          <a:bodyPr/>
          <a:lstStyle/>
          <a:p>
            <a:endParaRPr lang="en-US"/>
          </a:p>
        </p:txBody>
      </p:sp>
      <p:pic>
        <p:nvPicPr>
          <p:cNvPr id="4" name="Picture 4" descr="A screen shot of a computer&#10;&#10;Description generated with high confidence">
            <a:extLst>
              <a:ext uri="{FF2B5EF4-FFF2-40B4-BE49-F238E27FC236}">
                <a16:creationId xmlns:a16="http://schemas.microsoft.com/office/drawing/2014/main" id="{6FB8593F-AFCC-440E-806F-73269B0244FE}"/>
              </a:ext>
            </a:extLst>
          </p:cNvPr>
          <p:cNvPicPr>
            <a:picLocks noChangeAspect="1"/>
          </p:cNvPicPr>
          <p:nvPr/>
        </p:nvPicPr>
        <p:blipFill>
          <a:blip r:embed="rId2"/>
          <a:stretch>
            <a:fillRect/>
          </a:stretch>
        </p:blipFill>
        <p:spPr>
          <a:xfrm>
            <a:off x="-3672" y="4246"/>
            <a:ext cx="12199344" cy="6913772"/>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600" i="1">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sp>
        <p:nvSpPr>
          <p:cNvPr id="2" name="TextBox 1">
            <a:extLst>
              <a:ext uri="{FF2B5EF4-FFF2-40B4-BE49-F238E27FC236}">
                <a16:creationId xmlns:a16="http://schemas.microsoft.com/office/drawing/2014/main" id="{BA7BD189-0901-4367-99CF-A5305FE79719}"/>
              </a:ext>
            </a:extLst>
          </p:cNvPr>
          <p:cNvSpPr txBox="1"/>
          <p:nvPr/>
        </p:nvSpPr>
        <p:spPr>
          <a:xfrm>
            <a:off x="1743075" y="714375"/>
            <a:ext cx="993457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a:cs typeface="Segoe UI"/>
              </a:rPr>
              <a:t>ANÁLISIS DEL TARGET</a:t>
            </a:r>
          </a:p>
          <a:p>
            <a:endParaRPr lang="en-US" sz="1100">
              <a:cs typeface="Segoe UI"/>
            </a:endParaRPr>
          </a:p>
          <a:p>
            <a:endParaRPr lang="en-US" sz="1100">
              <a:cs typeface="Segoe UI"/>
            </a:endParaRPr>
          </a:p>
          <a:p>
            <a:endParaRPr lang="en-US" sz="1100">
              <a:cs typeface="Segoe UI"/>
            </a:endParaRPr>
          </a:p>
          <a:p>
            <a:r>
              <a:rPr lang="en-US" sz="1100">
                <a:cs typeface="Segoe UI"/>
              </a:rPr>
              <a:t>                                                           </a:t>
            </a:r>
          </a:p>
          <a:p>
            <a:endParaRPr lang="en-US" sz="1100">
              <a:cs typeface="Segoe UI"/>
            </a:endParaRPr>
          </a:p>
          <a:p>
            <a:r>
              <a:rPr lang="en-US" sz="1100">
                <a:cs typeface="Segoe UI"/>
              </a:rPr>
              <a:t>Las mamás son nuestro principal buyer, por ende escogimos categorías de patrocinio donde ella se viera más involucrada por encima de los otros dos targets.</a:t>
            </a:r>
          </a:p>
        </p:txBody>
      </p:sp>
      <p:pic>
        <p:nvPicPr>
          <p:cNvPr id="3" name="Picture 3" descr="A picture containing bird&#10;&#10;Description generated with very high confidence">
            <a:extLst>
              <a:ext uri="{FF2B5EF4-FFF2-40B4-BE49-F238E27FC236}">
                <a16:creationId xmlns:a16="http://schemas.microsoft.com/office/drawing/2014/main" id="{AEF5FD71-1FD9-4C04-9891-05DD3C97E068}"/>
              </a:ext>
            </a:extLst>
          </p:cNvPr>
          <p:cNvPicPr>
            <a:picLocks noChangeAspect="1"/>
          </p:cNvPicPr>
          <p:nvPr/>
        </p:nvPicPr>
        <p:blipFill>
          <a:blip r:embed="rId2"/>
          <a:stretch>
            <a:fillRect/>
          </a:stretch>
        </p:blipFill>
        <p:spPr>
          <a:xfrm>
            <a:off x="3717" y="-232"/>
            <a:ext cx="12184565" cy="6858464"/>
          </a:xfrm>
          <a:prstGeom prst="rect">
            <a:avLst/>
          </a:prstGeom>
        </p:spPr>
      </p:pic>
    </p:spTree>
    <p:extLst>
      <p:ext uri="{BB962C8B-B14F-4D97-AF65-F5344CB8AC3E}">
        <p14:creationId xmlns:p14="http://schemas.microsoft.com/office/powerpoint/2010/main" val="114419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600" i="1">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sp>
        <p:nvSpPr>
          <p:cNvPr id="2" name="TextBox 1">
            <a:extLst>
              <a:ext uri="{FF2B5EF4-FFF2-40B4-BE49-F238E27FC236}">
                <a16:creationId xmlns:a16="http://schemas.microsoft.com/office/drawing/2014/main" id="{BA7BD189-0901-4367-99CF-A5305FE79719}"/>
              </a:ext>
            </a:extLst>
          </p:cNvPr>
          <p:cNvSpPr txBox="1"/>
          <p:nvPr/>
        </p:nvSpPr>
        <p:spPr>
          <a:xfrm>
            <a:off x="2152650" y="1400175"/>
            <a:ext cx="77438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i="1">
                <a:cs typeface="Segoe UI"/>
              </a:rPr>
              <a:t>RESULTADOS:</a:t>
            </a:r>
            <a:br>
              <a:rPr lang="en-US" sz="1100" i="1">
                <a:cs typeface="Segoe UI"/>
              </a:rPr>
            </a:br>
            <a:r>
              <a:rPr lang="en-US" sz="1100" i="1">
                <a:ea typeface="+mn-lt"/>
                <a:cs typeface="+mn-lt"/>
              </a:rPr>
              <a:t>300M de impresiones</a:t>
            </a:r>
            <a:br>
              <a:rPr lang="en-US" sz="1100" i="1">
                <a:ea typeface="+mn-lt"/>
                <a:cs typeface="+mn-lt"/>
              </a:rPr>
            </a:br>
            <a:r>
              <a:rPr lang="en-US" sz="1100" i="1">
                <a:ea typeface="+mn-lt"/>
                <a:cs typeface="+mn-lt"/>
              </a:rPr>
              <a:t>1M de promos canjeadas</a:t>
            </a:r>
            <a:endParaRPr lang="en-US" sz="1100">
              <a:ea typeface="+mn-lt"/>
              <a:cs typeface="+mn-lt"/>
            </a:endParaRPr>
          </a:p>
          <a:p>
            <a:r>
              <a:rPr lang="en-US" sz="1100" i="1">
                <a:ea typeface="+mn-lt"/>
                <a:cs typeface="+mn-lt"/>
              </a:rPr>
              <a:t>100M en Earned Media</a:t>
            </a:r>
            <a:endParaRPr lang="en-US" sz="1100">
              <a:ea typeface="+mn-lt"/>
              <a:cs typeface="+mn-lt"/>
            </a:endParaRPr>
          </a:p>
          <a:p>
            <a:r>
              <a:rPr lang="en-US" sz="1100" i="1">
                <a:ea typeface="+mn-lt"/>
                <a:cs typeface="+mn-lt"/>
              </a:rPr>
              <a:t>Las marcas aliadas recuperaron un 20% de sus pérdidas en ATL gracias a esta acción.</a:t>
            </a:r>
            <a:endParaRPr lang="en-US" sz="1100">
              <a:ea typeface="+mn-lt"/>
              <a:cs typeface="+mn-lt"/>
            </a:endParaRPr>
          </a:p>
          <a:p>
            <a:r>
              <a:rPr lang="en-US" sz="1100" i="1">
                <a:ea typeface="+mn-lt"/>
                <a:cs typeface="+mn-lt"/>
              </a:rPr>
              <a:t>Patrocinador de 50 nuevos eventos.</a:t>
            </a:r>
            <a:endParaRPr lang="en-US" sz="1100">
              <a:ea typeface="+mn-lt"/>
              <a:cs typeface="+mn-lt"/>
            </a:endParaRPr>
          </a:p>
          <a:p>
            <a:endParaRPr lang="en-US" sz="1100" i="1">
              <a:cs typeface="Segoe UI"/>
            </a:endParaRPr>
          </a:p>
        </p:txBody>
      </p:sp>
      <p:pic>
        <p:nvPicPr>
          <p:cNvPr id="3" name="Picture 3" descr="A screenshot of a cell phone&#10;&#10;Description generated with high confidence">
            <a:extLst>
              <a:ext uri="{FF2B5EF4-FFF2-40B4-BE49-F238E27FC236}">
                <a16:creationId xmlns:a16="http://schemas.microsoft.com/office/drawing/2014/main" id="{75A251DE-A64B-4CEF-8D6D-271FD9B302C5}"/>
              </a:ext>
            </a:extLst>
          </p:cNvPr>
          <p:cNvPicPr>
            <a:picLocks noChangeAspect="1"/>
          </p:cNvPicPr>
          <p:nvPr/>
        </p:nvPicPr>
        <p:blipFill>
          <a:blip r:embed="rId2"/>
          <a:stretch>
            <a:fillRect/>
          </a:stretch>
        </p:blipFill>
        <p:spPr>
          <a:xfrm>
            <a:off x="3717" y="-232"/>
            <a:ext cx="12286785" cy="6895635"/>
          </a:xfrm>
          <a:prstGeom prst="rect">
            <a:avLst/>
          </a:prstGeom>
        </p:spPr>
      </p:pic>
    </p:spTree>
    <p:extLst>
      <p:ext uri="{BB962C8B-B14F-4D97-AF65-F5344CB8AC3E}">
        <p14:creationId xmlns:p14="http://schemas.microsoft.com/office/powerpoint/2010/main" val="229151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600" i="1">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sp>
        <p:nvSpPr>
          <p:cNvPr id="2" name="TextBox 1">
            <a:extLst>
              <a:ext uri="{FF2B5EF4-FFF2-40B4-BE49-F238E27FC236}">
                <a16:creationId xmlns:a16="http://schemas.microsoft.com/office/drawing/2014/main" id="{BA7BD189-0901-4367-99CF-A5305FE79719}"/>
              </a:ext>
            </a:extLst>
          </p:cNvPr>
          <p:cNvSpPr txBox="1"/>
          <p:nvPr/>
        </p:nvSpPr>
        <p:spPr>
          <a:xfrm>
            <a:off x="2428875" y="1581150"/>
            <a:ext cx="7743825"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i="1">
                <a:cs typeface="Segoe UI"/>
              </a:rPr>
              <a:t>PRESUPUESTO:</a:t>
            </a:r>
            <a:endParaRPr lang="en-US" sz="1100">
              <a:cs typeface="Calibri" panose="020F0502020204030204"/>
            </a:endParaRPr>
          </a:p>
          <a:p>
            <a:r>
              <a:rPr lang="en-US" sz="1100" i="1">
                <a:cs typeface="Segoe UI"/>
              </a:rPr>
              <a:t>1era fase</a:t>
            </a:r>
          </a:p>
          <a:p>
            <a:r>
              <a:rPr lang="en-US" sz="1100" i="1">
                <a:cs typeface="Segoe UI"/>
              </a:rPr>
              <a:t>Compra de medios............................................... 300'000.000</a:t>
            </a:r>
            <a:br>
              <a:rPr lang="en-US" sz="1100" i="1">
                <a:cs typeface="Segoe UI"/>
              </a:rPr>
            </a:br>
            <a:endParaRPr lang="en-US" sz="1100" i="1">
              <a:ea typeface="+mn-lt"/>
              <a:cs typeface="Segoe UI"/>
            </a:endParaRPr>
          </a:p>
          <a:p>
            <a:r>
              <a:rPr lang="en-US" sz="1100" i="1">
                <a:ea typeface="+mn-lt"/>
                <a:cs typeface="+mn-lt"/>
              </a:rPr>
              <a:t>2da fase</a:t>
            </a:r>
            <a:endParaRPr lang="en-US" sz="1100">
              <a:ea typeface="+mn-lt"/>
              <a:cs typeface="+mn-lt"/>
            </a:endParaRPr>
          </a:p>
          <a:p>
            <a:r>
              <a:rPr lang="en-US" sz="1100" i="1">
                <a:ea typeface="+mn-lt"/>
                <a:cs typeface="+mn-lt"/>
              </a:rPr>
              <a:t>Nuevo Packing.................................................... 5'000.000</a:t>
            </a:r>
            <a:endParaRPr lang="en-US" sz="1100">
              <a:ea typeface="+mn-lt"/>
              <a:cs typeface="+mn-lt"/>
            </a:endParaRPr>
          </a:p>
          <a:p>
            <a:r>
              <a:rPr lang="en-US" sz="1100" i="1">
                <a:ea typeface="+mn-lt"/>
                <a:cs typeface="+mn-lt"/>
              </a:rPr>
              <a:t>Redistribución....................................................15'000.000</a:t>
            </a:r>
          </a:p>
          <a:p>
            <a:r>
              <a:rPr lang="en-US" sz="1100" i="1">
                <a:ea typeface="+mn-lt"/>
                <a:cs typeface="+mn-lt"/>
              </a:rPr>
              <a:t>Promo.................................................................60'000.000</a:t>
            </a:r>
            <a:br>
              <a:rPr lang="en-US" sz="1100" i="1">
                <a:ea typeface="+mn-lt"/>
                <a:cs typeface="+mn-lt"/>
              </a:rPr>
            </a:br>
            <a:r>
              <a:rPr lang="en-US" sz="1100" i="1">
                <a:ea typeface="+mn-lt"/>
                <a:cs typeface="+mn-lt"/>
              </a:rPr>
              <a:t>Medios............................................................... 40'000.000</a:t>
            </a:r>
          </a:p>
          <a:p>
            <a:endParaRPr lang="en-US" sz="1100" i="1">
              <a:ea typeface="+mn-lt"/>
              <a:cs typeface="+mn-lt"/>
            </a:endParaRPr>
          </a:p>
          <a:p>
            <a:endParaRPr lang="en-US" sz="1100" i="1">
              <a:ea typeface="+mn-lt"/>
              <a:cs typeface="+mn-lt"/>
            </a:endParaRPr>
          </a:p>
          <a:p>
            <a:r>
              <a:rPr lang="en-US" sz="1100" i="1">
                <a:ea typeface="+mn-lt"/>
                <a:cs typeface="+mn-lt"/>
              </a:rPr>
              <a:t>3ra fase</a:t>
            </a:r>
          </a:p>
          <a:p>
            <a:r>
              <a:rPr lang="en-US" sz="1100" i="1">
                <a:ea typeface="+mn-lt"/>
                <a:cs typeface="+mn-lt"/>
              </a:rPr>
              <a:t>Patrocinios</a:t>
            </a:r>
          </a:p>
          <a:p>
            <a:r>
              <a:rPr lang="en-US" sz="1100" i="1">
                <a:cs typeface="Calibri" panose="020F0502020204030204"/>
              </a:rPr>
              <a:t>FEP....................................................................50'000.000</a:t>
            </a:r>
          </a:p>
          <a:p>
            <a:r>
              <a:rPr lang="en-US" sz="1100" i="1">
                <a:cs typeface="Calibri" panose="020F0502020204030204"/>
              </a:rPr>
              <a:t>FPC.....................................................................110'000.000</a:t>
            </a:r>
          </a:p>
          <a:p>
            <a:r>
              <a:rPr lang="en-US" sz="1100" i="1">
                <a:cs typeface="Calibri" panose="020F0502020204030204"/>
              </a:rPr>
              <a:t>CINE COLOMBIA.................................................20'000.000</a:t>
            </a:r>
          </a:p>
          <a:p>
            <a:r>
              <a:rPr lang="en-US" sz="1100" i="1">
                <a:cs typeface="Calibri" panose="020F0502020204030204"/>
              </a:rPr>
              <a:t>50 EVENTOS MÁS..............................................390'000.000</a:t>
            </a:r>
          </a:p>
          <a:p>
            <a:endParaRPr lang="en-US" sz="1100" i="1">
              <a:cs typeface="Calibri" panose="020F0502020204030204"/>
            </a:endParaRPr>
          </a:p>
          <a:p>
            <a:r>
              <a:rPr lang="en-US" sz="1100" i="1">
                <a:cs typeface="Calibri" panose="020F0502020204030204"/>
              </a:rPr>
              <a:t>TOTAL INVERTIDO..........................................990'000.000</a:t>
            </a:r>
          </a:p>
          <a:p>
            <a:endParaRPr lang="en-US" sz="1100" i="1">
              <a:cs typeface="Segoe UI"/>
            </a:endParaRPr>
          </a:p>
        </p:txBody>
      </p:sp>
      <p:pic>
        <p:nvPicPr>
          <p:cNvPr id="3" name="Picture 3" descr="A screen shot of a computer&#10;&#10;Description generated with very high confidence">
            <a:extLst>
              <a:ext uri="{FF2B5EF4-FFF2-40B4-BE49-F238E27FC236}">
                <a16:creationId xmlns:a16="http://schemas.microsoft.com/office/drawing/2014/main" id="{B1FB7EBC-3712-435E-8196-C08A4C186184}"/>
              </a:ext>
            </a:extLst>
          </p:cNvPr>
          <p:cNvPicPr>
            <a:picLocks noChangeAspect="1"/>
          </p:cNvPicPr>
          <p:nvPr/>
        </p:nvPicPr>
        <p:blipFill>
          <a:blip r:embed="rId2"/>
          <a:stretch>
            <a:fillRect/>
          </a:stretch>
        </p:blipFill>
        <p:spPr>
          <a:xfrm>
            <a:off x="3717" y="-232"/>
            <a:ext cx="12305370" cy="6904928"/>
          </a:xfrm>
          <a:prstGeom prst="rect">
            <a:avLst/>
          </a:prstGeom>
        </p:spPr>
      </p:pic>
    </p:spTree>
    <p:extLst>
      <p:ext uri="{BB962C8B-B14F-4D97-AF65-F5344CB8AC3E}">
        <p14:creationId xmlns:p14="http://schemas.microsoft.com/office/powerpoint/2010/main" val="240280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600" i="1">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sp>
        <p:nvSpPr>
          <p:cNvPr id="2" name="TextBox 1">
            <a:extLst>
              <a:ext uri="{FF2B5EF4-FFF2-40B4-BE49-F238E27FC236}">
                <a16:creationId xmlns:a16="http://schemas.microsoft.com/office/drawing/2014/main" id="{BA7BD189-0901-4367-99CF-A5305FE79719}"/>
              </a:ext>
            </a:extLst>
          </p:cNvPr>
          <p:cNvSpPr txBox="1"/>
          <p:nvPr/>
        </p:nvSpPr>
        <p:spPr>
          <a:xfrm>
            <a:off x="5962650" y="3248025"/>
            <a:ext cx="774382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Segoe UI"/>
              </a:rPr>
              <a:t>BOARD</a:t>
            </a:r>
          </a:p>
          <a:p>
            <a:endParaRPr lang="en-US" sz="1100" i="1">
              <a:cs typeface="Segoe UI"/>
            </a:endParaRPr>
          </a:p>
          <a:p>
            <a:endParaRPr lang="en-US" sz="1100" i="1">
              <a:cs typeface="Segoe UI"/>
            </a:endParaRPr>
          </a:p>
        </p:txBody>
      </p:sp>
      <p:pic>
        <p:nvPicPr>
          <p:cNvPr id="3" name="Picture 3" descr="A picture containing bird, air, flying, white&#10;&#10;Description generated with very high confidence">
            <a:extLst>
              <a:ext uri="{FF2B5EF4-FFF2-40B4-BE49-F238E27FC236}">
                <a16:creationId xmlns:a16="http://schemas.microsoft.com/office/drawing/2014/main" id="{C3740006-6C37-4956-9AD3-AFF20F920868}"/>
              </a:ext>
            </a:extLst>
          </p:cNvPr>
          <p:cNvPicPr>
            <a:picLocks noChangeAspect="1"/>
          </p:cNvPicPr>
          <p:nvPr/>
        </p:nvPicPr>
        <p:blipFill>
          <a:blip r:embed="rId2"/>
          <a:stretch>
            <a:fillRect/>
          </a:stretch>
        </p:blipFill>
        <p:spPr>
          <a:xfrm>
            <a:off x="3717" y="-232"/>
            <a:ext cx="12221736" cy="6858464"/>
          </a:xfrm>
          <a:prstGeom prst="rect">
            <a:avLst/>
          </a:prstGeom>
        </p:spPr>
      </p:pic>
    </p:spTree>
    <p:extLst>
      <p:ext uri="{BB962C8B-B14F-4D97-AF65-F5344CB8AC3E}">
        <p14:creationId xmlns:p14="http://schemas.microsoft.com/office/powerpoint/2010/main" val="184387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170" y="1841229"/>
            <a:ext cx="6642339" cy="820469"/>
          </a:xfrm>
        </p:spPr>
        <p:txBody>
          <a:bodyPr>
            <a:normAutofit fontScale="90000"/>
          </a:bodyPr>
          <a:lstStyle/>
          <a:p>
            <a:r>
              <a:rPr lang="en-US" sz="1600">
                <a:cs typeface="Calibri Light"/>
              </a:rPr>
              <a:t>SITUACIÓN:</a:t>
            </a:r>
            <a:br>
              <a:rPr lang="en-US" sz="1600">
                <a:cs typeface="Calibri Light"/>
              </a:rPr>
            </a:br>
            <a:r>
              <a:rPr lang="en-US" sz="1600" i="1">
                <a:ea typeface="+mj-lt"/>
                <a:cs typeface="+mj-lt"/>
              </a:rPr>
              <a:t>El país enfrenta una de las peores enfermedades de los últimos años. La alta propagación del virus COVID-19 ha hecho tomar medidas sólidas en todo el país, desde la cancelación de clases en colegios públicos, hasta la prohibición de cualquier tipo de evento con más </a:t>
            </a:r>
            <a:r>
              <a:rPr lang="en-US" sz="1600" b="1" i="1">
                <a:ea typeface="+mj-lt"/>
                <a:cs typeface="+mj-lt"/>
              </a:rPr>
              <a:t>de 500 personas presentes.</a:t>
            </a:r>
            <a:endParaRPr lang="en-US" sz="1600">
              <a:ea typeface="+mj-lt"/>
              <a:cs typeface="+mj-lt"/>
            </a:endParaRPr>
          </a:p>
        </p:txBody>
      </p:sp>
      <p:sp>
        <p:nvSpPr>
          <p:cNvPr id="5" name="Title 1">
            <a:extLst>
              <a:ext uri="{FF2B5EF4-FFF2-40B4-BE49-F238E27FC236}">
                <a16:creationId xmlns:a16="http://schemas.microsoft.com/office/drawing/2014/main" id="{CD78F8BF-A21C-41D2-B4C5-39309E22386C}"/>
              </a:ext>
            </a:extLst>
          </p:cNvPr>
          <p:cNvSpPr txBox="1">
            <a:spLocks/>
          </p:cNvSpPr>
          <p:nvPr/>
        </p:nvSpPr>
        <p:spPr>
          <a:xfrm>
            <a:off x="2337758" y="3546384"/>
            <a:ext cx="6642339" cy="820469"/>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ea typeface="+mj-lt"/>
                <a:cs typeface="+mj-lt"/>
              </a:rPr>
              <a:t>HALLAZGO </a:t>
            </a:r>
            <a:endParaRPr lang="en-US"/>
          </a:p>
          <a:p>
            <a:pPr algn="l"/>
            <a:r>
              <a:rPr lang="en-US" sz="1600" i="1">
                <a:ea typeface="+mj-lt"/>
                <a:cs typeface="+mj-lt"/>
              </a:rPr>
              <a:t>A raiz de esta última medida tomada por el presidente Iván Duque, muchos grandes eventos tuvieron que ser cancelados, dejando a su paso mucha comunicación masiva (ATL) que ya no tiene información relevante, pero que aún está al aire, tales como: murales, vallas, avisos en revistas, banners digitales, etc...</a:t>
            </a:r>
            <a:endParaRPr lang="en-US" sz="1600">
              <a:ea typeface="+mj-lt"/>
              <a:cs typeface="+mj-lt"/>
            </a:endParaRPr>
          </a:p>
          <a:p>
            <a:endParaRPr lang="en-US" sz="1600">
              <a:ea typeface="+mj-lt"/>
              <a:cs typeface="+mj-lt"/>
            </a:endParaRPr>
          </a:p>
        </p:txBody>
      </p:sp>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7" name="Title 1">
            <a:extLst>
              <a:ext uri="{FF2B5EF4-FFF2-40B4-BE49-F238E27FC236}">
                <a16:creationId xmlns:a16="http://schemas.microsoft.com/office/drawing/2014/main" id="{2A61CEC2-F580-48EE-82ED-90819B93DDED}"/>
              </a:ext>
            </a:extLst>
          </p:cNvPr>
          <p:cNvSpPr txBox="1">
            <a:spLocks/>
          </p:cNvSpPr>
          <p:nvPr/>
        </p:nvSpPr>
        <p:spPr>
          <a:xfrm>
            <a:off x="4925683" y="5084761"/>
            <a:ext cx="6642339" cy="820469"/>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a:ea typeface="+mj-lt"/>
                <a:cs typeface="+mj-lt"/>
              </a:rPr>
              <a:t>IDEA:</a:t>
            </a:r>
            <a:endParaRPr lang="en-US" sz="1600">
              <a:ea typeface="+mj-lt"/>
              <a:cs typeface="+mj-lt"/>
            </a:endParaRPr>
          </a:p>
          <a:p>
            <a:pPr algn="l"/>
            <a:r>
              <a:rPr lang="en-US" sz="1600" i="1">
                <a:ea typeface="+mj-lt"/>
                <a:cs typeface="+mj-lt"/>
              </a:rPr>
              <a:t>Usaremos estos medios que las otras marcas están desaprovechando para darle la vuelta y transmitir un mensaje único de Yox con defensis. Además, usaremos esas boletas que la audiencia no pudo usar para crear una promo por producto, donde les revelaremos que somos los nuevos patrocinadores de todos los eventos donde exista algún virus.</a:t>
            </a:r>
            <a:endParaRPr lang="en-US" sz="1600">
              <a:ea typeface="+mj-lt"/>
              <a:cs typeface="+mj-lt"/>
            </a:endParaRPr>
          </a:p>
          <a:p>
            <a:endParaRPr lang="en-US" sz="1600">
              <a:ea typeface="+mj-lt"/>
              <a:cs typeface="+mj-lt"/>
            </a:endParaRPr>
          </a:p>
          <a:p>
            <a:endParaRPr lang="en-US" sz="1600">
              <a:ea typeface="+mj-lt"/>
              <a:cs typeface="+mj-lt"/>
            </a:endParaRPr>
          </a:p>
        </p:txBody>
      </p:sp>
      <p:pic>
        <p:nvPicPr>
          <p:cNvPr id="3" name="Picture 3" descr="A screenshot of a cell phone&#10;&#10;Description generated with high confidence">
            <a:extLst>
              <a:ext uri="{FF2B5EF4-FFF2-40B4-BE49-F238E27FC236}">
                <a16:creationId xmlns:a16="http://schemas.microsoft.com/office/drawing/2014/main" id="{853455F0-DC91-466C-8BB7-FBEFD2BA5F31}"/>
              </a:ext>
            </a:extLst>
          </p:cNvPr>
          <p:cNvPicPr>
            <a:picLocks noChangeAspect="1"/>
          </p:cNvPicPr>
          <p:nvPr/>
        </p:nvPicPr>
        <p:blipFill>
          <a:blip r:embed="rId2"/>
          <a:stretch>
            <a:fillRect/>
          </a:stretch>
        </p:blipFill>
        <p:spPr>
          <a:xfrm>
            <a:off x="-3672" y="4246"/>
            <a:ext cx="12199344" cy="6913772"/>
          </a:xfrm>
          <a:prstGeom prst="rect">
            <a:avLst/>
          </a:prstGeom>
        </p:spPr>
      </p:pic>
    </p:spTree>
    <p:extLst>
      <p:ext uri="{BB962C8B-B14F-4D97-AF65-F5344CB8AC3E}">
        <p14:creationId xmlns:p14="http://schemas.microsoft.com/office/powerpoint/2010/main" val="1572148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78F8BF-A21C-41D2-B4C5-39309E22386C}"/>
              </a:ext>
            </a:extLst>
          </p:cNvPr>
          <p:cNvSpPr txBox="1">
            <a:spLocks/>
          </p:cNvSpPr>
          <p:nvPr/>
        </p:nvSpPr>
        <p:spPr>
          <a:xfrm>
            <a:off x="2769079" y="2611856"/>
            <a:ext cx="6642339" cy="820469"/>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ea typeface="+mj-lt"/>
                <a:cs typeface="+mj-lt"/>
              </a:rPr>
              <a:t>HALLAZGO </a:t>
            </a:r>
            <a:endParaRPr lang="en-US"/>
          </a:p>
          <a:p>
            <a:pPr algn="l"/>
            <a:r>
              <a:rPr lang="en-US" sz="1600" i="1">
                <a:ea typeface="+mj-lt"/>
                <a:cs typeface="+mj-lt"/>
              </a:rPr>
              <a:t>A raiz de esta última medida tomada por el presidente Iván Duque, muchos grandes eventos tuvieron que ser cancelados, dejando a su paso mucha comunicación masiva (ATL) que ya no tiene información relevante, pero que aún está al aire, tales como: murales, vallas, avisos en revistas, banners digitales, etc...</a:t>
            </a:r>
            <a:endParaRPr lang="en-US" sz="1600">
              <a:ea typeface="+mj-lt"/>
              <a:cs typeface="+mj-lt"/>
            </a:endParaRPr>
          </a:p>
          <a:p>
            <a:endParaRPr lang="en-US" sz="1600">
              <a:ea typeface="+mj-lt"/>
              <a:cs typeface="+mj-lt"/>
            </a:endParaRPr>
          </a:p>
        </p:txBody>
      </p:sp>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pic>
        <p:nvPicPr>
          <p:cNvPr id="2" name="Picture 2" descr="A picture containing bird&#10;&#10;Description generated with very high confidence">
            <a:extLst>
              <a:ext uri="{FF2B5EF4-FFF2-40B4-BE49-F238E27FC236}">
                <a16:creationId xmlns:a16="http://schemas.microsoft.com/office/drawing/2014/main" id="{5EDC298B-37FD-49E3-8ABF-A2272EB2CA9A}"/>
              </a:ext>
            </a:extLst>
          </p:cNvPr>
          <p:cNvPicPr>
            <a:picLocks noChangeAspect="1"/>
          </p:cNvPicPr>
          <p:nvPr/>
        </p:nvPicPr>
        <p:blipFill>
          <a:blip r:embed="rId2"/>
          <a:stretch>
            <a:fillRect/>
          </a:stretch>
        </p:blipFill>
        <p:spPr>
          <a:xfrm>
            <a:off x="3717" y="-232"/>
            <a:ext cx="12519102" cy="7025732"/>
          </a:xfrm>
          <a:prstGeom prst="rect">
            <a:avLst/>
          </a:prstGeom>
        </p:spPr>
      </p:pic>
    </p:spTree>
    <p:extLst>
      <p:ext uri="{BB962C8B-B14F-4D97-AF65-F5344CB8AC3E}">
        <p14:creationId xmlns:p14="http://schemas.microsoft.com/office/powerpoint/2010/main" val="2411274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7661" y="892323"/>
            <a:ext cx="6642339" cy="820469"/>
          </a:xfrm>
        </p:spPr>
        <p:txBody>
          <a:bodyPr>
            <a:normAutofit/>
          </a:bodyPr>
          <a:lstStyle/>
          <a:p>
            <a:r>
              <a:rPr lang="en-US" sz="1600">
                <a:cs typeface="Calibri Light"/>
              </a:rPr>
              <a:t>RESPALDO:</a:t>
            </a:r>
            <a:br>
              <a:rPr lang="en-US" sz="1600">
                <a:cs typeface="Calibri Light"/>
              </a:rPr>
            </a:br>
            <a:endParaRPr lang="en-US" sz="1600" b="1" i="1">
              <a:ea typeface="+mj-lt"/>
              <a:cs typeface="+mj-lt"/>
            </a:endParaRPr>
          </a:p>
        </p:txBody>
      </p:sp>
      <p:sp>
        <p:nvSpPr>
          <p:cNvPr id="5" name="Title 1">
            <a:extLst>
              <a:ext uri="{FF2B5EF4-FFF2-40B4-BE49-F238E27FC236}">
                <a16:creationId xmlns:a16="http://schemas.microsoft.com/office/drawing/2014/main" id="{CD78F8BF-A21C-41D2-B4C5-39309E22386C}"/>
              </a:ext>
            </a:extLst>
          </p:cNvPr>
          <p:cNvSpPr txBox="1">
            <a:spLocks/>
          </p:cNvSpPr>
          <p:nvPr/>
        </p:nvSpPr>
        <p:spPr>
          <a:xfrm>
            <a:off x="2337758" y="3546384"/>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7" name="Title 1">
            <a:extLst>
              <a:ext uri="{FF2B5EF4-FFF2-40B4-BE49-F238E27FC236}">
                <a16:creationId xmlns:a16="http://schemas.microsoft.com/office/drawing/2014/main" id="{2A61CEC2-F580-48EE-82ED-90819B93DDED}"/>
              </a:ext>
            </a:extLst>
          </p:cNvPr>
          <p:cNvSpPr txBox="1">
            <a:spLocks/>
          </p:cNvSpPr>
          <p:nvPr/>
        </p:nvSpPr>
        <p:spPr>
          <a:xfrm>
            <a:off x="281797" y="1720459"/>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ea typeface="+mj-lt"/>
                <a:cs typeface="+mj-lt"/>
              </a:rPr>
              <a:t>Estéreo picnic tuvo su segundo foco de búsqueda más alto después del de lanzamiento de su cartel, lo que demuestra el grado de importancia de los colombianos en este evento. </a:t>
            </a:r>
          </a:p>
          <a:p>
            <a:endParaRPr lang="en-US" sz="1600">
              <a:ea typeface="+mj-lt"/>
              <a:cs typeface="+mj-lt"/>
            </a:endParaRPr>
          </a:p>
        </p:txBody>
      </p:sp>
      <p:sp>
        <p:nvSpPr>
          <p:cNvPr id="8" name="Title 1">
            <a:extLst>
              <a:ext uri="{FF2B5EF4-FFF2-40B4-BE49-F238E27FC236}">
                <a16:creationId xmlns:a16="http://schemas.microsoft.com/office/drawing/2014/main" id="{C9ACE6F8-965F-46C4-9090-C7EE9E3789BB}"/>
              </a:ext>
            </a:extLst>
          </p:cNvPr>
          <p:cNvSpPr txBox="1">
            <a:spLocks/>
          </p:cNvSpPr>
          <p:nvPr/>
        </p:nvSpPr>
        <p:spPr>
          <a:xfrm>
            <a:off x="353683" y="2496836"/>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ea typeface="+mj-lt"/>
                <a:cs typeface="+mj-lt"/>
              </a:rPr>
              <a:t>La economía naranja ha sido una de las más afectadas por esta pandemia mundial. </a:t>
            </a:r>
          </a:p>
          <a:p>
            <a:endParaRPr lang="en-US" sz="1600">
              <a:ea typeface="+mj-lt"/>
              <a:cs typeface="+mj-lt"/>
            </a:endParaRPr>
          </a:p>
        </p:txBody>
      </p:sp>
      <p:sp>
        <p:nvSpPr>
          <p:cNvPr id="9" name="Title 1">
            <a:extLst>
              <a:ext uri="{FF2B5EF4-FFF2-40B4-BE49-F238E27FC236}">
                <a16:creationId xmlns:a16="http://schemas.microsoft.com/office/drawing/2014/main" id="{AFF53C56-0955-414A-BFE8-16CB9FC11FF9}"/>
              </a:ext>
            </a:extLst>
          </p:cNvPr>
          <p:cNvSpPr txBox="1">
            <a:spLocks/>
          </p:cNvSpPr>
          <p:nvPr/>
        </p:nvSpPr>
        <p:spPr>
          <a:xfrm>
            <a:off x="138022" y="3330722"/>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ea typeface="+mj-lt"/>
                <a:cs typeface="+mj-lt"/>
              </a:rPr>
              <a:t>Después de cancelarse un evento, su publicidad demora en salir del aire aproximadamente 2 meses.</a:t>
            </a:r>
          </a:p>
          <a:p>
            <a:endParaRPr lang="en-US" sz="1600">
              <a:ea typeface="+mj-lt"/>
              <a:cs typeface="+mj-lt"/>
            </a:endParaRPr>
          </a:p>
        </p:txBody>
      </p:sp>
      <p:sp>
        <p:nvSpPr>
          <p:cNvPr id="10" name="Title 1">
            <a:extLst>
              <a:ext uri="{FF2B5EF4-FFF2-40B4-BE49-F238E27FC236}">
                <a16:creationId xmlns:a16="http://schemas.microsoft.com/office/drawing/2014/main" id="{FAF746A0-A1D7-4295-BFD8-3CE7B264DF6A}"/>
              </a:ext>
            </a:extLst>
          </p:cNvPr>
          <p:cNvSpPr txBox="1">
            <a:spLocks/>
          </p:cNvSpPr>
          <p:nvPr/>
        </p:nvSpPr>
        <p:spPr>
          <a:xfrm>
            <a:off x="281795" y="4452155"/>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ea typeface="+mj-lt"/>
                <a:cs typeface="+mj-lt"/>
              </a:rPr>
              <a:t>Todos los eventos pospuestos, tenían planes de pauta ATL, BTL Y DIGITAL hasta el día de su realización, viendo esto como una oportunidad para YOX y comunicar a través de estos medios ''desaprovechados''.</a:t>
            </a:r>
          </a:p>
          <a:p>
            <a:endParaRPr lang="en-US" sz="1600">
              <a:ea typeface="+mj-lt"/>
              <a:cs typeface="+mj-lt"/>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B2B34F03-4574-4052-BBB3-F997A3C0BADD}"/>
                  </a:ext>
                </a:extLst>
              </p14:cNvPr>
              <p14:cNvContentPartPr/>
              <p14:nvPr/>
            </p14:nvContentPartPr>
            <p14:xfrm>
              <a:off x="2395021" y="1332209"/>
              <a:ext cx="9524" cy="9524"/>
            </p14:xfrm>
          </p:contentPart>
        </mc:Choice>
        <mc:Fallback>
          <p:pic>
            <p:nvPicPr>
              <p:cNvPr id="3" name="Ink 2">
                <a:extLst>
                  <a:ext uri="{FF2B5EF4-FFF2-40B4-BE49-F238E27FC236}">
                    <a16:creationId xmlns:a16="http://schemas.microsoft.com/office/drawing/2014/main" id="{B2B34F03-4574-4052-BBB3-F997A3C0BADD}"/>
                  </a:ext>
                </a:extLst>
              </p:cNvPr>
              <p:cNvPicPr/>
              <p:nvPr/>
            </p:nvPicPr>
            <p:blipFill>
              <a:blip r:embed="rId3"/>
              <a:stretch>
                <a:fillRect/>
              </a:stretch>
            </p:blipFill>
            <p:spPr>
              <a:xfrm>
                <a:off x="2275971" y="1312367"/>
                <a:ext cx="245243" cy="48811"/>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C272FF7B-54B8-4D0A-96FF-C67C2755A9CE}"/>
                  </a:ext>
                </a:extLst>
              </p14:cNvPr>
              <p14:cNvContentPartPr/>
              <p14:nvPr/>
            </p14:nvContentPartPr>
            <p14:xfrm>
              <a:off x="2395021" y="1332209"/>
              <a:ext cx="9524" cy="9524"/>
            </p14:xfrm>
          </p:contentPart>
        </mc:Choice>
        <mc:Fallback>
          <p:pic>
            <p:nvPicPr>
              <p:cNvPr id="4" name="Ink 3">
                <a:extLst>
                  <a:ext uri="{FF2B5EF4-FFF2-40B4-BE49-F238E27FC236}">
                    <a16:creationId xmlns:a16="http://schemas.microsoft.com/office/drawing/2014/main" id="{C272FF7B-54B8-4D0A-96FF-C67C2755A9CE}"/>
                  </a:ext>
                </a:extLst>
              </p:cNvPr>
              <p:cNvPicPr/>
              <p:nvPr/>
            </p:nvPicPr>
            <p:blipFill>
              <a:blip r:embed="rId3"/>
              <a:stretch>
                <a:fillRect/>
              </a:stretch>
            </p:blipFill>
            <p:spPr>
              <a:xfrm>
                <a:off x="2275971" y="1312367"/>
                <a:ext cx="245243" cy="4881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D9BDD495-8A0F-4B96-8460-41BB59782C30}"/>
                  </a:ext>
                </a:extLst>
              </p14:cNvPr>
              <p14:cNvContentPartPr/>
              <p14:nvPr/>
            </p14:nvContentPartPr>
            <p14:xfrm>
              <a:off x="2304361" y="1367928"/>
              <a:ext cx="9524" cy="9524"/>
            </p14:xfrm>
          </p:contentPart>
        </mc:Choice>
        <mc:Fallback>
          <p:pic>
            <p:nvPicPr>
              <p:cNvPr id="11" name="Ink 10">
                <a:extLst>
                  <a:ext uri="{FF2B5EF4-FFF2-40B4-BE49-F238E27FC236}">
                    <a16:creationId xmlns:a16="http://schemas.microsoft.com/office/drawing/2014/main" id="{D9BDD495-8A0F-4B96-8460-41BB59782C30}"/>
                  </a:ext>
                </a:extLst>
              </p:cNvPr>
              <p:cNvPicPr/>
              <p:nvPr/>
            </p:nvPicPr>
            <p:blipFill>
              <a:blip r:embed="rId6"/>
              <a:stretch>
                <a:fillRect/>
              </a:stretch>
            </p:blipFill>
            <p:spPr>
              <a:xfrm>
                <a:off x="2209121" y="1346283"/>
                <a:ext cx="198099" cy="52382"/>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368CC77B-804A-477B-BC89-FD04A79BB93B}"/>
                  </a:ext>
                </a:extLst>
              </p14:cNvPr>
              <p14:cNvContentPartPr/>
              <p14:nvPr/>
            </p14:nvContentPartPr>
            <p14:xfrm>
              <a:off x="2325915" y="1385177"/>
              <a:ext cx="9524" cy="9524"/>
            </p14:xfrm>
          </p:contentPart>
        </mc:Choice>
        <mc:Fallback>
          <p:pic>
            <p:nvPicPr>
              <p:cNvPr id="12" name="Ink 11">
                <a:extLst>
                  <a:ext uri="{FF2B5EF4-FFF2-40B4-BE49-F238E27FC236}">
                    <a16:creationId xmlns:a16="http://schemas.microsoft.com/office/drawing/2014/main" id="{368CC77B-804A-477B-BC89-FD04A79BB93B}"/>
                  </a:ext>
                </a:extLst>
              </p:cNvPr>
              <p:cNvPicPr/>
              <p:nvPr/>
            </p:nvPicPr>
            <p:blipFill>
              <a:blip r:embed="rId8"/>
              <a:stretch>
                <a:fillRect/>
              </a:stretch>
            </p:blipFill>
            <p:spPr>
              <a:xfrm>
                <a:off x="2311485" y="1266127"/>
                <a:ext cx="38096" cy="245243"/>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k 12">
                <a:extLst>
                  <a:ext uri="{FF2B5EF4-FFF2-40B4-BE49-F238E27FC236}">
                    <a16:creationId xmlns:a16="http://schemas.microsoft.com/office/drawing/2014/main" id="{2F842879-B30D-472E-ADB5-5B1169130286}"/>
                  </a:ext>
                </a:extLst>
              </p14:cNvPr>
              <p14:cNvContentPartPr/>
              <p14:nvPr/>
            </p14:nvContentPartPr>
            <p14:xfrm>
              <a:off x="2325915" y="1385177"/>
              <a:ext cx="9524" cy="9524"/>
            </p14:xfrm>
          </p:contentPart>
        </mc:Choice>
        <mc:Fallback>
          <p:pic>
            <p:nvPicPr>
              <p:cNvPr id="13" name="Ink 12">
                <a:extLst>
                  <a:ext uri="{FF2B5EF4-FFF2-40B4-BE49-F238E27FC236}">
                    <a16:creationId xmlns:a16="http://schemas.microsoft.com/office/drawing/2014/main" id="{2F842879-B30D-472E-ADB5-5B1169130286}"/>
                  </a:ext>
                </a:extLst>
              </p:cNvPr>
              <p:cNvPicPr/>
              <p:nvPr/>
            </p:nvPicPr>
            <p:blipFill>
              <a:blip r:embed="rId10"/>
              <a:stretch>
                <a:fillRect/>
              </a:stretch>
            </p:blipFill>
            <p:spPr>
              <a:xfrm>
                <a:off x="2299459" y="1266127"/>
                <a:ext cx="61906" cy="245243"/>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C7F0D280-F8CA-4336-8128-D351D29A2133}"/>
                  </a:ext>
                </a:extLst>
              </p14:cNvPr>
              <p14:cNvContentPartPr/>
              <p14:nvPr/>
            </p14:nvContentPartPr>
            <p14:xfrm>
              <a:off x="2272910" y="1337194"/>
              <a:ext cx="9524" cy="9524"/>
            </p14:xfrm>
          </p:contentPart>
        </mc:Choice>
        <mc:Fallback>
          <p:pic>
            <p:nvPicPr>
              <p:cNvPr id="14" name="Ink 13">
                <a:extLst>
                  <a:ext uri="{FF2B5EF4-FFF2-40B4-BE49-F238E27FC236}">
                    <a16:creationId xmlns:a16="http://schemas.microsoft.com/office/drawing/2014/main" id="{C7F0D280-F8CA-4336-8128-D351D29A2133}"/>
                  </a:ext>
                </a:extLst>
              </p:cNvPr>
              <p:cNvPicPr/>
              <p:nvPr/>
            </p:nvPicPr>
            <p:blipFill>
              <a:blip r:embed="rId12"/>
              <a:stretch>
                <a:fillRect/>
              </a:stretch>
            </p:blipFill>
            <p:spPr>
              <a:xfrm>
                <a:off x="2252206" y="1323966"/>
                <a:ext cx="50519" cy="35715"/>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FAEE50CE-F28A-46D1-BA82-E3BACA532048}"/>
                  </a:ext>
                </a:extLst>
              </p14:cNvPr>
              <p14:cNvContentPartPr/>
              <p14:nvPr/>
            </p14:nvContentPartPr>
            <p14:xfrm>
              <a:off x="2272910" y="1343039"/>
              <a:ext cx="9524" cy="9524"/>
            </p14:xfrm>
          </p:contentPart>
        </mc:Choice>
        <mc:Fallback>
          <p:pic>
            <p:nvPicPr>
              <p:cNvPr id="15" name="Ink 14">
                <a:extLst>
                  <a:ext uri="{FF2B5EF4-FFF2-40B4-BE49-F238E27FC236}">
                    <a16:creationId xmlns:a16="http://schemas.microsoft.com/office/drawing/2014/main" id="{FAEE50CE-F28A-46D1-BA82-E3BACA532048}"/>
                  </a:ext>
                </a:extLst>
              </p:cNvPr>
              <p:cNvPicPr/>
              <p:nvPr/>
            </p:nvPicPr>
            <p:blipFill>
              <a:blip r:embed="rId14"/>
              <a:stretch>
                <a:fillRect/>
              </a:stretch>
            </p:blipFill>
            <p:spPr>
              <a:xfrm>
                <a:off x="2229619" y="1317976"/>
                <a:ext cx="95240" cy="59149"/>
              </a:xfrm>
              <a:prstGeom prst="rect">
                <a:avLst/>
              </a:prstGeom>
            </p:spPr>
          </p:pic>
        </mc:Fallback>
      </mc:AlternateContent>
      <p:pic>
        <p:nvPicPr>
          <p:cNvPr id="16" name="Picture 16" descr="A picture containing bird, blue, flying&#10;&#10;Description generated with very high confidence">
            <a:extLst>
              <a:ext uri="{FF2B5EF4-FFF2-40B4-BE49-F238E27FC236}">
                <a16:creationId xmlns:a16="http://schemas.microsoft.com/office/drawing/2014/main" id="{46CAE8F2-BEF4-45FC-ABD6-11A9D0FE4A26}"/>
              </a:ext>
            </a:extLst>
          </p:cNvPr>
          <p:cNvPicPr>
            <a:picLocks noChangeAspect="1"/>
          </p:cNvPicPr>
          <p:nvPr/>
        </p:nvPicPr>
        <p:blipFill>
          <a:blip r:embed="rId15"/>
          <a:stretch>
            <a:fillRect/>
          </a:stretch>
        </p:blipFill>
        <p:spPr>
          <a:xfrm>
            <a:off x="3717" y="-28110"/>
            <a:ext cx="12296078" cy="6886342"/>
          </a:xfrm>
          <a:prstGeom prst="rect">
            <a:avLst/>
          </a:prstGeom>
        </p:spPr>
      </p:pic>
    </p:spTree>
    <p:extLst>
      <p:ext uri="{BB962C8B-B14F-4D97-AF65-F5344CB8AC3E}">
        <p14:creationId xmlns:p14="http://schemas.microsoft.com/office/powerpoint/2010/main" val="40826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596551" y="2956912"/>
            <a:ext cx="6642339" cy="820469"/>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i="1">
                <a:ea typeface="+mj-lt"/>
                <a:cs typeface="+mj-lt"/>
              </a:rPr>
              <a:t>IDEA:</a:t>
            </a:r>
            <a:endParaRPr lang="en-US" sz="1600">
              <a:ea typeface="+mj-lt"/>
              <a:cs typeface="+mj-lt"/>
            </a:endParaRPr>
          </a:p>
          <a:p>
            <a:pPr algn="l"/>
            <a:r>
              <a:rPr lang="en-US" sz="1600" i="1">
                <a:ea typeface="+mj-lt"/>
                <a:cs typeface="+mj-lt"/>
              </a:rPr>
              <a:t>Usaremos estos medios que las otras marcas están desaprovechando para darle la vuelta y transmitir un mensaje único de Yox con defensis. Además, usaremos esas boletas que la audiencia no pudo usar para crear una promo por producto, donde les revelaremos que somos los nuevos patrocinadores de todos los eventos donde exista algún virus.</a:t>
            </a:r>
            <a:endParaRPr lang="en-US" sz="1600">
              <a:ea typeface="+mj-lt"/>
              <a:cs typeface="+mj-lt"/>
            </a:endParaRPr>
          </a:p>
          <a:p>
            <a:endParaRPr lang="en-US" sz="1600">
              <a:ea typeface="+mj-lt"/>
              <a:cs typeface="+mj-lt"/>
            </a:endParaRPr>
          </a:p>
          <a:p>
            <a:endParaRPr lang="en-US" sz="1600">
              <a:ea typeface="+mj-lt"/>
              <a:cs typeface="+mj-lt"/>
            </a:endParaRPr>
          </a:p>
        </p:txBody>
      </p:sp>
      <p:pic>
        <p:nvPicPr>
          <p:cNvPr id="2" name="Picture 2" descr="A picture containing shirt&#10;&#10;Description generated with very high confidence">
            <a:extLst>
              <a:ext uri="{FF2B5EF4-FFF2-40B4-BE49-F238E27FC236}">
                <a16:creationId xmlns:a16="http://schemas.microsoft.com/office/drawing/2014/main" id="{CD5AD5C3-B660-43B7-BB74-109AFA168FD2}"/>
              </a:ext>
            </a:extLst>
          </p:cNvPr>
          <p:cNvPicPr>
            <a:picLocks noChangeAspect="1"/>
          </p:cNvPicPr>
          <p:nvPr/>
        </p:nvPicPr>
        <p:blipFill>
          <a:blip r:embed="rId2"/>
          <a:stretch>
            <a:fillRect/>
          </a:stretch>
        </p:blipFill>
        <p:spPr>
          <a:xfrm>
            <a:off x="3717" y="-232"/>
            <a:ext cx="12258907" cy="6858464"/>
          </a:xfrm>
          <a:prstGeom prst="rect">
            <a:avLst/>
          </a:prstGeom>
        </p:spPr>
      </p:pic>
    </p:spTree>
    <p:extLst>
      <p:ext uri="{BB962C8B-B14F-4D97-AF65-F5344CB8AC3E}">
        <p14:creationId xmlns:p14="http://schemas.microsoft.com/office/powerpoint/2010/main" val="369304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63201" y="3309337"/>
            <a:ext cx="6642339" cy="820469"/>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i="1">
                <a:ea typeface="+mj-lt"/>
                <a:cs typeface="+mj-lt"/>
              </a:rPr>
              <a:t>FASE 1:</a:t>
            </a:r>
            <a:endParaRPr lang="en-US" sz="1600">
              <a:ea typeface="+mj-lt"/>
              <a:cs typeface="+mj-lt"/>
            </a:endParaRPr>
          </a:p>
          <a:p>
            <a:pPr algn="l"/>
            <a:r>
              <a:rPr lang="en-US" sz="1600" i="1">
                <a:ea typeface="+mj-lt"/>
                <a:cs typeface="+mj-lt"/>
              </a:rPr>
              <a:t>Compraremos los medios que aún están al aire pero que ya no sirven por el aplazamiento de los eventos y les daremos la vuelta con un mensaje al mejor estilo Yox con Defensis.  </a:t>
            </a:r>
            <a:endParaRPr lang="en-US" sz="1600">
              <a:ea typeface="+mj-lt"/>
              <a:cs typeface="+mj-lt"/>
            </a:endParaRPr>
          </a:p>
          <a:p>
            <a:pPr algn="l"/>
            <a:endParaRPr lang="en-US" sz="1600" i="1">
              <a:ea typeface="+mj-lt"/>
              <a:cs typeface="+mj-lt"/>
            </a:endParaRPr>
          </a:p>
          <a:p>
            <a:pPr algn="l"/>
            <a:endParaRPr lang="en-US" sz="1600" i="1">
              <a:ea typeface="+mj-lt"/>
              <a:cs typeface="+mj-lt"/>
            </a:endParaRPr>
          </a:p>
          <a:p>
            <a:pPr algn="l"/>
            <a:endParaRPr lang="en-US" sz="1600" i="1">
              <a:ea typeface="+mj-lt"/>
              <a:cs typeface="+mj-lt"/>
            </a:endParaRPr>
          </a:p>
          <a:p>
            <a:pPr algn="l"/>
            <a:r>
              <a:rPr lang="en-US" sz="1600" i="1">
                <a:ea typeface="+mj-lt"/>
                <a:cs typeface="+mj-lt"/>
              </a:rPr>
              <a:t>MEDIOS:  ooh: mupi, valla, tv, prensa, digital.</a:t>
            </a:r>
            <a:endParaRPr lang="en-US" sz="1600">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pic>
        <p:nvPicPr>
          <p:cNvPr id="2" name="Picture 2" descr="A screenshot of a cell phone&#10;&#10;Description generated with high confidence">
            <a:extLst>
              <a:ext uri="{FF2B5EF4-FFF2-40B4-BE49-F238E27FC236}">
                <a16:creationId xmlns:a16="http://schemas.microsoft.com/office/drawing/2014/main" id="{ED4F0156-161A-4ECA-8AE0-694E18D306A7}"/>
              </a:ext>
            </a:extLst>
          </p:cNvPr>
          <p:cNvPicPr>
            <a:picLocks noChangeAspect="1"/>
          </p:cNvPicPr>
          <p:nvPr/>
        </p:nvPicPr>
        <p:blipFill>
          <a:blip r:embed="rId2"/>
          <a:stretch>
            <a:fillRect/>
          </a:stretch>
        </p:blipFill>
        <p:spPr>
          <a:xfrm>
            <a:off x="3717" y="-232"/>
            <a:ext cx="12370419" cy="6942098"/>
          </a:xfrm>
          <a:prstGeom prst="rect">
            <a:avLst/>
          </a:prstGeom>
        </p:spPr>
      </p:pic>
    </p:spTree>
    <p:extLst>
      <p:ext uri="{BB962C8B-B14F-4D97-AF65-F5344CB8AC3E}">
        <p14:creationId xmlns:p14="http://schemas.microsoft.com/office/powerpoint/2010/main" val="399759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i="1">
                <a:ea typeface="+mj-lt"/>
                <a:cs typeface="+mj-lt"/>
              </a:rPr>
              <a:t>FASE 2: Usaremos las boletas, entradas y facturas que también quedaron anuladas para crear una promoción única por producto. </a:t>
            </a:r>
            <a:endParaRPr lang="en-US" sz="1600">
              <a:ea typeface="+mj-lt"/>
              <a:cs typeface="+mj-lt"/>
            </a:endParaRPr>
          </a:p>
          <a:p>
            <a:pPr algn="l"/>
            <a:endParaRPr lang="en-US" sz="1600" i="1">
              <a:ea typeface="+mj-lt"/>
              <a:cs typeface="+mj-lt"/>
            </a:endParaRPr>
          </a:p>
          <a:p>
            <a:pPr algn="l"/>
            <a:r>
              <a:rPr lang="en-US" sz="1600" i="1">
                <a:ea typeface="+mj-lt"/>
                <a:cs typeface="+mj-lt"/>
              </a:rPr>
              <a:t>Medios  Digital, OOH, P.OP.</a:t>
            </a:r>
            <a:endParaRPr lang="en-US" sz="1600">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pic>
        <p:nvPicPr>
          <p:cNvPr id="2" name="Picture 2" descr="A screenshot of a cell phone&#10;&#10;Description generated with high confidence">
            <a:extLst>
              <a:ext uri="{FF2B5EF4-FFF2-40B4-BE49-F238E27FC236}">
                <a16:creationId xmlns:a16="http://schemas.microsoft.com/office/drawing/2014/main" id="{D54D27AA-9656-4E9C-972E-657D8F9A2FB9}"/>
              </a:ext>
            </a:extLst>
          </p:cNvPr>
          <p:cNvPicPr>
            <a:picLocks noChangeAspect="1"/>
          </p:cNvPicPr>
          <p:nvPr/>
        </p:nvPicPr>
        <p:blipFill>
          <a:blip r:embed="rId2"/>
          <a:stretch>
            <a:fillRect/>
          </a:stretch>
        </p:blipFill>
        <p:spPr>
          <a:xfrm>
            <a:off x="3717" y="-232"/>
            <a:ext cx="12314663" cy="6914220"/>
          </a:xfrm>
          <a:prstGeom prst="rect">
            <a:avLst/>
          </a:prstGeom>
        </p:spPr>
      </p:pic>
    </p:spTree>
    <p:extLst>
      <p:ext uri="{BB962C8B-B14F-4D97-AF65-F5344CB8AC3E}">
        <p14:creationId xmlns:p14="http://schemas.microsoft.com/office/powerpoint/2010/main" val="393857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600" i="1">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sp>
        <p:nvSpPr>
          <p:cNvPr id="2" name="TextBox 1">
            <a:extLst>
              <a:ext uri="{FF2B5EF4-FFF2-40B4-BE49-F238E27FC236}">
                <a16:creationId xmlns:a16="http://schemas.microsoft.com/office/drawing/2014/main" id="{BA7BD189-0901-4367-99CF-A5305FE79719}"/>
              </a:ext>
            </a:extLst>
          </p:cNvPr>
          <p:cNvSpPr txBox="1"/>
          <p:nvPr/>
        </p:nvSpPr>
        <p:spPr>
          <a:xfrm>
            <a:off x="2095500" y="2619375"/>
            <a:ext cx="774382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i="1">
                <a:cs typeface="Segoe UI"/>
              </a:rPr>
              <a:t>Fase 3: El producto que reclaman, es un twelve pack personalizado, que además de tener un mensaje relacionado al evento que perdieron, les revelará que somos el nuevo patrocinador de todos los eventos que fueron pospuestos por el virus. </a:t>
            </a:r>
            <a:r>
              <a:rPr lang="en-US" sz="1100">
                <a:cs typeface="Segoe UI"/>
              </a:rPr>
              <a:t> </a:t>
            </a:r>
          </a:p>
          <a:p>
            <a:endParaRPr lang="en-US" sz="1100">
              <a:cs typeface="Segoe UI"/>
            </a:endParaRPr>
          </a:p>
          <a:p>
            <a:r>
              <a:rPr lang="en-US" sz="1100">
                <a:cs typeface="Segoe UI"/>
              </a:rPr>
              <a:t>MEDIOS: DIGITAL, P.O.P, PRENSA.</a:t>
            </a:r>
          </a:p>
        </p:txBody>
      </p:sp>
      <p:pic>
        <p:nvPicPr>
          <p:cNvPr id="3" name="Picture 3" descr="A screenshot of a cell phone&#10;&#10;Description generated with very high confidence">
            <a:extLst>
              <a:ext uri="{FF2B5EF4-FFF2-40B4-BE49-F238E27FC236}">
                <a16:creationId xmlns:a16="http://schemas.microsoft.com/office/drawing/2014/main" id="{F8DB9E3A-50E0-447E-891B-C00BCFEAF8A1}"/>
              </a:ext>
            </a:extLst>
          </p:cNvPr>
          <p:cNvPicPr>
            <a:picLocks noChangeAspect="1"/>
          </p:cNvPicPr>
          <p:nvPr/>
        </p:nvPicPr>
        <p:blipFill>
          <a:blip r:embed="rId2"/>
          <a:stretch>
            <a:fillRect/>
          </a:stretch>
        </p:blipFill>
        <p:spPr>
          <a:xfrm>
            <a:off x="3717" y="-232"/>
            <a:ext cx="12184565" cy="6858464"/>
          </a:xfrm>
          <a:prstGeom prst="rect">
            <a:avLst/>
          </a:prstGeom>
        </p:spPr>
      </p:pic>
    </p:spTree>
    <p:extLst>
      <p:ext uri="{BB962C8B-B14F-4D97-AF65-F5344CB8AC3E}">
        <p14:creationId xmlns:p14="http://schemas.microsoft.com/office/powerpoint/2010/main" val="155440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EFCF87-5F23-4D92-A20B-C57A4F6981C0}"/>
              </a:ext>
            </a:extLst>
          </p:cNvPr>
          <p:cNvSpPr txBox="1">
            <a:spLocks/>
          </p:cNvSpPr>
          <p:nvPr/>
        </p:nvSpPr>
        <p:spPr>
          <a:xfrm>
            <a:off x="4034286" y="445215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a:ea typeface="+mj-lt"/>
              <a:cs typeface="+mj-lt"/>
            </a:endParaRPr>
          </a:p>
          <a:p>
            <a:endParaRPr lang="en-US" sz="1600">
              <a:ea typeface="+mj-lt"/>
              <a:cs typeface="+mj-lt"/>
            </a:endParaRPr>
          </a:p>
        </p:txBody>
      </p:sp>
      <p:sp>
        <p:nvSpPr>
          <p:cNvPr id="12" name="Title 1">
            <a:extLst>
              <a:ext uri="{FF2B5EF4-FFF2-40B4-BE49-F238E27FC236}">
                <a16:creationId xmlns:a16="http://schemas.microsoft.com/office/drawing/2014/main" id="{F1988025-3D9A-4EA7-8CE6-55AF9917AB64}"/>
              </a:ext>
            </a:extLst>
          </p:cNvPr>
          <p:cNvSpPr txBox="1">
            <a:spLocks/>
          </p:cNvSpPr>
          <p:nvPr/>
        </p:nvSpPr>
        <p:spPr>
          <a:xfrm>
            <a:off x="2482251" y="3766537"/>
            <a:ext cx="6642339" cy="8204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600" i="1">
              <a:ea typeface="+mj-lt"/>
              <a:cs typeface="+mj-lt"/>
            </a:endParaRPr>
          </a:p>
          <a:p>
            <a:endParaRPr lang="en-US" sz="1600">
              <a:ea typeface="+mj-lt"/>
              <a:cs typeface="+mj-lt"/>
            </a:endParaRPr>
          </a:p>
          <a:p>
            <a:pPr algn="l"/>
            <a:endParaRPr lang="en-US" sz="1600" i="1">
              <a:ea typeface="+mj-lt"/>
              <a:cs typeface="+mj-lt"/>
            </a:endParaRPr>
          </a:p>
          <a:p>
            <a:endParaRPr lang="en-US" sz="1600">
              <a:ea typeface="+mj-lt"/>
              <a:cs typeface="+mj-lt"/>
            </a:endParaRPr>
          </a:p>
        </p:txBody>
      </p:sp>
      <p:sp>
        <p:nvSpPr>
          <p:cNvPr id="2" name="TextBox 1">
            <a:extLst>
              <a:ext uri="{FF2B5EF4-FFF2-40B4-BE49-F238E27FC236}">
                <a16:creationId xmlns:a16="http://schemas.microsoft.com/office/drawing/2014/main" id="{BA7BD189-0901-4367-99CF-A5305FE79719}"/>
              </a:ext>
            </a:extLst>
          </p:cNvPr>
          <p:cNvSpPr txBox="1"/>
          <p:nvPr/>
        </p:nvSpPr>
        <p:spPr>
          <a:xfrm>
            <a:off x="1771650" y="485775"/>
            <a:ext cx="993457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a:cs typeface="Segoe UI"/>
              </a:rPr>
              <a:t>ANÁLISIS DEL TARGET</a:t>
            </a:r>
          </a:p>
          <a:p>
            <a:endParaRPr lang="en-US" sz="1100">
              <a:cs typeface="Segoe UI"/>
            </a:endParaRPr>
          </a:p>
          <a:p>
            <a:endParaRPr lang="en-US" sz="1100">
              <a:cs typeface="Segoe UI"/>
            </a:endParaRPr>
          </a:p>
          <a:p>
            <a:endParaRPr lang="en-US" sz="1100">
              <a:cs typeface="Segoe UI"/>
            </a:endParaRPr>
          </a:p>
          <a:p>
            <a:r>
              <a:rPr lang="en-US" sz="1100">
                <a:cs typeface="Segoe UI"/>
              </a:rPr>
              <a:t>                                                           CINE               PARQUES DE DIVERSIONES           MUSEOS        TEATRO         DEPORTES     CONCIERTOS     FESTIVALES    CONFERENCIAS</a:t>
            </a:r>
          </a:p>
        </p:txBody>
      </p:sp>
      <p:sp>
        <p:nvSpPr>
          <p:cNvPr id="5" name="TextBox 4">
            <a:extLst>
              <a:ext uri="{FF2B5EF4-FFF2-40B4-BE49-F238E27FC236}">
                <a16:creationId xmlns:a16="http://schemas.microsoft.com/office/drawing/2014/main" id="{E3B7CC90-FD3F-4D2C-981D-1597CF93D473}"/>
              </a:ext>
            </a:extLst>
          </p:cNvPr>
          <p:cNvSpPr txBox="1"/>
          <p:nvPr/>
        </p:nvSpPr>
        <p:spPr>
          <a:xfrm>
            <a:off x="1552575" y="2276475"/>
            <a:ext cx="993457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a:cs typeface="Segoe UI"/>
              </a:rPr>
              <a:t>MAMÁS                                                     X                                    X                                            X                     X                                                     X                                                X</a:t>
            </a:r>
          </a:p>
          <a:p>
            <a:endParaRPr lang="en-US" sz="1100">
              <a:cs typeface="Segoe UI"/>
            </a:endParaRPr>
          </a:p>
          <a:p>
            <a:endParaRPr lang="en-US" sz="1100">
              <a:cs typeface="Segoe UI"/>
            </a:endParaRPr>
          </a:p>
          <a:p>
            <a:endParaRPr lang="en-US" sz="1100">
              <a:cs typeface="Segoe UI"/>
            </a:endParaRPr>
          </a:p>
          <a:p>
            <a:r>
              <a:rPr lang="en-US" sz="1100">
                <a:cs typeface="Segoe UI"/>
              </a:rPr>
              <a:t>                                      </a:t>
            </a:r>
          </a:p>
        </p:txBody>
      </p:sp>
      <p:sp>
        <p:nvSpPr>
          <p:cNvPr id="7" name="TextBox 6">
            <a:extLst>
              <a:ext uri="{FF2B5EF4-FFF2-40B4-BE49-F238E27FC236}">
                <a16:creationId xmlns:a16="http://schemas.microsoft.com/office/drawing/2014/main" id="{21CD9C9D-1C2A-4F6F-ADE6-96A26AC1A7EF}"/>
              </a:ext>
            </a:extLst>
          </p:cNvPr>
          <p:cNvSpPr txBox="1"/>
          <p:nvPr/>
        </p:nvSpPr>
        <p:spPr>
          <a:xfrm>
            <a:off x="1704974" y="3629025"/>
            <a:ext cx="99345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a:cs typeface="Segoe UI"/>
              </a:rPr>
              <a:t>NIÑOS                                                X                                    X                                                                                               X</a:t>
            </a:r>
          </a:p>
          <a:p>
            <a:endParaRPr lang="en-US" sz="1100">
              <a:cs typeface="Segoe UI"/>
            </a:endParaRPr>
          </a:p>
          <a:p>
            <a:r>
              <a:rPr lang="en-US" sz="1100">
                <a:cs typeface="Segoe UI"/>
              </a:rPr>
              <a:t>                                      </a:t>
            </a:r>
          </a:p>
        </p:txBody>
      </p:sp>
      <p:sp>
        <p:nvSpPr>
          <p:cNvPr id="8" name="TextBox 7">
            <a:extLst>
              <a:ext uri="{FF2B5EF4-FFF2-40B4-BE49-F238E27FC236}">
                <a16:creationId xmlns:a16="http://schemas.microsoft.com/office/drawing/2014/main" id="{1ED2B098-E51F-4B5F-8923-19DAD516B5AB}"/>
              </a:ext>
            </a:extLst>
          </p:cNvPr>
          <p:cNvSpPr txBox="1"/>
          <p:nvPr/>
        </p:nvSpPr>
        <p:spPr>
          <a:xfrm>
            <a:off x="1552574" y="5000625"/>
            <a:ext cx="993457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Segoe UI"/>
            </a:endParaRPr>
          </a:p>
          <a:p>
            <a:r>
              <a:rPr lang="en-US" sz="1100">
                <a:cs typeface="Segoe UI"/>
              </a:rPr>
              <a:t>JÓVENES </a:t>
            </a:r>
          </a:p>
          <a:p>
            <a:r>
              <a:rPr lang="en-US" sz="1100">
                <a:cs typeface="Segoe UI"/>
              </a:rPr>
              <a:t>ADULTOS                                                                                                                               X                                                X                               X                          X                           X</a:t>
            </a:r>
          </a:p>
          <a:p>
            <a:endParaRPr lang="en-US" sz="1100">
              <a:cs typeface="Segoe UI"/>
            </a:endParaRPr>
          </a:p>
          <a:p>
            <a:r>
              <a:rPr lang="en-US" sz="1100">
                <a:cs typeface="Segoe UI"/>
              </a:rPr>
              <a:t>                                      </a:t>
            </a:r>
          </a:p>
        </p:txBody>
      </p:sp>
      <p:pic>
        <p:nvPicPr>
          <p:cNvPr id="3" name="Picture 3" descr="A picture containing bird&#10;&#10;Description generated with very high confidence">
            <a:extLst>
              <a:ext uri="{FF2B5EF4-FFF2-40B4-BE49-F238E27FC236}">
                <a16:creationId xmlns:a16="http://schemas.microsoft.com/office/drawing/2014/main" id="{C4894FEB-F5A8-43EA-87FA-D79B3E60F9EE}"/>
              </a:ext>
            </a:extLst>
          </p:cNvPr>
          <p:cNvPicPr>
            <a:picLocks noChangeAspect="1"/>
          </p:cNvPicPr>
          <p:nvPr/>
        </p:nvPicPr>
        <p:blipFill>
          <a:blip r:embed="rId2"/>
          <a:stretch>
            <a:fillRect/>
          </a:stretch>
        </p:blipFill>
        <p:spPr>
          <a:xfrm>
            <a:off x="3717" y="-232"/>
            <a:ext cx="12184856" cy="6853237"/>
          </a:xfrm>
          <a:prstGeom prst="rect">
            <a:avLst/>
          </a:prstGeom>
        </p:spPr>
      </p:pic>
    </p:spTree>
    <p:extLst>
      <p:ext uri="{BB962C8B-B14F-4D97-AF65-F5344CB8AC3E}">
        <p14:creationId xmlns:p14="http://schemas.microsoft.com/office/powerpoint/2010/main" val="404551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VULNERABLE ESPACES</vt:lpstr>
      <vt:lpstr>SITUACIÓN: El país enfrenta una de las peores enfermedades de los últimos años. La alta propagación del virus COVID-19 ha hecho tomar medidas sólidas en todo el país, desde la cancelación de clases en colegios públicos, hasta la prohibición de cualquier tipo de evento con más de 500 personas presentes.</vt:lpstr>
      <vt:lpstr>PowerPoint Presentation</vt:lpstr>
      <vt:lpstr>RESPALDO: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2020-03-16T03:38:19Z</dcterms:created>
  <dcterms:modified xsi:type="dcterms:W3CDTF">2020-03-16T10:28:55Z</dcterms:modified>
</cp:coreProperties>
</file>