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582"/>
  </p:normalViewPr>
  <p:slideViewPr>
    <p:cSldViewPr snapToGrid="0" snapToObjects="1">
      <p:cViewPr varScale="1">
        <p:scale>
          <a:sx n="68" d="100"/>
          <a:sy n="68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87F51-7473-E846-91C1-9B8A192D7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2B2664-92D7-7F4B-9209-7898678B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21D53-863D-2149-9880-2A83703E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D9330-91A7-324C-809A-8DCA1F71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88EE55-E876-D14F-BA5C-53F222BD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909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7BD6E-406F-FA4A-B341-54DEDAD2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F111E9-F436-8042-9152-86AF661B8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2EE23F-4506-6D46-A26B-DF1A7266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BCF7FB-F144-AC46-A463-11861A7F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A6FAC-239E-8B40-845F-7526FC37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28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537D42-7AEA-5749-B60F-5B2DDDC41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8EA3C3-1B40-A544-A2A7-52CDC70A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328AB9-8872-1647-AAA1-D735715E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5BCC7D-A99E-694C-818D-B3D3827C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D8158-AAF5-0B4E-8568-F18C78A0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7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C8C88-E633-7C46-ADA1-457ADF51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76AA09-A24D-CB40-8E51-787A0A537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A0489-F8CD-6046-817A-18FEBE39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47085E-4C54-3942-B8DA-F57BCD8D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67B28-9CF5-E24D-A9E7-144C1A40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688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6C86E-4E1B-3F4A-A1CC-E7ADDE63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05EC3D-F0CE-7544-8406-BA8DBCF7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2DC32-126C-6B41-B166-9002D2B1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C82DB9-026B-4149-859A-60B1C376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219C4-8A38-4840-B3FF-5776BA38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14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25CA3-1006-A148-A813-7D74D65D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2D602-3E48-CE46-A13D-EE8837AF1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548506-EB97-524D-A584-1E951EBFE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3932DC-4619-0B4E-B20C-B8AFFF5B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DE6A0C-516A-B747-AE72-A15E555D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C8AF7-F43B-704D-A1F8-C43B38AD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03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3F224-8E7A-984F-889F-74F406F6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1A2D91-6648-3345-BD6D-C2CD3EDC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A91AFD-27FC-2547-8159-07F0AE755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F6F723-FB1F-5E41-96A4-50AC609F8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8D4D48-1F8B-0F47-9515-7ABB127BE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4954EC-5DB4-A84D-A4DE-17F91D69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952B47-9A60-204A-827E-FBFF3639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6FDF86-1478-F149-9CFA-0725DD5F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192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99204-032B-A14A-8670-84EFB544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63790C-65A7-4040-B53B-C4FD88DE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A27A58-6F06-ED4F-9356-49E6AD4D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4C48C9-8266-BC46-86D2-B0A57090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D648FA-2578-034A-ADE5-763330ED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26811D-353B-FB43-9ED7-8820CC7E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B7BECB-13A8-D34F-AFB7-F92ACD02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625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46D8D-8DB8-8349-8FFA-4F64A9F6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D038A6-CAA6-1345-A334-31C258CE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266412-1A7C-8142-9D3B-19115A997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2E987F-AC5F-2549-8350-E4CD2214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5C137B-AB8D-404F-A0FF-5B1F73A0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6A0A2A-5741-0B48-AE92-1F870BD1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09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9F045-507E-E141-9475-119FBD1E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3E476A-8C26-B245-8A30-626884C3B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7682E6-3FBF-CF48-9F23-EEDE34276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432288-710E-D742-A4E2-27C3DBDC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F384EF-B9C1-CB4D-9CCF-F60AE1AC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4D259B-DC1C-1D40-AB75-3700661A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470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995B5C-EB39-FA44-8B6B-976CB1F7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420C1E-02FE-B844-99EF-E63DCB64A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F39A-D451-5D43-9E13-E33B2996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7A71-9FD6-844C-9089-BD5D4B8E4A14}" type="datetimeFigureOut">
              <a:rPr lang="es-CO" smtClean="0"/>
              <a:t>16/03/2020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FAD495-DE2B-2844-BCB8-CFA10FA5D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CBE846-2D1D-DB47-9122-2597B6550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A194-F4C0-7C45-8A18-F44040CF3F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52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234006-154E-084B-A424-E89C409C2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" t="3440" r="14935" b="15055"/>
          <a:stretch/>
        </p:blipFill>
        <p:spPr>
          <a:xfrm rot="10800000"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D2CFAD-C94E-0247-A346-A738DC72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-742950"/>
            <a:ext cx="8724900" cy="87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50B8BF-D1A5-D047-AAD4-F646BAA9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51B6462-78D7-2C43-8AE6-96D64CEB193E}"/>
              </a:ext>
            </a:extLst>
          </p:cNvPr>
          <p:cNvSpPr txBox="1"/>
          <p:nvPr/>
        </p:nvSpPr>
        <p:spPr>
          <a:xfrm>
            <a:off x="2237141" y="2343150"/>
            <a:ext cx="7717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Las personas no tienen hábitos de prevención, porque no son conscientes de todos los virus y bacterias que conviven a su alrededor.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A2597D-876C-104E-9F65-101BD03AB67E}"/>
              </a:ext>
            </a:extLst>
          </p:cNvPr>
          <p:cNvSpPr txBox="1"/>
          <p:nvPr/>
        </p:nvSpPr>
        <p:spPr>
          <a:xfrm>
            <a:off x="2714624" y="4821138"/>
            <a:ext cx="724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En los colombianos existe la creencia del: </a:t>
            </a:r>
            <a:r>
              <a:rPr lang="es-CO" sz="2000" b="1" dirty="0"/>
              <a:t>“Hasta no ver, no creer”.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01F4E2-7D11-3845-8011-D03784578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1" y="5715000"/>
            <a:ext cx="1183340" cy="914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5DF9C17-6FC9-F048-A2C6-E9EE659B3596}"/>
              </a:ext>
            </a:extLst>
          </p:cNvPr>
          <p:cNvSpPr/>
          <p:nvPr/>
        </p:nvSpPr>
        <p:spPr>
          <a:xfrm>
            <a:off x="4029075" y="1123950"/>
            <a:ext cx="4133850" cy="971550"/>
          </a:xfrm>
          <a:prstGeom prst="rect">
            <a:avLst/>
          </a:prstGeom>
          <a:noFill/>
          <a:ln>
            <a:solidFill>
              <a:srgbClr val="28B6D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rgbClr val="28B6DF"/>
                </a:solidFill>
              </a:rPr>
              <a:t>CONTEXTO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1E95F99-FD0B-7140-971F-EFB0ECADBFC3}"/>
              </a:ext>
            </a:extLst>
          </p:cNvPr>
          <p:cNvSpPr/>
          <p:nvPr/>
        </p:nvSpPr>
        <p:spPr>
          <a:xfrm>
            <a:off x="4029075" y="3555087"/>
            <a:ext cx="4133850" cy="971550"/>
          </a:xfrm>
          <a:prstGeom prst="rect">
            <a:avLst/>
          </a:prstGeom>
          <a:noFill/>
          <a:ln>
            <a:solidFill>
              <a:srgbClr val="28B6D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rgbClr val="28B6DF"/>
                </a:solidFill>
              </a:rPr>
              <a:t>INSIGHT</a:t>
            </a:r>
          </a:p>
        </p:txBody>
      </p:sp>
    </p:spTree>
    <p:extLst>
      <p:ext uri="{BB962C8B-B14F-4D97-AF65-F5344CB8AC3E}">
        <p14:creationId xmlns:p14="http://schemas.microsoft.com/office/powerpoint/2010/main" val="247331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219A9E3-25F0-C74F-8566-8ED59CF4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" y="7025"/>
            <a:ext cx="12187066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51B6462-78D7-2C43-8AE6-96D64CEB193E}"/>
              </a:ext>
            </a:extLst>
          </p:cNvPr>
          <p:cNvSpPr txBox="1"/>
          <p:nvPr/>
        </p:nvSpPr>
        <p:spPr>
          <a:xfrm>
            <a:off x="2571750" y="1752600"/>
            <a:ext cx="706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Hicimos de espacios comunes obras de arte, donde se evidenció la presencia de los virus y bacterias en nuestro entorno.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A2597D-876C-104E-9F65-101BD03AB67E}"/>
              </a:ext>
            </a:extLst>
          </p:cNvPr>
          <p:cNvSpPr txBox="1"/>
          <p:nvPr/>
        </p:nvSpPr>
        <p:spPr>
          <a:xfrm>
            <a:off x="897591" y="4213086"/>
            <a:ext cx="3295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Basándonos en la técnica de tinción o coloración, intervenimos espacios y objetos de uso común.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DFCCDD-A91B-204D-B98E-A1B31522F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1" y="5715000"/>
            <a:ext cx="1183340" cy="91439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89686A7-66A8-BD4D-9723-9F739CA97E1D}"/>
              </a:ext>
            </a:extLst>
          </p:cNvPr>
          <p:cNvSpPr/>
          <p:nvPr/>
        </p:nvSpPr>
        <p:spPr>
          <a:xfrm>
            <a:off x="4029075" y="665202"/>
            <a:ext cx="4133850" cy="971550"/>
          </a:xfrm>
          <a:prstGeom prst="rect">
            <a:avLst/>
          </a:prstGeom>
          <a:noFill/>
          <a:ln>
            <a:solidFill>
              <a:srgbClr val="28B6D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rgbClr val="28B6DF"/>
                </a:solidFill>
              </a:rPr>
              <a:t>IDEA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0D7D90-E818-194B-A99A-4D949F311E0C}"/>
              </a:ext>
            </a:extLst>
          </p:cNvPr>
          <p:cNvSpPr txBox="1"/>
          <p:nvPr/>
        </p:nvSpPr>
        <p:spPr>
          <a:xfrm>
            <a:off x="4686300" y="4213086"/>
            <a:ext cx="3295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Luego de que estos espacios se pinten, los enmarcamos convirtiéndolos en el medio que despertó conciencia acerca de la prevención.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6C24A0-CE84-B646-BD30-115BC7E76E2B}"/>
              </a:ext>
            </a:extLst>
          </p:cNvPr>
          <p:cNvSpPr txBox="1"/>
          <p:nvPr/>
        </p:nvSpPr>
        <p:spPr>
          <a:xfrm>
            <a:off x="8401050" y="4232136"/>
            <a:ext cx="3295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Estas obras de arte migraron a redes sociales y material outdoor que llevó el mensaje a más personas.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7D6933F-68F9-4F4E-958B-D4B3887F6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550" y="2678851"/>
            <a:ext cx="1826800" cy="17678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BB4F770-D36A-1A4E-BF2D-A5A604CBF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725" y="2505416"/>
            <a:ext cx="1826800" cy="176787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E34B801-D073-D54D-A072-9B2B147C8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7609" y="2490746"/>
            <a:ext cx="1826800" cy="17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8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50B8BF-D1A5-D047-AAD4-F646BAA9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51B6462-78D7-2C43-8AE6-96D64CEB193E}"/>
              </a:ext>
            </a:extLst>
          </p:cNvPr>
          <p:cNvSpPr txBox="1"/>
          <p:nvPr/>
        </p:nvSpPr>
        <p:spPr>
          <a:xfrm>
            <a:off x="2237141" y="1733550"/>
            <a:ext cx="7717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Las obras de arte serán la herramienta de comunicación y prevención.</a:t>
            </a:r>
          </a:p>
          <a:p>
            <a:pPr algn="ctr"/>
            <a:r>
              <a:rPr lang="es-CO" sz="2000" dirty="0"/>
              <a:t>(Son un medio disruptivo, masivo y diferente)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01F4E2-7D11-3845-8011-D03784578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1" y="5715000"/>
            <a:ext cx="1183340" cy="914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5DF9C17-6FC9-F048-A2C6-E9EE659B3596}"/>
              </a:ext>
            </a:extLst>
          </p:cNvPr>
          <p:cNvSpPr/>
          <p:nvPr/>
        </p:nvSpPr>
        <p:spPr>
          <a:xfrm>
            <a:off x="4029075" y="685800"/>
            <a:ext cx="4133850" cy="971550"/>
          </a:xfrm>
          <a:prstGeom prst="rect">
            <a:avLst/>
          </a:prstGeom>
          <a:noFill/>
          <a:ln>
            <a:solidFill>
              <a:srgbClr val="28B6D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rgbClr val="28B6DF"/>
                </a:solidFill>
              </a:rPr>
              <a:t>ESTRATEGIA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BB4B6F-F2B2-CF4C-A557-2F1DBFC85094}"/>
              </a:ext>
            </a:extLst>
          </p:cNvPr>
          <p:cNvSpPr txBox="1"/>
          <p:nvPr/>
        </p:nvSpPr>
        <p:spPr>
          <a:xfrm>
            <a:off x="2122841" y="2724150"/>
            <a:ext cx="8030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Impactaremos a las personas en los lugares donde no esperan recibir un mensaje.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8E84A8D-C23D-F744-B3A6-ACB2A5D7E932}"/>
              </a:ext>
            </a:extLst>
          </p:cNvPr>
          <p:cNvSpPr txBox="1"/>
          <p:nvPr/>
        </p:nvSpPr>
        <p:spPr>
          <a:xfrm>
            <a:off x="2122841" y="3752850"/>
            <a:ext cx="7832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Nuestra acción migrará a social media y publicidad outdoor con el objetivo de amplificar el mensaje de prevención.</a:t>
            </a:r>
          </a:p>
        </p:txBody>
      </p:sp>
      <p:sp>
        <p:nvSpPr>
          <p:cNvPr id="2" name="Flecha derecha 1">
            <a:extLst>
              <a:ext uri="{FF2B5EF4-FFF2-40B4-BE49-F238E27FC236}">
                <a16:creationId xmlns:a16="http://schemas.microsoft.com/office/drawing/2014/main" id="{3D14E3E8-A76F-C24A-B4F9-9B5EA744D426}"/>
              </a:ext>
            </a:extLst>
          </p:cNvPr>
          <p:cNvSpPr/>
          <p:nvPr/>
        </p:nvSpPr>
        <p:spPr>
          <a:xfrm rot="5400000">
            <a:off x="5810250" y="2346186"/>
            <a:ext cx="419100" cy="435114"/>
          </a:xfrm>
          <a:prstGeom prst="rightArrow">
            <a:avLst/>
          </a:prstGeom>
          <a:solidFill>
            <a:srgbClr val="28B6DF"/>
          </a:solidFill>
          <a:ln>
            <a:solidFill>
              <a:srgbClr val="28B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Flecha derecha 14">
            <a:extLst>
              <a:ext uri="{FF2B5EF4-FFF2-40B4-BE49-F238E27FC236}">
                <a16:creationId xmlns:a16="http://schemas.microsoft.com/office/drawing/2014/main" id="{F0FA9AEF-FDDC-C448-B4B0-E479463C00FA}"/>
              </a:ext>
            </a:extLst>
          </p:cNvPr>
          <p:cNvSpPr/>
          <p:nvPr/>
        </p:nvSpPr>
        <p:spPr>
          <a:xfrm rot="5400000">
            <a:off x="5810250" y="3374886"/>
            <a:ext cx="419100" cy="435114"/>
          </a:xfrm>
          <a:prstGeom prst="rightArrow">
            <a:avLst/>
          </a:prstGeom>
          <a:solidFill>
            <a:srgbClr val="28B6DF"/>
          </a:solidFill>
          <a:ln>
            <a:solidFill>
              <a:srgbClr val="28B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D02BA68-59AD-8049-8B6D-F371C77E8CF2}"/>
              </a:ext>
            </a:extLst>
          </p:cNvPr>
          <p:cNvSpPr/>
          <p:nvPr/>
        </p:nvSpPr>
        <p:spPr>
          <a:xfrm>
            <a:off x="1344704" y="4460736"/>
            <a:ext cx="9388289" cy="1425714"/>
          </a:xfrm>
          <a:prstGeom prst="rect">
            <a:avLst/>
          </a:prstGeom>
          <a:noFill/>
          <a:ln>
            <a:solidFill>
              <a:srgbClr val="28B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414A5CC-EBF1-2D4B-9660-71C50C2147A9}"/>
              </a:ext>
            </a:extLst>
          </p:cNvPr>
          <p:cNvCxnSpPr/>
          <p:nvPr/>
        </p:nvCxnSpPr>
        <p:spPr>
          <a:xfrm>
            <a:off x="1344704" y="4933950"/>
            <a:ext cx="9388289" cy="0"/>
          </a:xfrm>
          <a:prstGeom prst="line">
            <a:avLst/>
          </a:prstGeom>
          <a:ln>
            <a:solidFill>
              <a:srgbClr val="28B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A57661-61E2-4D43-A503-F09F4B735AE5}"/>
              </a:ext>
            </a:extLst>
          </p:cNvPr>
          <p:cNvSpPr/>
          <p:nvPr/>
        </p:nvSpPr>
        <p:spPr>
          <a:xfrm>
            <a:off x="5022532" y="4509879"/>
            <a:ext cx="214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28B6DF"/>
                </a:solidFill>
              </a:rPr>
              <a:t>CRONOGRAMA</a:t>
            </a:r>
            <a:endParaRPr lang="es-CO" b="1" dirty="0">
              <a:solidFill>
                <a:srgbClr val="28B6DF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7F94C9E-4774-7841-BAFD-5E8F7D0A74F4}"/>
              </a:ext>
            </a:extLst>
          </p:cNvPr>
          <p:cNvSpPr txBox="1"/>
          <p:nvPr/>
        </p:nvSpPr>
        <p:spPr>
          <a:xfrm>
            <a:off x="1264695" y="5018783"/>
            <a:ext cx="3379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MES 1:</a:t>
            </a:r>
          </a:p>
          <a:p>
            <a:pPr algn="ctr"/>
            <a:r>
              <a:rPr lang="es-CO" sz="1400" b="1" dirty="0"/>
              <a:t>Lanzamiento de VIRAL EXPOSITION</a:t>
            </a:r>
          </a:p>
          <a:p>
            <a:pPr algn="ctr"/>
            <a:r>
              <a:rPr lang="es-CO" sz="1400" b="1" dirty="0"/>
              <a:t> a nivel nacional.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66CE5D2-8D26-CE4B-A2BC-568CB2BE1A67}"/>
              </a:ext>
            </a:extLst>
          </p:cNvPr>
          <p:cNvCxnSpPr>
            <a:cxnSpLocks/>
          </p:cNvCxnSpPr>
          <p:nvPr/>
        </p:nvCxnSpPr>
        <p:spPr>
          <a:xfrm>
            <a:off x="4457700" y="4933950"/>
            <a:ext cx="0" cy="952500"/>
          </a:xfrm>
          <a:prstGeom prst="line">
            <a:avLst/>
          </a:prstGeom>
          <a:ln>
            <a:solidFill>
              <a:srgbClr val="28B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782A134-072C-E34A-BBB1-D74338A12908}"/>
              </a:ext>
            </a:extLst>
          </p:cNvPr>
          <p:cNvCxnSpPr>
            <a:cxnSpLocks/>
          </p:cNvCxnSpPr>
          <p:nvPr/>
        </p:nvCxnSpPr>
        <p:spPr>
          <a:xfrm>
            <a:off x="7715250" y="4971544"/>
            <a:ext cx="0" cy="914906"/>
          </a:xfrm>
          <a:prstGeom prst="line">
            <a:avLst/>
          </a:prstGeom>
          <a:ln>
            <a:solidFill>
              <a:srgbClr val="28B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B0A0493-5130-1048-89B8-30116F3C6C6E}"/>
              </a:ext>
            </a:extLst>
          </p:cNvPr>
          <p:cNvSpPr txBox="1"/>
          <p:nvPr/>
        </p:nvSpPr>
        <p:spPr>
          <a:xfrm>
            <a:off x="4448509" y="5059664"/>
            <a:ext cx="3266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MES 2-3:</a:t>
            </a:r>
          </a:p>
          <a:p>
            <a:pPr algn="ctr"/>
            <a:r>
              <a:rPr lang="es-CO" sz="1400" b="1" dirty="0"/>
              <a:t>Implementación de la estrategia en social media y outdoor.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0811D84-C18D-8449-9A13-B51FEC6CE966}"/>
              </a:ext>
            </a:extLst>
          </p:cNvPr>
          <p:cNvSpPr txBox="1"/>
          <p:nvPr/>
        </p:nvSpPr>
        <p:spPr>
          <a:xfrm>
            <a:off x="7757163" y="5037832"/>
            <a:ext cx="2879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Sigientes meses.</a:t>
            </a:r>
          </a:p>
          <a:p>
            <a:pPr algn="ctr"/>
            <a:r>
              <a:rPr lang="es-CO" sz="1400" b="1" dirty="0"/>
              <a:t>Desarrollo del insight </a:t>
            </a:r>
          </a:p>
          <a:p>
            <a:pPr algn="ctr"/>
            <a:r>
              <a:rPr lang="es-CO" sz="1400" b="1" dirty="0"/>
              <a:t>“Hasta no ver, no creer”.</a:t>
            </a:r>
          </a:p>
        </p:txBody>
      </p:sp>
    </p:spTree>
    <p:extLst>
      <p:ext uri="{BB962C8B-B14F-4D97-AF65-F5344CB8AC3E}">
        <p14:creationId xmlns:p14="http://schemas.microsoft.com/office/powerpoint/2010/main" val="175522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50B8BF-D1A5-D047-AAD4-F646BAA9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01F4E2-7D11-3845-8011-D03784578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1" y="5715000"/>
            <a:ext cx="1183340" cy="914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5DF9C17-6FC9-F048-A2C6-E9EE659B3596}"/>
              </a:ext>
            </a:extLst>
          </p:cNvPr>
          <p:cNvSpPr/>
          <p:nvPr/>
        </p:nvSpPr>
        <p:spPr>
          <a:xfrm>
            <a:off x="1439956" y="959638"/>
            <a:ext cx="5425888" cy="879579"/>
          </a:xfrm>
          <a:prstGeom prst="rect">
            <a:avLst/>
          </a:prstGeom>
          <a:noFill/>
          <a:ln>
            <a:solidFill>
              <a:srgbClr val="28B6D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rgbClr val="28B6DF"/>
                </a:solidFill>
              </a:rPr>
              <a:t>UN MENSAJE PARA TODOS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7F94C9E-4774-7841-BAFD-5E8F7D0A74F4}"/>
              </a:ext>
            </a:extLst>
          </p:cNvPr>
          <p:cNvSpPr txBox="1"/>
          <p:nvPr/>
        </p:nvSpPr>
        <p:spPr>
          <a:xfrm>
            <a:off x="1135380" y="2195773"/>
            <a:ext cx="5955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Una intervención diferente que convierte los lugares y espacios cotidianos en un medio que invita a la prevención incluyendo YOX en su estilo de vida.</a:t>
            </a:r>
          </a:p>
        </p:txBody>
      </p:sp>
      <p:sp>
        <p:nvSpPr>
          <p:cNvPr id="23" name="Flecha derecha 22">
            <a:extLst>
              <a:ext uri="{FF2B5EF4-FFF2-40B4-BE49-F238E27FC236}">
                <a16:creationId xmlns:a16="http://schemas.microsoft.com/office/drawing/2014/main" id="{29984C60-66A9-B143-985E-748753DD0389}"/>
              </a:ext>
            </a:extLst>
          </p:cNvPr>
          <p:cNvSpPr/>
          <p:nvPr/>
        </p:nvSpPr>
        <p:spPr>
          <a:xfrm rot="5400000">
            <a:off x="3808619" y="3351420"/>
            <a:ext cx="590047" cy="585022"/>
          </a:xfrm>
          <a:prstGeom prst="rightArrow">
            <a:avLst/>
          </a:prstGeom>
          <a:solidFill>
            <a:srgbClr val="28B6DF"/>
          </a:solidFill>
          <a:ln>
            <a:solidFill>
              <a:srgbClr val="28B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6B0DDC1-C1E1-0B42-A2A3-F90C19263DE8}"/>
              </a:ext>
            </a:extLst>
          </p:cNvPr>
          <p:cNvSpPr txBox="1"/>
          <p:nvPr/>
        </p:nvSpPr>
        <p:spPr>
          <a:xfrm>
            <a:off x="495300" y="403499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000" dirty="0"/>
              <a:t>Este mensaje podrá estar acompañado de una campaña de sampling que refuerce el interés de las personas por el producto.</a:t>
            </a:r>
          </a:p>
          <a:p>
            <a:pPr algn="ctr"/>
            <a:endParaRPr lang="es-CO" sz="2000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DB19BC8-2DE6-7F44-8CC3-7D312F7E8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09" t="72222" r="2658" b="16215"/>
          <a:stretch/>
        </p:blipFill>
        <p:spPr>
          <a:xfrm>
            <a:off x="9437440" y="5855951"/>
            <a:ext cx="2514600" cy="792962"/>
          </a:xfrm>
          <a:prstGeom prst="rect">
            <a:avLst/>
          </a:prstGeom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0CDC438-8C2C-9448-BFC3-171D3B034F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155" b="7113"/>
          <a:stretch/>
        </p:blipFill>
        <p:spPr>
          <a:xfrm>
            <a:off x="10694740" y="959638"/>
            <a:ext cx="1511376" cy="58983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EF215D-07AB-1D4D-89A4-1A8774534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666" y="867508"/>
            <a:ext cx="3342093" cy="50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50B8BF-D1A5-D047-AAD4-F646BAA9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01F4E2-7D11-3845-8011-D03784578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1" y="5715000"/>
            <a:ext cx="1183340" cy="914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5DF9C17-6FC9-F048-A2C6-E9EE659B3596}"/>
              </a:ext>
            </a:extLst>
          </p:cNvPr>
          <p:cNvSpPr/>
          <p:nvPr/>
        </p:nvSpPr>
        <p:spPr>
          <a:xfrm>
            <a:off x="1893570" y="930888"/>
            <a:ext cx="4644390" cy="879579"/>
          </a:xfrm>
          <a:prstGeom prst="rect">
            <a:avLst/>
          </a:prstGeom>
          <a:noFill/>
          <a:ln>
            <a:solidFill>
              <a:srgbClr val="28B6D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rgbClr val="28B6DF"/>
                </a:solidFill>
              </a:rPr>
              <a:t>NUESTRA COMUNIDAD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7F94C9E-4774-7841-BAFD-5E8F7D0A74F4}"/>
              </a:ext>
            </a:extLst>
          </p:cNvPr>
          <p:cNvSpPr txBox="1"/>
          <p:nvPr/>
        </p:nvSpPr>
        <p:spPr>
          <a:xfrm>
            <a:off x="1135380" y="2195773"/>
            <a:ext cx="6160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Las obras de arte se converitán en una galería digital que vivirá en las redes sociales de @alpina  y estarán acompañadas de un mensaje de prevención.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6B0DDC1-C1E1-0B42-A2A3-F90C19263DE8}"/>
              </a:ext>
            </a:extLst>
          </p:cNvPr>
          <p:cNvSpPr txBox="1"/>
          <p:nvPr/>
        </p:nvSpPr>
        <p:spPr>
          <a:xfrm>
            <a:off x="495300" y="4078094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000" dirty="0"/>
              <a:t>Estas publicaciones podrán estar acompañadas de una estrategia</a:t>
            </a:r>
          </a:p>
          <a:p>
            <a:pPr algn="ctr"/>
            <a:r>
              <a:rPr lang="es-CO" sz="2000" dirty="0"/>
              <a:t>tipo challege que rete a los usuarios a crear sus propias obras de arte y compartirlas con el objetivo de ganar producto.</a:t>
            </a:r>
          </a:p>
        </p:txBody>
      </p:sp>
      <p:sp>
        <p:nvSpPr>
          <p:cNvPr id="30" name="Flecha derecha 29">
            <a:extLst>
              <a:ext uri="{FF2B5EF4-FFF2-40B4-BE49-F238E27FC236}">
                <a16:creationId xmlns:a16="http://schemas.microsoft.com/office/drawing/2014/main" id="{2CC2B873-A6DB-F445-B401-7D14BB8551AE}"/>
              </a:ext>
            </a:extLst>
          </p:cNvPr>
          <p:cNvSpPr/>
          <p:nvPr/>
        </p:nvSpPr>
        <p:spPr>
          <a:xfrm rot="5400000">
            <a:off x="3879615" y="3321083"/>
            <a:ext cx="580507" cy="551318"/>
          </a:xfrm>
          <a:prstGeom prst="rightArrow">
            <a:avLst/>
          </a:prstGeom>
          <a:solidFill>
            <a:srgbClr val="28B6DF"/>
          </a:solidFill>
          <a:ln>
            <a:solidFill>
              <a:srgbClr val="28B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9F7EA6-A4A3-5344-8D6D-0E9E7F785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107" y="893364"/>
            <a:ext cx="2402816" cy="48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9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50B8BF-D1A5-D047-AAD4-F646BAA9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01F4E2-7D11-3845-8011-D03784578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1" y="5715000"/>
            <a:ext cx="1183340" cy="914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5DF9C17-6FC9-F048-A2C6-E9EE659B3596}"/>
              </a:ext>
            </a:extLst>
          </p:cNvPr>
          <p:cNvSpPr/>
          <p:nvPr/>
        </p:nvSpPr>
        <p:spPr>
          <a:xfrm>
            <a:off x="4406264" y="959638"/>
            <a:ext cx="3379472" cy="879579"/>
          </a:xfrm>
          <a:prstGeom prst="rect">
            <a:avLst/>
          </a:prstGeom>
          <a:noFill/>
          <a:ln>
            <a:solidFill>
              <a:srgbClr val="28B6D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rgbClr val="28B6DF"/>
                </a:solidFill>
              </a:rPr>
              <a:t>MADRES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7F94C9E-4774-7841-BAFD-5E8F7D0A74F4}"/>
              </a:ext>
            </a:extLst>
          </p:cNvPr>
          <p:cNvSpPr txBox="1"/>
          <p:nvPr/>
        </p:nvSpPr>
        <p:spPr>
          <a:xfrm>
            <a:off x="3156584" y="2195773"/>
            <a:ext cx="616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Las herramientas de segmentación en redes sociales nos permitirán llegar a un público importante para la marca.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6B0DDC1-C1E1-0B42-A2A3-F90C19263DE8}"/>
              </a:ext>
            </a:extLst>
          </p:cNvPr>
          <p:cNvSpPr txBox="1"/>
          <p:nvPr/>
        </p:nvSpPr>
        <p:spPr>
          <a:xfrm>
            <a:off x="2516504" y="377600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000" dirty="0"/>
              <a:t>Estas piezas serán enfocadas en enseñar los espacios cotidianos en los que conviven sus hijos y la posible presencia de los virus y bacterias en el entorno.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000" dirty="0"/>
              <a:t>Acompañando de un mensaje positivo que invita al consumo del producto.</a:t>
            </a:r>
          </a:p>
          <a:p>
            <a:pPr algn="ctr"/>
            <a:endParaRPr lang="es-CO" sz="2000" dirty="0"/>
          </a:p>
        </p:txBody>
      </p:sp>
      <p:sp>
        <p:nvSpPr>
          <p:cNvPr id="30" name="Flecha derecha 29">
            <a:extLst>
              <a:ext uri="{FF2B5EF4-FFF2-40B4-BE49-F238E27FC236}">
                <a16:creationId xmlns:a16="http://schemas.microsoft.com/office/drawing/2014/main" id="{2CC2B873-A6DB-F445-B401-7D14BB8551AE}"/>
              </a:ext>
            </a:extLst>
          </p:cNvPr>
          <p:cNvSpPr/>
          <p:nvPr/>
        </p:nvSpPr>
        <p:spPr>
          <a:xfrm rot="5400000">
            <a:off x="5900819" y="2994454"/>
            <a:ext cx="580507" cy="551318"/>
          </a:xfrm>
          <a:prstGeom prst="rightArrow">
            <a:avLst/>
          </a:prstGeom>
          <a:solidFill>
            <a:srgbClr val="28B6DF"/>
          </a:solidFill>
          <a:ln>
            <a:solidFill>
              <a:srgbClr val="28B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018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50B8BF-D1A5-D047-AAD4-F646BAA9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01F4E2-7D11-3845-8011-D03784578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1" y="5715000"/>
            <a:ext cx="1183340" cy="914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5DF9C17-6FC9-F048-A2C6-E9EE659B3596}"/>
              </a:ext>
            </a:extLst>
          </p:cNvPr>
          <p:cNvSpPr/>
          <p:nvPr/>
        </p:nvSpPr>
        <p:spPr>
          <a:xfrm>
            <a:off x="2385060" y="959638"/>
            <a:ext cx="3379472" cy="879579"/>
          </a:xfrm>
          <a:prstGeom prst="rect">
            <a:avLst/>
          </a:prstGeom>
          <a:noFill/>
          <a:ln>
            <a:solidFill>
              <a:srgbClr val="28B6D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rgbClr val="28B6DF"/>
                </a:solidFill>
              </a:rPr>
              <a:t>OUTDOOR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7F94C9E-4774-7841-BAFD-5E8F7D0A74F4}"/>
              </a:ext>
            </a:extLst>
          </p:cNvPr>
          <p:cNvSpPr txBox="1"/>
          <p:nvPr/>
        </p:nvSpPr>
        <p:spPr>
          <a:xfrm>
            <a:off x="1135380" y="2195773"/>
            <a:ext cx="6160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Impactaremos mupis cerca a lugares estratégicos que serviran funcionaran de la misma que la etapa 1. (Gimnasios, restaurantes, centros comerciales y otros).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6B0DDC1-C1E1-0B42-A2A3-F90C19263DE8}"/>
              </a:ext>
            </a:extLst>
          </p:cNvPr>
          <p:cNvSpPr txBox="1"/>
          <p:nvPr/>
        </p:nvSpPr>
        <p:spPr>
          <a:xfrm>
            <a:off x="495300" y="3776008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000" dirty="0"/>
              <a:t>Estas piezas podrán ser escaneadas y estarán acompañadas con </a:t>
            </a:r>
            <a:r>
              <a:rPr lang="es-CO" sz="2000" dirty="0" err="1"/>
              <a:t>call</a:t>
            </a:r>
            <a:r>
              <a:rPr lang="es-CO" sz="2000" dirty="0"/>
              <a:t> to action tipo QR  te llevarán a leer artículos sobre prevención y cuidado.</a:t>
            </a:r>
          </a:p>
        </p:txBody>
      </p:sp>
      <p:sp>
        <p:nvSpPr>
          <p:cNvPr id="30" name="Flecha derecha 29">
            <a:extLst>
              <a:ext uri="{FF2B5EF4-FFF2-40B4-BE49-F238E27FC236}">
                <a16:creationId xmlns:a16="http://schemas.microsoft.com/office/drawing/2014/main" id="{2CC2B873-A6DB-F445-B401-7D14BB8551AE}"/>
              </a:ext>
            </a:extLst>
          </p:cNvPr>
          <p:cNvSpPr/>
          <p:nvPr/>
        </p:nvSpPr>
        <p:spPr>
          <a:xfrm rot="5400000">
            <a:off x="3862646" y="3210220"/>
            <a:ext cx="580507" cy="551318"/>
          </a:xfrm>
          <a:prstGeom prst="rightArrow">
            <a:avLst/>
          </a:prstGeom>
          <a:solidFill>
            <a:srgbClr val="28B6DF"/>
          </a:solidFill>
          <a:ln>
            <a:solidFill>
              <a:srgbClr val="28B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5233668-70AE-174F-B29E-CF902DDC3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840" y="1962312"/>
            <a:ext cx="4025067" cy="26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4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2510987-18FF-834C-9D7E-2A40227BE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74" r="22846"/>
          <a:stretch/>
        </p:blipFill>
        <p:spPr>
          <a:xfrm>
            <a:off x="-1" y="0"/>
            <a:ext cx="1160585" cy="6858000"/>
          </a:xfrm>
          <a:prstGeom prst="rect">
            <a:avLst/>
          </a:prstGeom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89BD4F2-863A-C34C-99F2-999FCDF02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74" r="22846"/>
          <a:stretch/>
        </p:blipFill>
        <p:spPr>
          <a:xfrm>
            <a:off x="11031416" y="0"/>
            <a:ext cx="1160585" cy="6858000"/>
          </a:xfrm>
          <a:prstGeom prst="rect">
            <a:avLst/>
          </a:prstGeom>
          <a:ln>
            <a:noFill/>
          </a:ln>
        </p:spPr>
      </p:pic>
      <p:pic>
        <p:nvPicPr>
          <p:cNvPr id="4" name="Imagen 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2DF4D1F4-6A2F-4A1B-92AD-252E5A6EC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47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442</Words>
  <Application>Microsoft Office PowerPoint</Application>
  <PresentationFormat>Panorámica</PresentationFormat>
  <Paragraphs>37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Camilo Lopez Tequia</dc:creator>
  <cp:lastModifiedBy>Cristian Camilo Lopez Tequia</cp:lastModifiedBy>
  <cp:revision>55</cp:revision>
  <dcterms:created xsi:type="dcterms:W3CDTF">2020-03-15T21:19:04Z</dcterms:created>
  <dcterms:modified xsi:type="dcterms:W3CDTF">2020-03-16T20:59:45Z</dcterms:modified>
</cp:coreProperties>
</file>