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3"/>
  </p:normalViewPr>
  <p:slideViewPr>
    <p:cSldViewPr snapToGrid="0" snapToObjects="1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AB6D5B-2975-7141-85E8-D214417F2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D499662-0B62-1D4C-99AC-DB4C29A95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614CD9F-E2B8-CA49-9009-0E9A0286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A313BDE-F58C-BA42-BDDC-CF522E05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E859502-7D9D-BD4C-B6DD-6420C4D3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7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5D4E91-A203-6646-83DA-FAB5B93A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8A3F823-8B0D-EA45-811D-42FB97A75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B736A67-A45F-6040-9EED-05A575B4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5F4E22-C602-4F4C-A6A4-00F3640D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A3FE52-1B6C-D744-943B-C20FAB61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624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1FC8292-97ED-D949-9052-D4C5E712A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3DF8EAC-7A7A-3742-BCCF-1ADB5A53F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DB845B3-F49D-C048-A151-7D68A364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94FAC5-F997-214F-A35D-3A5DAC30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493BC5B-0A2B-5C48-B679-07BCD14F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684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4FA76D-B3A8-594E-B751-04A98103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1AE67AB-85C6-1741-B353-462418BC4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F8BAF80-39EE-DC4C-8C44-FBA26E57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3A9CE8-7401-C54F-921D-17DFA347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C82750-419E-604B-9D45-0ED2D255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85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EC4CD6-5E44-0144-BA99-8861FF8A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0AC1B9D-DD37-D34E-91D7-CB82766FB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E6924C9-7EB5-2242-B919-43A90D4C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FB794E-26B8-904A-B7AF-1AA9DDBD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3905DEB-92A2-1648-87FA-ECC57622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9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946FCD-D527-D04E-A188-F904B011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29E84F-E70B-B24C-B81E-204AE50CF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1968AEE-962F-294B-8B6C-B29508E0A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E831B99-3564-124D-AD58-FE3483DC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EB8FC2C-D7C3-6644-B4FA-59D4CF22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769FAF6-86E8-1C42-8EB2-F1F4F017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800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B2F89D-E77F-FF40-9D02-E066C51C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C089C98-FBF1-6145-9FF1-9E4790EB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30B98FF-6BFC-1A40-9E52-BB9DCD3F6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A757A83-0805-0D4F-A0C1-30FFD75E8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4278283-28FB-1B41-BC68-94B972144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6BF6755F-1684-B14F-BBA8-9536A208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D238E59-3042-E14B-B290-962971ED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D0538ED-45DD-2543-8F6C-F31878F0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286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78E559-AE33-CD46-9605-361C336D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39344EB-B357-C444-9E4C-62459D64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2D1AA3A-AE6C-C248-B82D-CC2F7A7C7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3D0D7B3-155B-BA4E-9E35-63DFD3F1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401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CE95AFA-514A-3C4A-9986-C78E6279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0C4B445-4729-9040-AC8F-B4DCE542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336E6AF-1A0F-A740-8C8F-BB2F0F4A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64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48D174-01CC-BF44-9FEE-97EEEA05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8B9879-3885-EF40-BC88-26FA4AD2F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B41C8B0-FD87-DB42-B352-5623E62E7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E902043-1079-894F-BC0A-167185F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C930831-5077-424D-AFFC-6E563740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336230-936F-9147-8178-C647AA16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84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578725-A22A-804D-9B81-7AF1CAC1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C74A1ABC-89DD-2C4F-B7EC-CD7D95E74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78B465-C674-9542-8DD7-46496C15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89BC237-F86D-784D-A681-FD776AED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9147EE6-4679-5C4F-8EE1-B568D12D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AF8FCE4-27C1-5E40-8F3C-58015EBB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81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E0CA8B4-B180-664F-868D-240332B3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06162A8-6B86-9149-A37F-26233577F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1F7EC4F-8282-8B4D-AD76-F3BAFADD4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EC920-307F-6B44-A82E-C0CDA22E4592}" type="datetimeFigureOut">
              <a:rPr lang="es-CO" smtClean="0"/>
              <a:t>11/04/2021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F8F2D44-9475-1940-B746-98930B07E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8AC308-982B-FB49-A333-A541293E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23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12191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1431940" y="3336413"/>
            <a:ext cx="9328120" cy="185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s-CO" sz="9600" b="1" dirty="0" smtClean="0">
                <a:solidFill>
                  <a:schemeClr val="bg1"/>
                </a:solidFill>
                <a:latin typeface="Alpina Sans Black" pitchFamily="34" charset="0"/>
              </a:rPr>
              <a:t>PR YOUNG LIONS</a:t>
            </a:r>
            <a:endParaRPr lang="es-CO" sz="9600" b="1" dirty="0" smtClean="0">
              <a:solidFill>
                <a:schemeClr val="bg1"/>
              </a:solidFill>
              <a:latin typeface="Alpina Sans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0"/>
            <a:ext cx="12335774" cy="694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457013" y="2178829"/>
            <a:ext cx="4071855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PRE_</a:t>
            </a:r>
          </a:p>
          <a:p>
            <a:pPr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SU</a:t>
            </a:r>
          </a:p>
          <a:p>
            <a:pPr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PUES_</a:t>
            </a:r>
          </a:p>
          <a:p>
            <a:pPr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TO_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5599517" y="2243851"/>
            <a:ext cx="627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Creación Libro</a:t>
            </a:r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…………………..   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$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3</a:t>
            </a:r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.000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USD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D7E944E-8E11-FA42-AFD6-6E1E78E065CC}"/>
              </a:ext>
            </a:extLst>
          </p:cNvPr>
          <p:cNvSpPr/>
          <p:nvPr/>
        </p:nvSpPr>
        <p:spPr>
          <a:xfrm>
            <a:off x="4794654" y="2059184"/>
            <a:ext cx="545899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rgbClr val="7030A0"/>
                </a:solidFill>
                <a:latin typeface="Avenir Black" panose="02000503020000020003" pitchFamily="2" charset="0"/>
              </a:rPr>
              <a:t>-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3CC4377-9813-3E4D-B02A-5634CD575D1C}"/>
              </a:ext>
            </a:extLst>
          </p:cNvPr>
          <p:cNvSpPr txBox="1"/>
          <p:nvPr/>
        </p:nvSpPr>
        <p:spPr>
          <a:xfrm>
            <a:off x="5685781" y="2890181"/>
            <a:ext cx="627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Inversión medios………………. 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$ </a:t>
            </a:r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6</a:t>
            </a:r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.000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USD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A81BFF0-E8A6-A242-A793-2F9B8C1BE99B}"/>
              </a:ext>
            </a:extLst>
          </p:cNvPr>
          <p:cNvSpPr txBox="1"/>
          <p:nvPr/>
        </p:nvSpPr>
        <p:spPr>
          <a:xfrm>
            <a:off x="5685781" y="3497138"/>
            <a:ext cx="627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Registro experiencia…………... 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$ </a:t>
            </a:r>
            <a:r>
              <a:rPr lang="es-CO" dirty="0" smtClean="0">
                <a:solidFill>
                  <a:srgbClr val="7030A0"/>
                </a:solidFill>
                <a:latin typeface="Alpina Sans Bold" pitchFamily="34" charset="0"/>
              </a:rPr>
              <a:t>2.000 </a:t>
            </a:r>
            <a:r>
              <a:rPr lang="es-CO" dirty="0">
                <a:solidFill>
                  <a:srgbClr val="7030A0"/>
                </a:solidFill>
                <a:latin typeface="Alpina Sans Bold" pitchFamily="34" charset="0"/>
              </a:rPr>
              <a:t>USD</a:t>
            </a:r>
          </a:p>
        </p:txBody>
      </p:sp>
    </p:spTree>
    <p:extLst>
      <p:ext uri="{BB962C8B-B14F-4D97-AF65-F5344CB8AC3E}">
        <p14:creationId xmlns:p14="http://schemas.microsoft.com/office/powerpoint/2010/main" val="4524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869F312-C060-E145-B3D5-05F262D27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1" y="-228600"/>
            <a:ext cx="1233577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170"/>
            <a:ext cx="12361653" cy="694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928688" y="2069653"/>
            <a:ext cx="3914775" cy="267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9600" b="1" dirty="0" smtClean="0">
                <a:solidFill>
                  <a:schemeClr val="bg1"/>
                </a:solidFill>
                <a:latin typeface="Alpina Sans Black" pitchFamily="34" charset="0"/>
              </a:rPr>
              <a:t>CON_</a:t>
            </a:r>
          </a:p>
          <a:p>
            <a:pPr>
              <a:lnSpc>
                <a:spcPts val="6440"/>
              </a:lnSpc>
            </a:pPr>
            <a:r>
              <a:rPr lang="es-CO" sz="9600" b="1" dirty="0" smtClean="0">
                <a:solidFill>
                  <a:schemeClr val="bg1"/>
                </a:solidFill>
                <a:latin typeface="Alpina Sans Black" pitchFamily="34" charset="0"/>
              </a:rPr>
              <a:t>TEX_</a:t>
            </a:r>
          </a:p>
          <a:p>
            <a:pPr>
              <a:lnSpc>
                <a:spcPts val="6440"/>
              </a:lnSpc>
            </a:pPr>
            <a:r>
              <a:rPr lang="es-CO" sz="9600" b="1" dirty="0" smtClean="0">
                <a:solidFill>
                  <a:schemeClr val="bg1"/>
                </a:solidFill>
                <a:latin typeface="Alpina Sans Black" pitchFamily="34" charset="0"/>
              </a:rPr>
              <a:t>TO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265EA1F-473A-E346-B047-7A21428E5F66}"/>
              </a:ext>
            </a:extLst>
          </p:cNvPr>
          <p:cNvSpPr/>
          <p:nvPr/>
        </p:nvSpPr>
        <p:spPr>
          <a:xfrm>
            <a:off x="5350076" y="2069653"/>
            <a:ext cx="545899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rgbClr val="7030A0"/>
                </a:solidFill>
                <a:latin typeface="Avenir Black" panose="02000503020000020003" pitchFamily="2" charset="0"/>
              </a:rPr>
              <a:t>-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5781675" y="2265304"/>
            <a:ext cx="39862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7030A0"/>
                </a:solidFill>
                <a:latin typeface="Alpina Sans Semibold" pitchFamily="34" charset="0"/>
              </a:rPr>
              <a:t>E</a:t>
            </a:r>
            <a:r>
              <a:rPr lang="es-CO" dirty="0">
                <a:solidFill>
                  <a:srgbClr val="7030A0"/>
                </a:solidFill>
                <a:latin typeface="Alpina Sans Semibold" pitchFamily="34" charset="0"/>
              </a:rPr>
              <a:t>ntrará en vigencia una nueva reforma tributaria que afectará el bolsillo de todo un país. </a:t>
            </a:r>
            <a:endParaRPr lang="es-CO" dirty="0" smtClean="0">
              <a:solidFill>
                <a:srgbClr val="7030A0"/>
              </a:solidFill>
              <a:latin typeface="Alpina Sans Semibold" pitchFamily="34" charset="0"/>
            </a:endParaRPr>
          </a:p>
          <a:p>
            <a:endParaRPr lang="es-CO" dirty="0">
              <a:solidFill>
                <a:srgbClr val="7030A0"/>
              </a:solidFill>
              <a:latin typeface="Alpina Sans Semibold" pitchFamily="34" charset="0"/>
            </a:endParaRPr>
          </a:p>
          <a:p>
            <a:r>
              <a:rPr lang="es-CO" dirty="0" smtClean="0">
                <a:solidFill>
                  <a:srgbClr val="7030A0"/>
                </a:solidFill>
                <a:latin typeface="Alpina Sans Semibold" pitchFamily="34" charset="0"/>
              </a:rPr>
              <a:t>Por eso, </a:t>
            </a:r>
            <a:r>
              <a:rPr lang="es-CO" dirty="0">
                <a:solidFill>
                  <a:srgbClr val="7030A0"/>
                </a:solidFill>
                <a:latin typeface="Alpina Sans Semibold" pitchFamily="34" charset="0"/>
              </a:rPr>
              <a:t>decidimos crear una reforma para comunicar n</a:t>
            </a:r>
            <a:r>
              <a:rPr lang="es-CO" b="1" dirty="0">
                <a:solidFill>
                  <a:srgbClr val="7030A0"/>
                </a:solidFill>
                <a:latin typeface="Alpina Sans Semibold" pitchFamily="34" charset="0"/>
              </a:rPr>
              <a:t>uestra donación y compromisos para ayudar y nutrir  a toda </a:t>
            </a:r>
            <a:r>
              <a:rPr lang="es-CO" b="1" dirty="0" smtClean="0">
                <a:solidFill>
                  <a:srgbClr val="7030A0"/>
                </a:solidFill>
                <a:latin typeface="Alpina Sans Semibold" pitchFamily="34" charset="0"/>
              </a:rPr>
              <a:t>Colombia</a:t>
            </a:r>
            <a:r>
              <a:rPr lang="es-CO" dirty="0" smtClean="0">
                <a:latin typeface="Alpina Sans Semibold" pitchFamily="34" charset="0"/>
              </a:rPr>
              <a:t>.</a:t>
            </a:r>
            <a:endParaRPr lang="es-CO" dirty="0">
              <a:latin typeface="Alpina Sans Semibold" pitchFamily="34" charset="0"/>
            </a:endParaRPr>
          </a:p>
          <a:p>
            <a:endParaRPr lang="es-CO" b="1" dirty="0" smtClean="0">
              <a:solidFill>
                <a:srgbClr val="7030A0"/>
              </a:solidFill>
              <a:latin typeface="Alpina Sans Semibold" pitchFamily="34" charset="0"/>
            </a:endParaRPr>
          </a:p>
          <a:p>
            <a:endParaRPr lang="es-CO" b="1" dirty="0">
              <a:solidFill>
                <a:srgbClr val="7030A0"/>
              </a:solidFill>
              <a:latin typeface="Alpina Sans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422038" cy="694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7659888" y="2585253"/>
            <a:ext cx="3914775" cy="262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OB-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JETI-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1378152" y="2585253"/>
            <a:ext cx="398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b="1" dirty="0" smtClean="0">
                <a:solidFill>
                  <a:srgbClr val="00B0F0"/>
                </a:solidFill>
                <a:latin typeface="Alpina Sans Semibold" pitchFamily="34" charset="0"/>
              </a:rPr>
              <a:t>L</a:t>
            </a:r>
            <a:r>
              <a:rPr lang="es-CO" dirty="0" smtClean="0">
                <a:solidFill>
                  <a:srgbClr val="00B0F0"/>
                </a:solidFill>
                <a:latin typeface="Alpina Sans Semibold" pitchFamily="34" charset="0"/>
              </a:rPr>
              <a:t>a compañía Alpina tiene un compromiso con la nutrición de Colombia, el problema es que la donación pasa por desapercibido.</a:t>
            </a:r>
            <a:endParaRPr lang="es-CO" dirty="0" smtClean="0">
              <a:solidFill>
                <a:srgbClr val="00B0F0"/>
              </a:solidFill>
              <a:latin typeface="Alpina Sans Semibold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0B95C0D-97CB-9048-B498-C11AC0366979}"/>
              </a:ext>
            </a:extLst>
          </p:cNvPr>
          <p:cNvCxnSpPr/>
          <p:nvPr/>
        </p:nvCxnSpPr>
        <p:spPr>
          <a:xfrm>
            <a:off x="5364364" y="2771774"/>
            <a:ext cx="60007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0"/>
            <a:ext cx="12258136" cy="695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7659888" y="2585253"/>
            <a:ext cx="3914775" cy="263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IN</a:t>
            </a: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_</a:t>
            </a:r>
            <a:endParaRPr lang="es-CO" sz="8000" b="1" dirty="0">
              <a:solidFill>
                <a:schemeClr val="bg1"/>
              </a:solidFill>
              <a:latin typeface="Alpina Sans Black" pitchFamily="34" charset="0"/>
            </a:endParaRPr>
          </a:p>
          <a:p>
            <a:pPr algn="r"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SIGHT</a:t>
            </a: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_</a:t>
            </a:r>
            <a:endParaRPr lang="es-CO" sz="8000" b="1" dirty="0">
              <a:solidFill>
                <a:schemeClr val="bg1"/>
              </a:solidFill>
              <a:latin typeface="Alpina Sans Black" pitchFamily="34" charset="0"/>
            </a:endParaRPr>
          </a:p>
          <a:p>
            <a:pPr algn="r">
              <a:lnSpc>
                <a:spcPts val="6440"/>
              </a:lnSpc>
            </a:pPr>
            <a:endParaRPr lang="es-CO" sz="8000" b="1" dirty="0">
              <a:solidFill>
                <a:schemeClr val="bg1"/>
              </a:solidFill>
              <a:latin typeface="Alpina Sans Black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1378152" y="2585253"/>
            <a:ext cx="398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>
                <a:solidFill>
                  <a:srgbClr val="7030A0"/>
                </a:solidFill>
                <a:latin typeface="Alpina Sans Semibold" pitchFamily="34" charset="0"/>
              </a:rPr>
              <a:t>Las personas prefieren </a:t>
            </a:r>
            <a:r>
              <a:rPr lang="es-CO" b="1" dirty="0">
                <a:solidFill>
                  <a:srgbClr val="7030A0"/>
                </a:solidFill>
                <a:latin typeface="Alpina Sans Semibold" pitchFamily="34" charset="0"/>
              </a:rPr>
              <a:t>ayudar y donar a dejar </a:t>
            </a:r>
            <a:r>
              <a:rPr lang="es-CO" b="1" dirty="0" smtClean="0">
                <a:solidFill>
                  <a:srgbClr val="7030A0"/>
                </a:solidFill>
                <a:latin typeface="Alpina Sans Semibold" pitchFamily="34" charset="0"/>
              </a:rPr>
              <a:t>todos sus </a:t>
            </a:r>
            <a:r>
              <a:rPr lang="es-CO" b="1" dirty="0">
                <a:solidFill>
                  <a:srgbClr val="7030A0"/>
                </a:solidFill>
                <a:latin typeface="Alpina Sans Semibold" pitchFamily="34" charset="0"/>
              </a:rPr>
              <a:t>recursos en manos del estado</a:t>
            </a:r>
            <a:r>
              <a:rPr lang="es-CO" dirty="0">
                <a:solidFill>
                  <a:srgbClr val="7030A0"/>
                </a:solidFill>
                <a:latin typeface="Alpina Sans Semibold" pitchFamily="34" charset="0"/>
              </a:rPr>
              <a:t>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0B95C0D-97CB-9048-B498-C11AC0366979}"/>
              </a:ext>
            </a:extLst>
          </p:cNvPr>
          <p:cNvCxnSpPr/>
          <p:nvPr/>
        </p:nvCxnSpPr>
        <p:spPr>
          <a:xfrm>
            <a:off x="5364364" y="2771774"/>
            <a:ext cx="60007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404785" cy="693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801886" y="2585253"/>
            <a:ext cx="577036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LA IDEA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7602434" y="3309722"/>
            <a:ext cx="398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B0F0"/>
                </a:solidFill>
                <a:latin typeface="Alpina Sans Semibold" pitchFamily="34" charset="0"/>
              </a:rPr>
              <a:t>Creamos nuestra propia reforma para ayudar a todos los </a:t>
            </a:r>
            <a:r>
              <a:rPr lang="es-CO" dirty="0" smtClean="0">
                <a:solidFill>
                  <a:srgbClr val="00B0F0"/>
                </a:solidFill>
                <a:latin typeface="Alpina Sans Semibold" pitchFamily="34" charset="0"/>
              </a:rPr>
              <a:t>colombianos y comunicar nuestra gran donación.</a:t>
            </a:r>
            <a:endParaRPr lang="es-CO" dirty="0">
              <a:solidFill>
                <a:srgbClr val="00B0F0"/>
              </a:solidFill>
              <a:latin typeface="Alpina Sans Semibold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4A88C0C-1940-EB45-978B-BE26D7518C09}"/>
              </a:ext>
            </a:extLst>
          </p:cNvPr>
          <p:cNvSpPr txBox="1"/>
          <p:nvPr/>
        </p:nvSpPr>
        <p:spPr>
          <a:xfrm>
            <a:off x="1225747" y="3451067"/>
            <a:ext cx="6189465" cy="948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i="1" dirty="0">
                <a:solidFill>
                  <a:schemeClr val="bg1"/>
                </a:solidFill>
                <a:latin typeface="Alpina Sans Semibold" pitchFamily="34" charset="0"/>
              </a:rPr>
              <a:t>CREATIVA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FE2DD17D-91B6-DB45-B81C-C3FCE299B3EB}"/>
              </a:ext>
            </a:extLst>
          </p:cNvPr>
          <p:cNvCxnSpPr/>
          <p:nvPr/>
        </p:nvCxnSpPr>
        <p:spPr>
          <a:xfrm>
            <a:off x="4750001" y="2871787"/>
            <a:ext cx="60007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CE454F98-48CE-E547-92F8-59D4A9283F23}"/>
              </a:ext>
            </a:extLst>
          </p:cNvPr>
          <p:cNvSpPr/>
          <p:nvPr/>
        </p:nvSpPr>
        <p:spPr>
          <a:xfrm>
            <a:off x="7142262" y="3098036"/>
            <a:ext cx="545899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rgbClr val="00B0F0"/>
                </a:solidFill>
                <a:latin typeface="Avenir Black" panose="02000503020000020003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148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0"/>
            <a:ext cx="12258136" cy="686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620915" y="2567017"/>
            <a:ext cx="3914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DES-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CRIP-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5051525" y="977594"/>
            <a:ext cx="4164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030A0"/>
                </a:solidFill>
                <a:latin typeface="Alpina Sans Semibold" pitchFamily="34" charset="0"/>
              </a:rPr>
              <a:t>Reescribiremos una nueva Reforma, para ayudar a los nuevos pagadores de renta y que sean ellos quienes donen su tiempo para ser voluntarios de nuestra gran donación. Causando un golpe de opinión </a:t>
            </a:r>
            <a:r>
              <a:rPr lang="es-CO" dirty="0" smtClean="0">
                <a:solidFill>
                  <a:srgbClr val="7030A0"/>
                </a:solidFill>
                <a:latin typeface="Alpina Sans Semibold" pitchFamily="34" charset="0"/>
              </a:rPr>
              <a:t> en medios gracias a la acción.</a:t>
            </a:r>
            <a:endParaRPr lang="es-CO" dirty="0">
              <a:solidFill>
                <a:srgbClr val="7030A0"/>
              </a:solidFill>
              <a:latin typeface="Alpina Sans Semibold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D7E944E-8E11-FA42-AFD6-6E1E78E065CC}"/>
              </a:ext>
            </a:extLst>
          </p:cNvPr>
          <p:cNvSpPr/>
          <p:nvPr/>
        </p:nvSpPr>
        <p:spPr>
          <a:xfrm>
            <a:off x="4673498" y="796080"/>
            <a:ext cx="545899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rgbClr val="7030A0"/>
                </a:solidFill>
                <a:latin typeface="Avenir Black" panose="02000503020000020003" pitchFamily="2" charset="0"/>
              </a:rPr>
              <a:t>-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8704">
            <a:off x="5500688" y="3153818"/>
            <a:ext cx="2998538" cy="28979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3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71" y="1"/>
            <a:ext cx="12467182" cy="69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-10642" y="4467869"/>
            <a:ext cx="3914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EJE-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CU-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170690" y="425576"/>
            <a:ext cx="3986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B0F0"/>
                </a:solidFill>
                <a:latin typeface="Alpina Sans Bold" pitchFamily="34" charset="0"/>
              </a:rPr>
              <a:t>Plasmaremos  nuestra reforma, además de </a:t>
            </a:r>
            <a:r>
              <a:rPr lang="es-CO" sz="1600" dirty="0">
                <a:solidFill>
                  <a:srgbClr val="FFE74C"/>
                </a:solidFill>
                <a:latin typeface="Alpina Sans Bold" pitchFamily="34" charset="0"/>
              </a:rPr>
              <a:t>nuestros 18 compromisos </a:t>
            </a:r>
            <a:r>
              <a:rPr lang="es-CO" sz="1600" dirty="0">
                <a:solidFill>
                  <a:srgbClr val="00B0F0"/>
                </a:solidFill>
                <a:latin typeface="Alpina Sans Bold" pitchFamily="34" charset="0"/>
              </a:rPr>
              <a:t>y lo enviaremos a lideres de opinión, mesas de trabajo e influenciadores. </a:t>
            </a:r>
            <a:r>
              <a:rPr lang="es-CO" sz="1600" dirty="0">
                <a:solidFill>
                  <a:srgbClr val="FFE74C"/>
                </a:solidFill>
                <a:latin typeface="Alpina Sans Bold" pitchFamily="34" charset="0"/>
              </a:rPr>
              <a:t>Generando conversación instantánea en redes y medios de comunicación</a:t>
            </a:r>
            <a:endParaRPr lang="es-CO" sz="1600" dirty="0">
              <a:solidFill>
                <a:srgbClr val="FFE74C"/>
              </a:solidFill>
              <a:latin typeface="Alpina Sans Bold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C496CEA-C981-7341-A4C8-5770EDA75D07}"/>
              </a:ext>
            </a:extLst>
          </p:cNvPr>
          <p:cNvSpPr txBox="1"/>
          <p:nvPr/>
        </p:nvSpPr>
        <p:spPr>
          <a:xfrm>
            <a:off x="4102894" y="2636892"/>
            <a:ext cx="3986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Al enterarse los nuevos pagadores de renta </a:t>
            </a:r>
            <a:r>
              <a:rPr lang="es-CO" sz="1600" b="1" dirty="0">
                <a:solidFill>
                  <a:srgbClr val="FFE74C"/>
                </a:solidFill>
                <a:latin typeface="Avenir Book" panose="02000503020000020003" pitchFamily="2" charset="0"/>
              </a:rPr>
              <a:t>podrán descontar de su pago donando su tiempo en nuestras distribuciones de los 2.5 M </a:t>
            </a:r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de productos,  obteniendo así el certificado de su donación.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E47C5A3-2F61-7E45-A99B-DA297DC68D89}"/>
              </a:ext>
            </a:extLst>
          </p:cNvPr>
          <p:cNvSpPr txBox="1"/>
          <p:nvPr/>
        </p:nvSpPr>
        <p:spPr>
          <a:xfrm>
            <a:off x="8477895" y="862123"/>
            <a:ext cx="322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E74C"/>
                </a:solidFill>
                <a:latin typeface="Avenir Book" panose="02000503020000020003" pitchFamily="2" charset="0"/>
              </a:rPr>
              <a:t>Documentamos toda la experiencia </a:t>
            </a:r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para que Colombia entera conociera nuestras donaciones, y las pautaremos en nuestras redes sociales.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C65A0CF-CA4F-0747-92FF-7DE9CDD86B68}"/>
              </a:ext>
            </a:extLst>
          </p:cNvPr>
          <p:cNvSpPr txBox="1"/>
          <p:nvPr/>
        </p:nvSpPr>
        <p:spPr>
          <a:xfrm>
            <a:off x="4084256" y="1667218"/>
            <a:ext cx="3914775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CO" sz="4000" b="1" dirty="0" smtClean="0">
                <a:solidFill>
                  <a:schemeClr val="bg1"/>
                </a:solidFill>
                <a:latin typeface="Alpina Sans Bold" pitchFamily="34" charset="0"/>
              </a:rPr>
              <a:t>REFORMA DONATORIA</a:t>
            </a:r>
            <a:endParaRPr lang="es-CO" sz="4000" b="1" dirty="0">
              <a:solidFill>
                <a:schemeClr val="bg1"/>
              </a:solidFill>
              <a:latin typeface="Alpina Sans Bold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0A860E5-52BB-654B-98F4-F6D3A22DC9EB}"/>
              </a:ext>
            </a:extLst>
          </p:cNvPr>
          <p:cNvSpPr/>
          <p:nvPr/>
        </p:nvSpPr>
        <p:spPr>
          <a:xfrm>
            <a:off x="4186238" y="1541431"/>
            <a:ext cx="3686175" cy="882064"/>
          </a:xfrm>
          <a:prstGeom prst="rect">
            <a:avLst/>
          </a:prstGeom>
          <a:noFill/>
          <a:ln w="38100"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9" y="2046783"/>
            <a:ext cx="2913560" cy="1638877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10788"/>
          <a:stretch/>
        </p:blipFill>
        <p:spPr>
          <a:xfrm>
            <a:off x="5212179" y="4409696"/>
            <a:ext cx="2389012" cy="2048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42" y="2381889"/>
            <a:ext cx="1979572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0"/>
            <a:ext cx="12344400" cy="715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8078814" y="4519210"/>
            <a:ext cx="3914775" cy="262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LAN_</a:t>
            </a:r>
            <a:endParaRPr lang="es-CO" sz="8000" b="1" dirty="0">
              <a:solidFill>
                <a:schemeClr val="bg1"/>
              </a:solidFill>
              <a:latin typeface="Alpina Sans Black" pitchFamily="34" charset="0"/>
            </a:endParaRPr>
          </a:p>
          <a:p>
            <a:pPr algn="r">
              <a:lnSpc>
                <a:spcPts val="6440"/>
              </a:lnSpc>
            </a:pPr>
            <a:r>
              <a:rPr lang="es-CO" sz="8000" b="1" dirty="0" smtClean="0">
                <a:solidFill>
                  <a:schemeClr val="bg1"/>
                </a:solidFill>
                <a:latin typeface="Alpina Sans Black" pitchFamily="34" charset="0"/>
              </a:rPr>
              <a:t>ZAMIE_NTO</a:t>
            </a:r>
            <a:endParaRPr lang="es-CO" sz="8000" b="1" dirty="0">
              <a:solidFill>
                <a:schemeClr val="bg1"/>
              </a:solidFill>
              <a:latin typeface="Alpina Sans Black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463752" y="885041"/>
            <a:ext cx="3986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rgbClr val="7030A0"/>
                </a:solidFill>
                <a:latin typeface="Alpina Sans Bold" pitchFamily="34" charset="0"/>
              </a:rPr>
              <a:t>Nos aprovechamos de una verdadera tensión  para crear nuestra propia reforma y se las compartimos a lideres de opinión, mesas de trabajo e influenciadores.</a:t>
            </a:r>
          </a:p>
        </p:txBody>
      </p:sp>
      <p:sp>
        <p:nvSpPr>
          <p:cNvPr id="11" name="Flecha derecha 10">
            <a:extLst>
              <a:ext uri="{FF2B5EF4-FFF2-40B4-BE49-F238E27FC236}">
                <a16:creationId xmlns:a16="http://schemas.microsoft.com/office/drawing/2014/main" xmlns="" id="{C03F098F-3B8A-2248-A475-69851228B667}"/>
              </a:ext>
            </a:extLst>
          </p:cNvPr>
          <p:cNvSpPr/>
          <p:nvPr/>
        </p:nvSpPr>
        <p:spPr>
          <a:xfrm>
            <a:off x="4449964" y="3426714"/>
            <a:ext cx="1836536" cy="25946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8704">
            <a:off x="957589" y="1980001"/>
            <a:ext cx="2998538" cy="28979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7215359" y="885041"/>
            <a:ext cx="4197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rgbClr val="7030A0"/>
                </a:solidFill>
                <a:latin typeface="Alpina Sans Bold" pitchFamily="34" charset="0"/>
              </a:rPr>
              <a:t>La noticia en pocas horas se  convirtió en tendencia y logramos que todos conocieran nuestra gran donación, a través de esta acción.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03" y="1839148"/>
            <a:ext cx="2676446" cy="72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94" y="2665100"/>
            <a:ext cx="2211939" cy="69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66" y="3446250"/>
            <a:ext cx="2239914" cy="83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5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"/>
            <a:ext cx="12483246" cy="700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B8DFC3-59BE-2E4B-A73D-E3CC4DE0B6FE}"/>
              </a:ext>
            </a:extLst>
          </p:cNvPr>
          <p:cNvSpPr txBox="1"/>
          <p:nvPr/>
        </p:nvSpPr>
        <p:spPr>
          <a:xfrm>
            <a:off x="8277225" y="4538721"/>
            <a:ext cx="3914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RE-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SUL-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lpina Sans Black" pitchFamily="34" charset="0"/>
              </a:rPr>
              <a:t>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9AE08A1-AD23-7A48-9D97-605DE64B117E}"/>
              </a:ext>
            </a:extLst>
          </p:cNvPr>
          <p:cNvSpPr txBox="1"/>
          <p:nvPr/>
        </p:nvSpPr>
        <p:spPr>
          <a:xfrm>
            <a:off x="8626" y="1543067"/>
            <a:ext cx="398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+ </a:t>
            </a:r>
            <a:r>
              <a:rPr lang="es-CO" sz="1600" b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2.5M DE DONACIONES</a:t>
            </a:r>
            <a:endParaRPr lang="es-CO" sz="1600" b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0A860E5-52BB-654B-98F4-F6D3A22DC9EB}"/>
              </a:ext>
            </a:extLst>
          </p:cNvPr>
          <p:cNvSpPr/>
          <p:nvPr/>
        </p:nvSpPr>
        <p:spPr>
          <a:xfrm>
            <a:off x="27931" y="1939341"/>
            <a:ext cx="4065867" cy="45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5AE4B4C7-31A5-7144-BD21-F1988ACA9F71}"/>
              </a:ext>
            </a:extLst>
          </p:cNvPr>
          <p:cNvSpPr/>
          <p:nvPr/>
        </p:nvSpPr>
        <p:spPr>
          <a:xfrm flipV="1">
            <a:off x="0" y="2709249"/>
            <a:ext cx="5514975" cy="45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E590452-3463-DB4E-90D5-F8384602BB07}"/>
              </a:ext>
            </a:extLst>
          </p:cNvPr>
          <p:cNvSpPr/>
          <p:nvPr/>
        </p:nvSpPr>
        <p:spPr>
          <a:xfrm flipV="1">
            <a:off x="-6716" y="3497745"/>
            <a:ext cx="5514975" cy="45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46CEB7B-0922-B24A-A11A-F5CC3E49C564}"/>
              </a:ext>
            </a:extLst>
          </p:cNvPr>
          <p:cNvSpPr/>
          <p:nvPr/>
        </p:nvSpPr>
        <p:spPr>
          <a:xfrm flipV="1">
            <a:off x="-1" y="4323381"/>
            <a:ext cx="5514975" cy="45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491CFC68-AD92-5346-83A2-113720AB6F25}"/>
              </a:ext>
            </a:extLst>
          </p:cNvPr>
          <p:cNvSpPr txBox="1"/>
          <p:nvPr/>
        </p:nvSpPr>
        <p:spPr>
          <a:xfrm>
            <a:off x="-33338" y="2218247"/>
            <a:ext cx="551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+ 30 M EN PR</a:t>
            </a:r>
            <a:endParaRPr lang="es-CO" sz="1600" b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943CF87-9600-0046-95B8-54FC74DA35B2}"/>
              </a:ext>
            </a:extLst>
          </p:cNvPr>
          <p:cNvSpPr txBox="1"/>
          <p:nvPr/>
        </p:nvSpPr>
        <p:spPr>
          <a:xfrm>
            <a:off x="0" y="2998706"/>
            <a:ext cx="622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+ </a:t>
            </a:r>
            <a:r>
              <a:rPr lang="es-CO" sz="1600" b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2.500 PERSONAS BAJARON SU IMPUESTO</a:t>
            </a:r>
            <a:endParaRPr lang="es-CO" sz="1600" b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114F175-82B7-AC43-B4A3-DC2647C8DAE4}"/>
              </a:ext>
            </a:extLst>
          </p:cNvPr>
          <p:cNvSpPr txBox="1"/>
          <p:nvPr/>
        </p:nvSpPr>
        <p:spPr>
          <a:xfrm>
            <a:off x="-1" y="3794825"/>
            <a:ext cx="622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+ </a:t>
            </a:r>
            <a:r>
              <a:rPr lang="es-CO" sz="1600" b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500 M EN EARNED MEDIA</a:t>
            </a:r>
            <a:endParaRPr lang="es-CO" sz="1600" b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0277CFDA-00F0-AD46-ACB7-872ED9D4EA1C}"/>
              </a:ext>
            </a:extLst>
          </p:cNvPr>
          <p:cNvSpPr txBox="1"/>
          <p:nvPr/>
        </p:nvSpPr>
        <p:spPr>
          <a:xfrm>
            <a:off x="8626" y="4571570"/>
            <a:ext cx="622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6.5 BILLONES DE IMPRESIONES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B2F92DDB-44DB-6648-83E5-5A976F692BD6}"/>
              </a:ext>
            </a:extLst>
          </p:cNvPr>
          <p:cNvCxnSpPr/>
          <p:nvPr/>
        </p:nvCxnSpPr>
        <p:spPr>
          <a:xfrm>
            <a:off x="166687" y="6072188"/>
            <a:ext cx="75199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908A0D2A-3DCC-3D4F-8A26-6B0071840855}"/>
              </a:ext>
            </a:extLst>
          </p:cNvPr>
          <p:cNvCxnSpPr/>
          <p:nvPr/>
        </p:nvCxnSpPr>
        <p:spPr>
          <a:xfrm>
            <a:off x="1385888" y="5486400"/>
            <a:ext cx="0" cy="11715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82B33B8B-47F8-114F-8509-52E2E14B5677}"/>
              </a:ext>
            </a:extLst>
          </p:cNvPr>
          <p:cNvCxnSpPr/>
          <p:nvPr/>
        </p:nvCxnSpPr>
        <p:spPr>
          <a:xfrm>
            <a:off x="3277575" y="5486399"/>
            <a:ext cx="0" cy="11715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8B081461-7146-4D40-AFD0-87165A08C31D}"/>
              </a:ext>
            </a:extLst>
          </p:cNvPr>
          <p:cNvCxnSpPr/>
          <p:nvPr/>
        </p:nvCxnSpPr>
        <p:spPr>
          <a:xfrm>
            <a:off x="5027916" y="5486398"/>
            <a:ext cx="0" cy="11715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AB4AA911-BC11-0344-B961-CF8B4C9B2409}"/>
              </a:ext>
            </a:extLst>
          </p:cNvPr>
          <p:cNvCxnSpPr/>
          <p:nvPr/>
        </p:nvCxnSpPr>
        <p:spPr>
          <a:xfrm>
            <a:off x="6795294" y="5462475"/>
            <a:ext cx="0" cy="11715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3F9E33F3-D433-0845-9056-FFB4884AF558}"/>
              </a:ext>
            </a:extLst>
          </p:cNvPr>
          <p:cNvSpPr txBox="1"/>
          <p:nvPr/>
        </p:nvSpPr>
        <p:spPr>
          <a:xfrm>
            <a:off x="-816811" y="6183842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Semana 1</a:t>
            </a:r>
            <a:endParaRPr lang="es-CO" sz="1600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F820A37-2649-994C-B1D7-0A8E6EC07A58}"/>
              </a:ext>
            </a:extLst>
          </p:cNvPr>
          <p:cNvSpPr txBox="1"/>
          <p:nvPr/>
        </p:nvSpPr>
        <p:spPr>
          <a:xfrm>
            <a:off x="27931" y="5395346"/>
            <a:ext cx="13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Envió del Libro</a:t>
            </a:r>
            <a:endParaRPr lang="es-CO" sz="1600" i="1" dirty="0" smtClean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AA035A7A-53A7-B846-AAE1-CAAEAD9B18B0}"/>
              </a:ext>
            </a:extLst>
          </p:cNvPr>
          <p:cNvSpPr txBox="1"/>
          <p:nvPr/>
        </p:nvSpPr>
        <p:spPr>
          <a:xfrm>
            <a:off x="638255" y="6195804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Semana 2</a:t>
            </a:r>
            <a:endParaRPr lang="es-CO" sz="1600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2DFAC058-1B35-344E-BADB-D837BCF029AB}"/>
              </a:ext>
            </a:extLst>
          </p:cNvPr>
          <p:cNvSpPr txBox="1"/>
          <p:nvPr/>
        </p:nvSpPr>
        <p:spPr>
          <a:xfrm>
            <a:off x="2477876" y="6211433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Semana 3</a:t>
            </a:r>
            <a:endParaRPr lang="es-CO" sz="1600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36289D9-EA62-6D43-9274-626CA0AC5B67}"/>
              </a:ext>
            </a:extLst>
          </p:cNvPr>
          <p:cNvSpPr txBox="1"/>
          <p:nvPr/>
        </p:nvSpPr>
        <p:spPr>
          <a:xfrm>
            <a:off x="4312692" y="6206816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B0F0"/>
                </a:solidFill>
                <a:latin typeface="Avenir Book" panose="02000503020000020003" pitchFamily="2" charset="0"/>
              </a:rPr>
              <a:t>Semana 4</a:t>
            </a:r>
            <a:endParaRPr lang="es-CO" sz="1600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F36EDE44-783B-B341-8A6B-D2D159CF532C}"/>
              </a:ext>
            </a:extLst>
          </p:cNvPr>
          <p:cNvSpPr txBox="1"/>
          <p:nvPr/>
        </p:nvSpPr>
        <p:spPr>
          <a:xfrm>
            <a:off x="1414272" y="5417791"/>
            <a:ext cx="186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Inscripciones</a:t>
            </a:r>
          </a:p>
          <a:p>
            <a:pPr algn="ctr"/>
            <a:r>
              <a:rPr lang="es-CO" sz="14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Nuevos pagadores</a:t>
            </a:r>
            <a:endParaRPr lang="es-CO" sz="1400" i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99040C44-3368-2F40-8FCB-0FA4480AC2D7}"/>
              </a:ext>
            </a:extLst>
          </p:cNvPr>
          <p:cNvSpPr txBox="1"/>
          <p:nvPr/>
        </p:nvSpPr>
        <p:spPr>
          <a:xfrm>
            <a:off x="3459575" y="5414634"/>
            <a:ext cx="149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Citación</a:t>
            </a:r>
          </a:p>
          <a:p>
            <a:pPr algn="ctr"/>
            <a:r>
              <a:rPr lang="es-CO" sz="16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voluntarios</a:t>
            </a:r>
            <a:endParaRPr lang="es-CO" sz="1600" i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FF584333-6855-1440-BC1A-DB9E599B5CD4}"/>
              </a:ext>
            </a:extLst>
          </p:cNvPr>
          <p:cNvSpPr txBox="1"/>
          <p:nvPr/>
        </p:nvSpPr>
        <p:spPr>
          <a:xfrm>
            <a:off x="4943587" y="5482072"/>
            <a:ext cx="181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Implementación</a:t>
            </a:r>
          </a:p>
          <a:p>
            <a:pPr algn="ctr"/>
            <a:r>
              <a:rPr lang="es-CO" sz="1600" i="1" dirty="0" smtClean="0">
                <a:solidFill>
                  <a:srgbClr val="00B0F0"/>
                </a:solidFill>
                <a:latin typeface="Avenir Book" panose="02000503020000020003" pitchFamily="2" charset="0"/>
              </a:rPr>
              <a:t>Donaciones</a:t>
            </a:r>
            <a:endParaRPr lang="es-CO" sz="1600" i="1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371</Words>
  <Application>Microsoft Office PowerPoint</Application>
  <PresentationFormat>Personalizado</PresentationFormat>
  <Paragraphs>62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 Esteban Sierra Vargas</dc:creator>
  <cp:lastModifiedBy>SISCORP</cp:lastModifiedBy>
  <cp:revision>25</cp:revision>
  <dcterms:created xsi:type="dcterms:W3CDTF">2020-03-09T01:54:10Z</dcterms:created>
  <dcterms:modified xsi:type="dcterms:W3CDTF">2021-04-12T02:30:52Z</dcterms:modified>
</cp:coreProperties>
</file>