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6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988"/>
    <a:srgbClr val="D3D8E7"/>
    <a:srgbClr val="999EAC"/>
    <a:srgbClr val="B5A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6"/>
    <p:restoredTop sz="94718"/>
  </p:normalViewPr>
  <p:slideViewPr>
    <p:cSldViewPr snapToGrid="0">
      <p:cViewPr varScale="1">
        <p:scale>
          <a:sx n="117" d="100"/>
          <a:sy n="117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359FE-F73A-5B49-B145-D0567BF7E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795403-5A00-A341-A6FF-C4E84E32F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DE90A-365A-6043-A506-DC5C8A13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7F6AC-2562-0F46-93DE-722AF76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250D0-A232-A245-BC89-A28DCEFF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88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705C4-60E3-3647-9909-EFA2BEE5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F360AB-EA56-8745-B38E-28385C804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FCE44F-EE27-4A4C-B42F-D42B9B5F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C2942F-2A7F-3E43-905D-08D141DA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C187F1-2B24-9242-B9D5-BB2EBCDE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06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38EF0D-4FDB-B84D-88FC-B1CE61167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F5B023-B120-1448-B447-64CF21AE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FAF8C5-609E-CB4B-BF0C-F0110C54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90B2F2-E4E8-8C43-B83D-5BA10522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9733E4-F5FA-7449-8B18-DC945312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24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B9A15-96EE-5640-9C1D-CA658B8A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8658EC-2C7B-BA48-A343-CD1A6BD33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12ED06-5A68-5A4D-8ED2-77FFDEE2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78FEE9-C113-CF4D-9563-BA380B32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3DA08-FBBA-CD46-BCAD-5D4694DB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91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0A870-4C63-754D-A1DF-B416059E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25E8D0-8EE7-FF4E-A577-686C08574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3BB116-357A-1946-AAB1-65F4624D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9AFA1-5E17-A347-A70F-03C4CD84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D3CF6F-99BF-FF4C-A8BF-FAED35F4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016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0BC73-BCC4-F84F-9054-364D95AB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9CF814-A507-0C43-9F91-541801F33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BA9AC5-8BBC-1A42-A907-E2540EA11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88A27C-3DD6-534A-AFF7-D517146C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82DBED-0D73-1540-8689-DC3F616B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29DD89-0541-AF4A-A17A-008F4BAE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337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F9B7A-EC3B-5442-B5F1-31C52C39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42760F-4B88-6E4A-B561-C8BD80EA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72A768-90E0-834D-BD46-FA194990D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82D762-68DD-A34C-82B2-55BB8A34A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4AF1D1-252D-5F4B-8D12-E9F4B45E7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92579A-E752-9A4C-AC08-4F2E3D00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CB86C2-866F-9C4B-8BCC-92EDA1BB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B4B1B4-64E6-C444-8BBA-E7C90512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78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E7F60-3057-9D4D-B0ED-8870E738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74CD7E-B78C-724A-9A7D-F1BDADD7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9711A2-03F7-9A4E-981D-9877DB08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49FAAF-346D-DF43-B40C-3D3D5C93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695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59CCAC-DD28-5144-AB32-D5D687B4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D9A318E-6FBA-ED4A-8DAA-94B65EBC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423827-CBDF-134C-8EBB-E205DA27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210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C1E7C-FB62-B342-8A8A-6F83253C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25602-D310-944B-A65A-D5D5F048F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29C5C0-C283-9443-93E2-1A08D42E7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F2235A-0BDB-1544-A245-B9B6120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DF6182-556A-E744-8452-633832A0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41BD59-BA9D-594D-93AE-AF70EDE9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780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DF237-CE64-4B40-8769-383FA330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892062-9FAF-5848-A939-9AE6BFF33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96BDB8-B4B8-A744-B5BC-BDF321DAF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30095E-1DBC-C644-A0E7-EE38F50D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3C88BD-E04D-7C44-87C1-7AE1E7AD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288DC6-3602-C445-818C-0C6BDEF6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85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C9FB38-DB1B-CA42-B37C-32E692E0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FB5F49-B013-7A41-8916-DB5A5535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0A3ED-1473-CE47-883E-45AD12BCF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43528-86DB-6144-8A40-D64E654995C6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E22AE-D524-3544-9BA0-B3E1E33F8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47BF8-A4F3-A34E-827F-B2E4A7E13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EF26-622E-894F-BA23-4693F4F72EB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69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BCDD264F-F992-5548-9736-46937AE3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223" y="3085662"/>
            <a:ext cx="1139553" cy="68667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0716CC0-8B48-934C-851C-22F2D085B930}"/>
              </a:ext>
            </a:extLst>
          </p:cNvPr>
          <p:cNvSpPr txBox="1">
            <a:spLocks/>
          </p:cNvSpPr>
          <p:nvPr/>
        </p:nvSpPr>
        <p:spPr>
          <a:xfrm>
            <a:off x="324324" y="3243682"/>
            <a:ext cx="3028477" cy="370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Young 		- </a:t>
            </a:r>
            <a:r>
              <a:rPr lang="es-ES" sz="2000" dirty="0" err="1">
                <a:solidFill>
                  <a:srgbClr val="5D1988"/>
                </a:solidFill>
                <a:latin typeface="Avenir Next Ultra Light" panose="020B0203020202020204" pitchFamily="34" charset="77"/>
              </a:rPr>
              <a:t>Lions</a:t>
            </a:r>
            <a:endParaRPr lang="es-CO" sz="200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844A009-5F83-4A48-BDF7-C8B3B2541310}"/>
              </a:ext>
            </a:extLst>
          </p:cNvPr>
          <p:cNvSpPr txBox="1">
            <a:spLocks/>
          </p:cNvSpPr>
          <p:nvPr/>
        </p:nvSpPr>
        <p:spPr>
          <a:xfrm>
            <a:off x="8596257" y="3243682"/>
            <a:ext cx="3028477" cy="370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PR 	- 2021</a:t>
            </a:r>
            <a:r>
              <a:rPr lang="es-CO" sz="2000" dirty="0">
                <a:solidFill>
                  <a:srgbClr val="5D1988"/>
                </a:solidFill>
                <a:latin typeface="Avenir Light" panose="020B0402020203020204" pitchFamily="34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431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CE772021-7002-5643-84CD-59E14175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3B2FDD67-4367-304B-BF6E-B037190E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35" y="372533"/>
            <a:ext cx="545703" cy="32883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F60218-E426-3241-871A-A42421281FBC}"/>
              </a:ext>
            </a:extLst>
          </p:cNvPr>
          <p:cNvSpPr txBox="1">
            <a:spLocks/>
          </p:cNvSpPr>
          <p:nvPr/>
        </p:nvSpPr>
        <p:spPr>
          <a:xfrm>
            <a:off x="9982200" y="6300149"/>
            <a:ext cx="2209800" cy="370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Young </a:t>
            </a:r>
            <a:r>
              <a:rPr lang="es-ES" sz="1050" dirty="0" err="1">
                <a:solidFill>
                  <a:srgbClr val="5D1988"/>
                </a:solidFill>
                <a:latin typeface="Avenir Next Ultra Light" panose="020B0203020202020204" pitchFamily="34" charset="77"/>
              </a:rPr>
              <a:t>Lions</a:t>
            </a:r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– PR 2021</a:t>
            </a:r>
            <a:endParaRPr lang="es-CO" sz="105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55869-2D2C-4E4C-B489-95FC11ACF1E4}"/>
              </a:ext>
            </a:extLst>
          </p:cNvPr>
          <p:cNvSpPr txBox="1">
            <a:spLocks/>
          </p:cNvSpPr>
          <p:nvPr/>
        </p:nvSpPr>
        <p:spPr>
          <a:xfrm>
            <a:off x="4637929" y="2892861"/>
            <a:ext cx="7204907" cy="3592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Alpina se compromete frente a todo el país, con hacer del mundo un lugar a través de apuestas ambientales y sociales, con esta última luchará por disminuir los índices de desnutrición en </a:t>
            </a:r>
            <a:r>
              <a:rPr lang="es-ES" sz="3600">
                <a:solidFill>
                  <a:srgbClr val="5D1988"/>
                </a:solidFill>
                <a:latin typeface="Avenir Next Ultra Light" panose="020B0203020202020204" pitchFamily="34" charset="77"/>
              </a:rPr>
              <a:t>el país. </a:t>
            </a:r>
            <a:endParaRPr lang="es-ES" sz="3600" dirty="0">
              <a:solidFill>
                <a:srgbClr val="5D1988"/>
              </a:solidFill>
              <a:latin typeface="Avenir Next Ultra Light" panose="020B0203020202020204" pitchFamily="34" charset="77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BE70477-8FF1-184B-9464-795B4383252D}"/>
              </a:ext>
            </a:extLst>
          </p:cNvPr>
          <p:cNvSpPr txBox="1">
            <a:spLocks/>
          </p:cNvSpPr>
          <p:nvPr/>
        </p:nvSpPr>
        <p:spPr>
          <a:xfrm>
            <a:off x="362262" y="701364"/>
            <a:ext cx="4275667" cy="661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Situación</a:t>
            </a:r>
            <a:r>
              <a:rPr lang="es-CO" sz="7200" dirty="0">
                <a:solidFill>
                  <a:srgbClr val="5D1988"/>
                </a:solidFill>
                <a:latin typeface="Avenir Light" panose="020B0402020203020204" pitchFamily="34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368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D879C-A705-C645-9923-5010C3B7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62" y="701364"/>
            <a:ext cx="4275667" cy="661769"/>
          </a:xfrm>
        </p:spPr>
        <p:txBody>
          <a:bodyPr>
            <a:noAutofit/>
          </a:bodyPr>
          <a:lstStyle/>
          <a:p>
            <a:r>
              <a:rPr lang="es-ES" sz="7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Objetivo</a:t>
            </a:r>
            <a:r>
              <a:rPr lang="es-CO" sz="7200" dirty="0">
                <a:solidFill>
                  <a:srgbClr val="5D1988"/>
                </a:solidFill>
                <a:latin typeface="Avenir Light" panose="020B0402020203020204" pitchFamily="34" charset="77"/>
              </a:rPr>
              <a:t> </a:t>
            </a:r>
          </a:p>
        </p:txBody>
      </p:sp>
      <p:pic>
        <p:nvPicPr>
          <p:cNvPr id="5" name="Imagen 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3B2FDD67-4367-304B-BF6E-B037190E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35" y="372533"/>
            <a:ext cx="545703" cy="32883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F60218-E426-3241-871A-A42421281FBC}"/>
              </a:ext>
            </a:extLst>
          </p:cNvPr>
          <p:cNvSpPr txBox="1">
            <a:spLocks/>
          </p:cNvSpPr>
          <p:nvPr/>
        </p:nvSpPr>
        <p:spPr>
          <a:xfrm>
            <a:off x="9982200" y="6300149"/>
            <a:ext cx="2209800" cy="370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Young </a:t>
            </a:r>
            <a:r>
              <a:rPr lang="es-ES" sz="1050" dirty="0" err="1">
                <a:solidFill>
                  <a:srgbClr val="5D1988"/>
                </a:solidFill>
                <a:latin typeface="Avenir Next Ultra Light" panose="020B0203020202020204" pitchFamily="34" charset="77"/>
              </a:rPr>
              <a:t>Lions</a:t>
            </a:r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– PR 2021</a:t>
            </a:r>
            <a:endParaRPr lang="es-CO" sz="105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3214A2-0988-6140-A2E8-886F12D71A01}"/>
              </a:ext>
            </a:extLst>
          </p:cNvPr>
          <p:cNvSpPr txBox="1">
            <a:spLocks/>
          </p:cNvSpPr>
          <p:nvPr/>
        </p:nvSpPr>
        <p:spPr>
          <a:xfrm>
            <a:off x="4637929" y="2892861"/>
            <a:ext cx="7204907" cy="3592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Hacer que los colombianos hablen y conozcan de </a:t>
            </a:r>
            <a:r>
              <a:rPr lang="es-ES" sz="3600" dirty="0">
                <a:solidFill>
                  <a:srgbClr val="5D1988"/>
                </a:solidFill>
                <a:latin typeface="Avenir Next Medium" panose="020B0503020202020204" pitchFamily="34" charset="0"/>
              </a:rPr>
              <a:t>la donación de 2,5 millones de productos lácteos </a:t>
            </a:r>
            <a:r>
              <a:rPr lang="es-ES" sz="36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de Alpina. </a:t>
            </a:r>
            <a:r>
              <a:rPr lang="es-CO" sz="3600" dirty="0">
                <a:solidFill>
                  <a:srgbClr val="5D1988"/>
                </a:solidFill>
                <a:latin typeface="Avenir Light" panose="020B0402020203020204" pitchFamily="34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272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D879C-A705-C645-9923-5010C3B7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62" y="701364"/>
            <a:ext cx="4275667" cy="661769"/>
          </a:xfrm>
        </p:spPr>
        <p:txBody>
          <a:bodyPr>
            <a:noAutofit/>
          </a:bodyPr>
          <a:lstStyle/>
          <a:p>
            <a:r>
              <a:rPr lang="es-ES" sz="7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Hallazgo</a:t>
            </a:r>
            <a:r>
              <a:rPr lang="es-CO" sz="7200" dirty="0">
                <a:solidFill>
                  <a:srgbClr val="5D1988"/>
                </a:solidFill>
                <a:latin typeface="Avenir Light" panose="020B0402020203020204" pitchFamily="34" charset="77"/>
              </a:rPr>
              <a:t> </a:t>
            </a:r>
          </a:p>
        </p:txBody>
      </p:sp>
      <p:pic>
        <p:nvPicPr>
          <p:cNvPr id="5" name="Imagen 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3B2FDD67-4367-304B-BF6E-B037190E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35" y="372533"/>
            <a:ext cx="545703" cy="32883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F60218-E426-3241-871A-A42421281FBC}"/>
              </a:ext>
            </a:extLst>
          </p:cNvPr>
          <p:cNvSpPr txBox="1">
            <a:spLocks/>
          </p:cNvSpPr>
          <p:nvPr/>
        </p:nvSpPr>
        <p:spPr>
          <a:xfrm>
            <a:off x="9982200" y="6300149"/>
            <a:ext cx="2209800" cy="370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Young </a:t>
            </a:r>
            <a:r>
              <a:rPr lang="es-ES" sz="1050" dirty="0" err="1">
                <a:solidFill>
                  <a:srgbClr val="5D1988"/>
                </a:solidFill>
                <a:latin typeface="Avenir Next Ultra Light" panose="020B0203020202020204" pitchFamily="34" charset="77"/>
              </a:rPr>
              <a:t>Lions</a:t>
            </a:r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– PR 2021</a:t>
            </a:r>
            <a:endParaRPr lang="es-CO" sz="105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3214A2-0988-6140-A2E8-886F12D71A01}"/>
              </a:ext>
            </a:extLst>
          </p:cNvPr>
          <p:cNvSpPr txBox="1">
            <a:spLocks/>
          </p:cNvSpPr>
          <p:nvPr/>
        </p:nvSpPr>
        <p:spPr>
          <a:xfrm>
            <a:off x="4921166" y="2564031"/>
            <a:ext cx="6908572" cy="3592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Todos los casos de sostenibilidad </a:t>
            </a:r>
            <a:r>
              <a:rPr lang="es-ES" sz="2800" dirty="0">
                <a:solidFill>
                  <a:srgbClr val="5D1988"/>
                </a:solidFill>
                <a:latin typeface="Avenir Next Medium" panose="020B0503020202020204" pitchFamily="34" charset="0"/>
              </a:rPr>
              <a:t>siempre hablan desde el pasado, </a:t>
            </a:r>
            <a:r>
              <a:rPr lang="es-ES" sz="28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desde lo que se logró, se cambió o se transformó. </a:t>
            </a:r>
          </a:p>
          <a:p>
            <a:endParaRPr lang="es-ES" sz="2800" dirty="0">
              <a:solidFill>
                <a:srgbClr val="5D1988"/>
              </a:solidFill>
              <a:latin typeface="Avenir Next Ultra Light" panose="020B0203020202020204" pitchFamily="34" charset="77"/>
            </a:endParaRPr>
          </a:p>
          <a:p>
            <a:r>
              <a:rPr lang="es-ES" sz="28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Pero qué sucedería si fuera posible avanzar 10, 20 o 30 años para descubrir </a:t>
            </a:r>
            <a:r>
              <a:rPr lang="es-ES" sz="2800" dirty="0">
                <a:solidFill>
                  <a:srgbClr val="5D1988"/>
                </a:solidFill>
                <a:latin typeface="Avenir Next Medium" panose="020B0503020202020204" pitchFamily="34" charset="0"/>
              </a:rPr>
              <a:t>cómo lo que hicimos hoy alteró el futuro. </a:t>
            </a:r>
          </a:p>
        </p:txBody>
      </p:sp>
    </p:spTree>
    <p:extLst>
      <p:ext uri="{BB962C8B-B14F-4D97-AF65-F5344CB8AC3E}">
        <p14:creationId xmlns:p14="http://schemas.microsoft.com/office/powerpoint/2010/main" val="387676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D879C-A705-C645-9923-5010C3B7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62" y="701364"/>
            <a:ext cx="5606738" cy="661769"/>
          </a:xfrm>
        </p:spPr>
        <p:txBody>
          <a:bodyPr>
            <a:noAutofit/>
          </a:bodyPr>
          <a:lstStyle/>
          <a:p>
            <a:r>
              <a:rPr lang="es-ES" sz="7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Idea creativa</a:t>
            </a:r>
            <a:r>
              <a:rPr lang="es-CO" sz="7200" dirty="0">
                <a:solidFill>
                  <a:srgbClr val="5D1988"/>
                </a:solidFill>
                <a:latin typeface="Avenir Light" panose="020B0402020203020204" pitchFamily="34" charset="77"/>
              </a:rPr>
              <a:t> </a:t>
            </a:r>
          </a:p>
        </p:txBody>
      </p:sp>
      <p:pic>
        <p:nvPicPr>
          <p:cNvPr id="5" name="Imagen 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3B2FDD67-4367-304B-BF6E-B037190E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35" y="372533"/>
            <a:ext cx="545703" cy="32883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F60218-E426-3241-871A-A42421281FBC}"/>
              </a:ext>
            </a:extLst>
          </p:cNvPr>
          <p:cNvSpPr txBox="1">
            <a:spLocks/>
          </p:cNvSpPr>
          <p:nvPr/>
        </p:nvSpPr>
        <p:spPr>
          <a:xfrm>
            <a:off x="9982200" y="6300149"/>
            <a:ext cx="2209800" cy="370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Young </a:t>
            </a:r>
            <a:r>
              <a:rPr lang="es-ES" sz="1050" dirty="0" err="1">
                <a:solidFill>
                  <a:srgbClr val="5D1988"/>
                </a:solidFill>
                <a:latin typeface="Avenir Next Ultra Light" panose="020B0203020202020204" pitchFamily="34" charset="77"/>
              </a:rPr>
              <a:t>Lions</a:t>
            </a:r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– PR 2021</a:t>
            </a:r>
            <a:endParaRPr lang="es-CO" sz="105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3214A2-0988-6140-A2E8-886F12D71A01}"/>
              </a:ext>
            </a:extLst>
          </p:cNvPr>
          <p:cNvSpPr txBox="1">
            <a:spLocks/>
          </p:cNvSpPr>
          <p:nvPr/>
        </p:nvSpPr>
        <p:spPr>
          <a:xfrm>
            <a:off x="5342695" y="3199031"/>
            <a:ext cx="6696906" cy="3592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Alpina creará </a:t>
            </a:r>
            <a:r>
              <a:rPr lang="es-ES" sz="3200" dirty="0">
                <a:solidFill>
                  <a:srgbClr val="5D1988"/>
                </a:solidFill>
                <a:latin typeface="Avenir Next Medium" panose="020B0503020202020204" pitchFamily="34" charset="0"/>
              </a:rPr>
              <a:t>una prueba que nos permitirá viajar en el futuro de las personas, </a:t>
            </a:r>
            <a:r>
              <a:rPr lang="es-ES" sz="3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para revelar cómo esta donación puede reescribirlo.</a:t>
            </a:r>
            <a:endParaRPr lang="es-ES" sz="3200" b="1" dirty="0">
              <a:solidFill>
                <a:srgbClr val="5D1988"/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9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EC56F017-9885-6845-B2BD-AE84A01E9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F60218-E426-3241-871A-A42421281FBC}"/>
              </a:ext>
            </a:extLst>
          </p:cNvPr>
          <p:cNvSpPr txBox="1">
            <a:spLocks/>
          </p:cNvSpPr>
          <p:nvPr/>
        </p:nvSpPr>
        <p:spPr>
          <a:xfrm>
            <a:off x="9982200" y="6300149"/>
            <a:ext cx="2209800" cy="370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Young </a:t>
            </a:r>
            <a:r>
              <a:rPr lang="es-ES" sz="1050" dirty="0" err="1">
                <a:solidFill>
                  <a:srgbClr val="5D1988"/>
                </a:solidFill>
                <a:latin typeface="Avenir Next Ultra Light" panose="020B0203020202020204" pitchFamily="34" charset="77"/>
              </a:rPr>
              <a:t>Lions</a:t>
            </a:r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– PR 2021</a:t>
            </a:r>
            <a:endParaRPr lang="es-CO" sz="105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279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D879C-A705-C645-9923-5010C3B7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62" y="701364"/>
            <a:ext cx="5606738" cy="661769"/>
          </a:xfrm>
        </p:spPr>
        <p:txBody>
          <a:bodyPr>
            <a:noAutofit/>
          </a:bodyPr>
          <a:lstStyle/>
          <a:p>
            <a:r>
              <a:rPr lang="es-ES" sz="7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Descripción</a:t>
            </a:r>
            <a:endParaRPr lang="es-CO" sz="720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pic>
        <p:nvPicPr>
          <p:cNvPr id="5" name="Imagen 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3B2FDD67-4367-304B-BF6E-B037190E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35" y="372533"/>
            <a:ext cx="545703" cy="32883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F60218-E426-3241-871A-A42421281FBC}"/>
              </a:ext>
            </a:extLst>
          </p:cNvPr>
          <p:cNvSpPr txBox="1">
            <a:spLocks/>
          </p:cNvSpPr>
          <p:nvPr/>
        </p:nvSpPr>
        <p:spPr>
          <a:xfrm>
            <a:off x="9982200" y="6300149"/>
            <a:ext cx="2209800" cy="370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Young </a:t>
            </a:r>
            <a:r>
              <a:rPr lang="es-ES" sz="1050" dirty="0" err="1">
                <a:solidFill>
                  <a:srgbClr val="5D1988"/>
                </a:solidFill>
                <a:latin typeface="Avenir Next Ultra Light" panose="020B0203020202020204" pitchFamily="34" charset="77"/>
              </a:rPr>
              <a:t>Lions</a:t>
            </a:r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– PR 2021</a:t>
            </a:r>
            <a:endParaRPr lang="es-CO" sz="105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3214A2-0988-6140-A2E8-886F12D71A01}"/>
              </a:ext>
            </a:extLst>
          </p:cNvPr>
          <p:cNvSpPr txBox="1">
            <a:spLocks/>
          </p:cNvSpPr>
          <p:nvPr/>
        </p:nvSpPr>
        <p:spPr>
          <a:xfrm>
            <a:off x="5342695" y="2892861"/>
            <a:ext cx="6696906" cy="3592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Por medio de un examen en el que </a:t>
            </a:r>
            <a:r>
              <a:rPr lang="es-ES" sz="2000" dirty="0">
                <a:solidFill>
                  <a:srgbClr val="5D1988"/>
                </a:solidFill>
                <a:latin typeface="Avenir Next Medium" panose="020B0503020202020204" pitchFamily="34" charset="0"/>
              </a:rPr>
              <a:t>cruzamos la data </a:t>
            </a:r>
          </a:p>
          <a:p>
            <a:r>
              <a:rPr lang="es-ES" sz="2000" dirty="0">
                <a:solidFill>
                  <a:srgbClr val="5D1988"/>
                </a:solidFill>
                <a:latin typeface="Avenir Next Medium" panose="020B0503020202020204" pitchFamily="34" charset="0"/>
              </a:rPr>
              <a:t>de una prueba de albúmina; los valores nutricionales ideales </a:t>
            </a:r>
            <a:r>
              <a:rPr lang="es-ES" sz="20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para un buen desempeño en áreas del desarrollo humano como el físico, el intelectual o el cognitivo; </a:t>
            </a:r>
            <a:r>
              <a:rPr lang="es-ES" sz="2000" dirty="0">
                <a:solidFill>
                  <a:srgbClr val="5D1988"/>
                </a:solidFill>
                <a:latin typeface="Avenir Next Medium" panose="020B0503020202020204" pitchFamily="34" charset="0"/>
              </a:rPr>
              <a:t>y las principales afecciones generadas por la deficiencia nutricional.</a:t>
            </a:r>
          </a:p>
          <a:p>
            <a:r>
              <a:rPr lang="es-ES" sz="20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</a:t>
            </a:r>
          </a:p>
          <a:p>
            <a:r>
              <a:rPr lang="es-ES" sz="20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Proyectando estos datos a través de los años, </a:t>
            </a:r>
            <a:r>
              <a:rPr lang="es-ES" sz="2000" dirty="0">
                <a:solidFill>
                  <a:srgbClr val="5D1988"/>
                </a:solidFill>
                <a:latin typeface="Avenir Next Medium" panose="020B0503020202020204" pitchFamily="34" charset="0"/>
              </a:rPr>
              <a:t>obtuvimos una predicción del futuro,</a:t>
            </a:r>
            <a:r>
              <a:rPr lang="es-ES" sz="20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la calidad y la expectativa</a:t>
            </a:r>
          </a:p>
          <a:p>
            <a:r>
              <a:rPr lang="es-ES" sz="20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de la vida de las personas.</a:t>
            </a:r>
          </a:p>
        </p:txBody>
      </p:sp>
    </p:spTree>
    <p:extLst>
      <p:ext uri="{BB962C8B-B14F-4D97-AF65-F5344CB8AC3E}">
        <p14:creationId xmlns:p14="http://schemas.microsoft.com/office/powerpoint/2010/main" val="379163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D879C-A705-C645-9923-5010C3B7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62" y="701364"/>
            <a:ext cx="5606738" cy="661769"/>
          </a:xfrm>
        </p:spPr>
        <p:txBody>
          <a:bodyPr>
            <a:noAutofit/>
          </a:bodyPr>
          <a:lstStyle/>
          <a:p>
            <a:r>
              <a:rPr lang="es-ES" sz="7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Ejecución</a:t>
            </a:r>
            <a:endParaRPr lang="es-CO" sz="720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pic>
        <p:nvPicPr>
          <p:cNvPr id="5" name="Imagen 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3B2FDD67-4367-304B-BF6E-B037190E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35" y="372533"/>
            <a:ext cx="545703" cy="32883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F60218-E426-3241-871A-A42421281FBC}"/>
              </a:ext>
            </a:extLst>
          </p:cNvPr>
          <p:cNvSpPr txBox="1">
            <a:spLocks/>
          </p:cNvSpPr>
          <p:nvPr/>
        </p:nvSpPr>
        <p:spPr>
          <a:xfrm>
            <a:off x="9982200" y="6300149"/>
            <a:ext cx="2209800" cy="370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Young </a:t>
            </a:r>
            <a:r>
              <a:rPr lang="es-ES" sz="1050" dirty="0" err="1">
                <a:solidFill>
                  <a:srgbClr val="5D1988"/>
                </a:solidFill>
                <a:latin typeface="Avenir Next Ultra Light" panose="020B0203020202020204" pitchFamily="34" charset="77"/>
              </a:rPr>
              <a:t>Lions</a:t>
            </a:r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– PR 2021</a:t>
            </a:r>
            <a:endParaRPr lang="es-CO" sz="105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3214A2-0988-6140-A2E8-886F12D71A01}"/>
              </a:ext>
            </a:extLst>
          </p:cNvPr>
          <p:cNvSpPr txBox="1">
            <a:spLocks/>
          </p:cNvSpPr>
          <p:nvPr/>
        </p:nvSpPr>
        <p:spPr>
          <a:xfrm>
            <a:off x="6096000" y="1363133"/>
            <a:ext cx="4648200" cy="2652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Llevamos nuestra prueba a comunidades con bajos índices de nutrición, </a:t>
            </a:r>
            <a:r>
              <a:rPr lang="es-ES" sz="1200" dirty="0">
                <a:solidFill>
                  <a:srgbClr val="5D1988"/>
                </a:solidFill>
                <a:latin typeface="Avenir Next Medium" panose="020B0503020202020204" pitchFamily="34" charset="0"/>
              </a:rPr>
              <a:t>mostrando cómo estas deficiencias los afectaría con los años.</a:t>
            </a:r>
          </a:p>
          <a:p>
            <a:r>
              <a:rPr lang="es-ES" sz="1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</a:t>
            </a:r>
          </a:p>
          <a:p>
            <a:r>
              <a:rPr lang="es-ES" sz="1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Una vez pusimos en marcha nuestra donación volvimos a realizar la prueba y mostramos </a:t>
            </a:r>
            <a:r>
              <a:rPr lang="es-ES" sz="1200" dirty="0">
                <a:solidFill>
                  <a:srgbClr val="5D1988"/>
                </a:solidFill>
                <a:latin typeface="Avenir Next Medium" panose="020B0503020202020204" pitchFamily="34" charset="0"/>
              </a:rPr>
              <a:t>cómo su futuro empezaba a reescribirse.</a:t>
            </a:r>
          </a:p>
          <a:p>
            <a:endParaRPr lang="es-ES" sz="1200" dirty="0">
              <a:solidFill>
                <a:srgbClr val="5D1988"/>
              </a:solidFill>
              <a:latin typeface="Avenir Next Ultra Light" panose="020B0203020202020204" pitchFamily="34" charset="77"/>
            </a:endParaRPr>
          </a:p>
          <a:p>
            <a:r>
              <a:rPr lang="es-ES" sz="1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Con este experimento creamos un documental, una experiencia web y una campaña de OOH en el que las personas </a:t>
            </a:r>
            <a:r>
              <a:rPr lang="es-ES" sz="1200" dirty="0">
                <a:solidFill>
                  <a:srgbClr val="5D1988"/>
                </a:solidFill>
                <a:latin typeface="Avenir Next Medium" panose="020B0503020202020204" pitchFamily="34" charset="0"/>
              </a:rPr>
              <a:t>podrían viajar hoy por el futuro de algunas personas </a:t>
            </a:r>
            <a:r>
              <a:rPr lang="es-ES" sz="1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de estas comunidades.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F871C2-2C14-9E43-869E-429192A438AB}"/>
              </a:ext>
            </a:extLst>
          </p:cNvPr>
          <p:cNvSpPr txBox="1">
            <a:spLocks/>
          </p:cNvSpPr>
          <p:nvPr/>
        </p:nvSpPr>
        <p:spPr>
          <a:xfrm>
            <a:off x="6096000" y="4244539"/>
            <a:ext cx="3142937" cy="661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err="1">
                <a:solidFill>
                  <a:srgbClr val="5D1988"/>
                </a:solidFill>
                <a:latin typeface="Avenir Next Ultra Light" panose="020B0203020202020204" pitchFamily="34" charset="77"/>
              </a:rPr>
              <a:t>Influenciadores</a:t>
            </a:r>
            <a:endParaRPr lang="es-CO" sz="240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4D5D5C5-AAAE-CE4B-8D83-2EA4890C6D81}"/>
              </a:ext>
            </a:extLst>
          </p:cNvPr>
          <p:cNvSpPr txBox="1">
            <a:spLocks/>
          </p:cNvSpPr>
          <p:nvPr/>
        </p:nvSpPr>
        <p:spPr>
          <a:xfrm>
            <a:off x="6096000" y="3620994"/>
            <a:ext cx="4537903" cy="3592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Invitamos a personalidades a video-reaccionar a nuestro experimento, a practicarse la prueba </a:t>
            </a:r>
            <a:r>
              <a:rPr lang="es-ES" sz="1200" dirty="0">
                <a:solidFill>
                  <a:srgbClr val="5D1988"/>
                </a:solidFill>
                <a:latin typeface="Avenir Next Medium" panose="020B0503020202020204" pitchFamily="34" charset="0"/>
              </a:rPr>
              <a:t>comparando sus datos con los de otras personas, llevándolos no solo a compartir sus resultados, sino también a acompañarnos en la entrega de las ayudas futuras, </a:t>
            </a:r>
            <a:r>
              <a:rPr lang="es-ES" sz="12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para reescribir muchas historias junto a nosotros y amplificar la labor que estamos realizando.</a:t>
            </a:r>
          </a:p>
        </p:txBody>
      </p:sp>
    </p:spTree>
    <p:extLst>
      <p:ext uri="{BB962C8B-B14F-4D97-AF65-F5344CB8AC3E}">
        <p14:creationId xmlns:p14="http://schemas.microsoft.com/office/powerpoint/2010/main" val="218215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D879C-A705-C645-9923-5010C3B7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62" y="206063"/>
            <a:ext cx="5606738" cy="66176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Resultados</a:t>
            </a:r>
            <a:endParaRPr lang="es-CO" sz="360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pic>
        <p:nvPicPr>
          <p:cNvPr id="5" name="Imagen 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3B2FDD67-4367-304B-BF6E-B037190E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35" y="372533"/>
            <a:ext cx="545703" cy="32883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F60218-E426-3241-871A-A42421281FBC}"/>
              </a:ext>
            </a:extLst>
          </p:cNvPr>
          <p:cNvSpPr txBox="1">
            <a:spLocks/>
          </p:cNvSpPr>
          <p:nvPr/>
        </p:nvSpPr>
        <p:spPr>
          <a:xfrm>
            <a:off x="9982200" y="6300149"/>
            <a:ext cx="2209800" cy="370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Young </a:t>
            </a:r>
            <a:r>
              <a:rPr lang="es-ES" sz="1050" dirty="0" err="1">
                <a:solidFill>
                  <a:srgbClr val="5D1988"/>
                </a:solidFill>
                <a:latin typeface="Avenir Next Ultra Light" panose="020B0203020202020204" pitchFamily="34" charset="77"/>
              </a:rPr>
              <a:t>Lions</a:t>
            </a:r>
            <a:r>
              <a:rPr lang="es-ES" sz="1050" dirty="0">
                <a:solidFill>
                  <a:srgbClr val="5D1988"/>
                </a:solidFill>
                <a:latin typeface="Avenir Next Ultra Light" panose="020B0203020202020204" pitchFamily="34" charset="77"/>
              </a:rPr>
              <a:t> – PR 2021</a:t>
            </a:r>
            <a:endParaRPr lang="es-CO" sz="1050" dirty="0">
              <a:solidFill>
                <a:srgbClr val="5D1988"/>
              </a:solidFill>
              <a:latin typeface="Avenir Light" panose="020B0402020203020204" pitchFamily="34" charset="77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DF06E82C-6E7C-5642-BD49-7FBB5B05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"/>
            <a:ext cx="12192000" cy="68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4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395</Words>
  <Application>Microsoft Macintosh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Avenir Light</vt:lpstr>
      <vt:lpstr>Avenir Next Demi Bold</vt:lpstr>
      <vt:lpstr>Avenir Next Medium</vt:lpstr>
      <vt:lpstr>Avenir Next Ultra Light</vt:lpstr>
      <vt:lpstr>Calibri</vt:lpstr>
      <vt:lpstr>Calibri Light</vt:lpstr>
      <vt:lpstr>Tema de Office</vt:lpstr>
      <vt:lpstr>PowerPoint Presentation</vt:lpstr>
      <vt:lpstr>PowerPoint Presentation</vt:lpstr>
      <vt:lpstr>Objetivo </vt:lpstr>
      <vt:lpstr>Hallazgo </vt:lpstr>
      <vt:lpstr>Idea creativa </vt:lpstr>
      <vt:lpstr>PowerPoint Presentation</vt:lpstr>
      <vt:lpstr>Descripción</vt:lpstr>
      <vt:lpstr>Ejecución</vt:lpstr>
      <vt:lpstr>Resultados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</dc:title>
  <dc:creator>Mcnish, Matthew</dc:creator>
  <cp:lastModifiedBy>Mcnish, Matthew (BOG-MEW)</cp:lastModifiedBy>
  <cp:revision>143</cp:revision>
  <dcterms:created xsi:type="dcterms:W3CDTF">2020-03-07T21:11:06Z</dcterms:created>
  <dcterms:modified xsi:type="dcterms:W3CDTF">2021-04-12T04:18:31Z</dcterms:modified>
</cp:coreProperties>
</file>