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ExtraBold" pitchFamily="2" charset="77"/>
      <p:bold r:id="rId21"/>
      <p:italic r:id="rId22"/>
      <p:boldItalic r:id="rId23"/>
    </p:embeddedFont>
    <p:embeddedFont>
      <p:font typeface="Montserrat ExtraLight" pitchFamily="2" charset="77"/>
      <p:regular r:id="rId24"/>
      <p:bold r:id="rId25"/>
      <p:italic r:id="rId26"/>
      <p:boldItalic r:id="rId27"/>
    </p:embeddedFont>
    <p:embeddedFont>
      <p:font typeface="Montserrat Thin" pitchFamily="2" charset="77"/>
      <p:regular r:id="rId28"/>
      <p:bold r:id="rId29"/>
      <p:italic r:id="rId30"/>
      <p:boldItalic r:id="rId31"/>
    </p:embeddedFont>
    <p:embeddedFont>
      <p:font typeface="Oswald" pitchFamily="2" charset="77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91a4c34d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91a4c34d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91a4c34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91a4c34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1a4c34d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1a4c34d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91a4c34d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91a4c34d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91a4c34d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91a4c34d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91a4c34d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91a4c34d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91a4c34d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91a4c34d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91a4c367d_5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91a4c367d_5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1a4c34d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91a4c34d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datos.dane.gov.co/index.php/catalog/44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6C5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575" y="2218899"/>
            <a:ext cx="3495699" cy="5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049" y="-66665"/>
            <a:ext cx="9381048" cy="527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251775" y="777950"/>
            <a:ext cx="4615800" cy="18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s" sz="1395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La venta de vivienda se ha venido disparando</a:t>
            </a:r>
            <a:r>
              <a:rPr lang="es" sz="1395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 en el país gracias a todos los incentivos que los bancos y el gobierno están ofreciendo. </a:t>
            </a:r>
            <a:endParaRPr sz="1395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s" sz="1395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Dentro de toda la oferta de Créditos de Vivienda, el </a:t>
            </a:r>
            <a:r>
              <a:rPr lang="es" sz="1395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Banco de Bogotá no está en el top</a:t>
            </a:r>
            <a:r>
              <a:rPr lang="es" sz="1395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 of mind </a:t>
            </a:r>
            <a:endParaRPr sz="1395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s" sz="1395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de las personas.</a:t>
            </a:r>
            <a:r>
              <a:rPr lang="es" sz="632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32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440"/>
              <a:buNone/>
            </a:pPr>
            <a:endParaRPr sz="62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394525" y="3200025"/>
            <a:ext cx="5244600" cy="18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26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Crear </a:t>
            </a:r>
            <a:r>
              <a:rPr lang="es" sz="1426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un nuevo medio o darle un nuevo uso</a:t>
            </a:r>
            <a:r>
              <a:rPr lang="es" sz="1426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 a uno ya existente para que las personas </a:t>
            </a:r>
            <a:r>
              <a:rPr lang="es" sz="1426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solteras, </a:t>
            </a:r>
            <a:r>
              <a:rPr lang="es" sz="1426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que quieren tener </a:t>
            </a:r>
            <a:r>
              <a:rPr lang="es" sz="1426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vivienda propia, </a:t>
            </a:r>
            <a:r>
              <a:rPr lang="es" sz="1426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se interesen por adquirir el crédito con el </a:t>
            </a:r>
            <a:r>
              <a:rPr lang="es" sz="1426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Banco de Bogotá </a:t>
            </a:r>
            <a:r>
              <a:rPr lang="es" sz="1426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y poderla comprar.</a:t>
            </a:r>
            <a:r>
              <a:rPr lang="es" sz="717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17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9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s" sz="1565"/>
              <a:t> </a:t>
            </a:r>
            <a:endParaRPr sz="1565"/>
          </a:p>
        </p:txBody>
      </p:sp>
      <p:sp>
        <p:nvSpPr>
          <p:cNvPr id="61" name="Google Shape;61;p14"/>
          <p:cNvSpPr/>
          <p:nvPr/>
        </p:nvSpPr>
        <p:spPr>
          <a:xfrm>
            <a:off x="-79400" y="1044650"/>
            <a:ext cx="2656500" cy="932700"/>
          </a:xfrm>
          <a:prstGeom prst="rect">
            <a:avLst/>
          </a:prstGeom>
          <a:solidFill>
            <a:srgbClr val="956C5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224775"/>
            <a:ext cx="23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CONTEXTO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79400" y="3200025"/>
            <a:ext cx="1761000" cy="1016100"/>
          </a:xfrm>
          <a:prstGeom prst="rect">
            <a:avLst/>
          </a:prstGeom>
          <a:solidFill>
            <a:srgbClr val="956C5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94700" y="3421725"/>
            <a:ext cx="11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RETO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6C5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94950" y="4360175"/>
            <a:ext cx="60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FUENTE: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u="sng">
                <a:solidFill>
                  <a:srgbClr val="FFE5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http://microdatos.dane.gov.co/index.php/catalog/447</a:t>
            </a:r>
            <a:r>
              <a:rPr lang="es">
                <a:solidFill>
                  <a:srgbClr val="FFE599"/>
                </a:solidFill>
              </a:rPr>
              <a:t> </a:t>
            </a:r>
            <a:endParaRPr>
              <a:solidFill>
                <a:srgbClr val="FFE599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-3200" y="2043538"/>
            <a:ext cx="2656500" cy="93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223663"/>
            <a:ext cx="23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6C5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HALLAZGO</a:t>
            </a:r>
            <a:endParaRPr>
              <a:solidFill>
                <a:srgbClr val="956C5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080325" y="2071863"/>
            <a:ext cx="5476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Según </a:t>
            </a:r>
            <a:r>
              <a:rPr lang="es" sz="1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Encuesta de Consumo Cultural del DANE,</a:t>
            </a:r>
            <a:r>
              <a:rPr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los mayores consumidores de eventos culturales en el país son los solteros.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219200" y="1530775"/>
            <a:ext cx="281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Los sitios</a:t>
            </a:r>
            <a:r>
              <a:rPr lang="es" sz="2200">
                <a:solidFill>
                  <a:srgbClr val="956C5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donde se hacen eventos culturales alguna vez </a:t>
            </a:r>
            <a:r>
              <a:rPr lang="es" sz="2200" b="1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fueron la casa de alguien.</a:t>
            </a:r>
            <a:endParaRPr sz="2200" b="1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5048250" y="1606975"/>
            <a:ext cx="4229100" cy="932700"/>
          </a:xfrm>
          <a:prstGeom prst="rect">
            <a:avLst/>
          </a:prstGeom>
          <a:solidFill>
            <a:srgbClr val="956C5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536650" y="1787100"/>
            <a:ext cx="23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INSIGHT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Idea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569500" y="5318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Convertiremos los apartamentos y casas en venta desocupados en espacios culturales como museos, bibliotecas, teatros, salones de música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más, para crear un nuevo medio en el que podamos ofrecer un crédito de vivienda.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7"/>
          <p:cNvGrpSpPr/>
          <p:nvPr/>
        </p:nvGrpSpPr>
        <p:grpSpPr>
          <a:xfrm>
            <a:off x="1923675" y="2209800"/>
            <a:ext cx="5296649" cy="918175"/>
            <a:chOff x="1923675" y="2228850"/>
            <a:chExt cx="5296649" cy="918175"/>
          </a:xfrm>
        </p:grpSpPr>
        <p:pic>
          <p:nvPicPr>
            <p:cNvPr id="88" name="Google Shape;88;p17"/>
            <p:cNvPicPr preferRelativeResize="0"/>
            <p:nvPr/>
          </p:nvPicPr>
          <p:blipFill rotWithShape="1">
            <a:blip r:embed="rId4">
              <a:alphaModFix/>
            </a:blip>
            <a:srcRect t="34019"/>
            <a:stretch/>
          </p:blipFill>
          <p:spPr>
            <a:xfrm>
              <a:off x="1923675" y="2574325"/>
              <a:ext cx="5296649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7"/>
            <p:cNvSpPr txBox="1"/>
            <p:nvPr/>
          </p:nvSpPr>
          <p:spPr>
            <a:xfrm>
              <a:off x="3886200" y="2228850"/>
              <a:ext cx="207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Creamos</a:t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892925" y="1727100"/>
            <a:ext cx="597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Las  viviendas en venta vacías serán transformadas en circuitos de entretenimiento con distintos formatos: museos, teatros, salones de música, galerías, bibliotecas y más.  Así estaríamos dando a los solteros interesados en comprar vivienda, la posibilidad de ver inmuebles sin ver inmuebles, mientras que toda su atención está centrada en la marca, la compra de vivienda y el crédito de banco de Bogotá.</a:t>
            </a:r>
            <a:endParaRPr sz="1300" dirty="0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rgbClr val="956C55"/>
                </a:solidFill>
                <a:latin typeface="Montserrat"/>
                <a:ea typeface="Montserrat"/>
                <a:cs typeface="Montserrat"/>
                <a:sym typeface="Montserrat"/>
              </a:rPr>
              <a:t> Además, haremos un cross category para que la persona que solicite el crédito de forma online, mientras está en los Espacios modelo y si concreta el negocio con el banco, recibe de regalo una muestra de la experiencia que tuvo lugar en la vivienda que estaba viendo.</a:t>
            </a:r>
            <a:r>
              <a:rPr lang="es" sz="1200" dirty="0">
                <a:solidFill>
                  <a:srgbClr val="956C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rgbClr val="956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95" name="Google Shape;95;p18"/>
          <p:cNvSpPr/>
          <p:nvPr/>
        </p:nvSpPr>
        <p:spPr>
          <a:xfrm>
            <a:off x="5883300" y="416000"/>
            <a:ext cx="3336900" cy="932700"/>
          </a:xfrm>
          <a:prstGeom prst="rect">
            <a:avLst/>
          </a:prstGeom>
          <a:solidFill>
            <a:srgbClr val="956C5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269250" y="596125"/>
            <a:ext cx="25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ESTRATEGIA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8"/>
          <p:cNvSpPr txBox="1"/>
          <p:nvPr/>
        </p:nvSpPr>
        <p:spPr>
          <a:xfrm rot="-5400000">
            <a:off x="898875" y="2323475"/>
            <a:ext cx="1276500" cy="369300"/>
          </a:xfrm>
          <a:prstGeom prst="rect">
            <a:avLst/>
          </a:prstGeom>
          <a:solidFill>
            <a:srgbClr val="956C5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MOMENTO A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8"/>
          <p:cNvSpPr txBox="1"/>
          <p:nvPr/>
        </p:nvSpPr>
        <p:spPr>
          <a:xfrm rot="-5400000">
            <a:off x="898875" y="3866525"/>
            <a:ext cx="1276500" cy="369300"/>
          </a:xfrm>
          <a:prstGeom prst="rect">
            <a:avLst/>
          </a:prstGeom>
          <a:solidFill>
            <a:srgbClr val="956C5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MOMENTO B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6C55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Ejecución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057400" y="1869875"/>
            <a:ext cx="569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Aprovecharemos las plataformas digitales de búsqueda de vivienda para que los solteros encuentren nuestros Espacios Modelo. El tipo de inmuebles que vamos a intervenir serán acordes a los criterios de búsqueda de los solteros para poder tener una segmentación clara y definida.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Una vez naveguen dentro de las opciones verán la invitación a nuestros espacios y podrán agendar una cita para ir y disfrutar del evento y la vivienda que más les llame la atención. 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0" y="445013"/>
            <a:ext cx="2656500" cy="93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4900" y="625138"/>
            <a:ext cx="23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6C5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EJECUCIÓN</a:t>
            </a:r>
            <a:endParaRPr>
              <a:solidFill>
                <a:srgbClr val="956C5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 rot="-5400000">
            <a:off x="898875" y="2323475"/>
            <a:ext cx="1276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 rot="-5400000">
            <a:off x="898875" y="3866525"/>
            <a:ext cx="1276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6C5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Ejecución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2057400" y="1946075"/>
            <a:ext cx="531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lugar tendrá presencia de nuestra marca e invitará a las personas por medio de QR code a que soliciten el crédito de vivienda del Banco de Bogotá y puedan comprar el espacio en el que están, a cambio podrán quedarse con una muestra de la experiencia para que quede adornando ese lugar por siempre. 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Así podremos generar los leads de la campaña y también crearemos un nuevo medio para la marca.</a:t>
            </a:r>
            <a:r>
              <a:rPr lang="e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0" y="445013"/>
            <a:ext cx="2656500" cy="93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4900" y="625138"/>
            <a:ext cx="23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6C5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EJECUCIÓN</a:t>
            </a:r>
            <a:endParaRPr>
              <a:solidFill>
                <a:srgbClr val="956C5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 rot="-5400000">
            <a:off x="898875" y="2323475"/>
            <a:ext cx="1276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 rot="-5400000">
            <a:off x="898875" y="3866525"/>
            <a:ext cx="1276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956C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6C55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-3200" y="2043550"/>
            <a:ext cx="4080000" cy="93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763200" y="2223680"/>
            <a:ext cx="23136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6C5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¡GRACIAS!</a:t>
            </a:r>
            <a:endParaRPr>
              <a:solidFill>
                <a:srgbClr val="956C5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455" y="2223555"/>
            <a:ext cx="349485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Macintosh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Oswald</vt:lpstr>
      <vt:lpstr>Montserrat ExtraBold</vt:lpstr>
      <vt:lpstr>Montserrat ExtraLight</vt:lpstr>
      <vt:lpstr>Montserrat Thin</vt:lpstr>
      <vt:lpstr>Calibri</vt:lpstr>
      <vt:lpstr>Arial</vt:lpstr>
      <vt:lpstr>Montserrat</vt:lpstr>
      <vt:lpstr>Simple Light</vt:lpstr>
      <vt:lpstr>PowerPoint Presentation</vt:lpstr>
      <vt:lpstr>CONTEXTO</vt:lpstr>
      <vt:lpstr>HALLAZGO</vt:lpstr>
      <vt:lpstr>INSIGHT</vt:lpstr>
      <vt:lpstr>Idea</vt:lpstr>
      <vt:lpstr>ESTRATEGIA</vt:lpstr>
      <vt:lpstr>Ejecución</vt:lpstr>
      <vt:lpstr>Ejecución</vt:lpstr>
      <vt:lpstr>¡GRACIAS!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Alfonso Pacheco</cp:lastModifiedBy>
  <cp:revision>1</cp:revision>
  <dcterms:modified xsi:type="dcterms:W3CDTF">2021-05-18T01:59:40Z</dcterms:modified>
</cp:coreProperties>
</file>