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nzel" pitchFamily="2" charset="77"/>
      <p:bold r:id="rId17"/>
    </p:embeddedFont>
    <p:embeddedFont>
      <p:font typeface="Cinzel Decorative" pitchFamily="2" charset="77"/>
      <p:regular r:id="rId18"/>
    </p:embeddedFont>
    <p:embeddedFont>
      <p:font typeface="Gotham Bold" panose="02000604030000020004" pitchFamily="2" charset="0"/>
      <p:bold r:id="rId19"/>
      <p:italic r:id="rId20"/>
    </p:embeddedFont>
    <p:embeddedFont>
      <p:font typeface="Gotham Book" panose="02000604040000020004" pitchFamily="2" charset="0"/>
      <p:regular r:id="rId21"/>
      <p:italic r:id="rId22"/>
    </p:embeddedFont>
    <p:embeddedFont>
      <p:font typeface="Gotham Medium" panose="02000604030000020004" pitchFamily="2" charset="0"/>
      <p:regular r:id="rId23"/>
      <p:italic r:id="rId24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00"/>
    <a:srgbClr val="876A54"/>
    <a:srgbClr val="2B4477"/>
    <a:srgbClr val="05B2DC"/>
    <a:srgbClr val="EDA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26"/>
  </p:normalViewPr>
  <p:slideViewPr>
    <p:cSldViewPr snapToGrid="0" snapToObjects="1">
      <p:cViewPr varScale="1">
        <p:scale>
          <a:sx n="116" d="100"/>
          <a:sy n="116" d="100"/>
        </p:scale>
        <p:origin x="1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1C174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B90-E940-8771-DA546728B45D}"/>
              </c:ext>
            </c:extLst>
          </c:dPt>
          <c:dPt>
            <c:idx val="1"/>
            <c:bubble3D val="0"/>
            <c:spPr>
              <a:solidFill>
                <a:srgbClr val="A0D17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B90-E940-8771-DA546728B45D}"/>
              </c:ext>
            </c:extLst>
          </c:dPt>
          <c:dPt>
            <c:idx val="2"/>
            <c:bubble3D val="0"/>
            <c:spPr>
              <a:solidFill>
                <a:srgbClr val="00382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B90-E940-8771-DA546728B45D}"/>
              </c:ext>
            </c:extLst>
          </c:dPt>
          <c:dPt>
            <c:idx val="3"/>
            <c:bubble3D val="0"/>
            <c:spPr>
              <a:solidFill>
                <a:srgbClr val="FAA61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B90-E940-8771-DA546728B45D}"/>
              </c:ext>
            </c:extLst>
          </c:dPt>
          <c:dPt>
            <c:idx val="4"/>
            <c:bubble3D val="0"/>
            <c:spPr>
              <a:solidFill>
                <a:srgbClr val="EE3468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B90-E940-8771-DA546728B45D}"/>
              </c:ext>
            </c:extLst>
          </c:dPt>
          <c:dPt>
            <c:idx val="5"/>
            <c:bubble3D val="0"/>
            <c:spPr>
              <a:solidFill>
                <a:srgbClr val="6F2A9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B90-E940-8771-DA546728B4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B90-E940-8771-DA546728B45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90-E940-8771-DA546728B45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90-E940-8771-DA546728B45D}"/>
                </c:ext>
              </c:extLst>
            </c:dLbl>
            <c:dLbl>
              <c:idx val="2"/>
              <c:layout>
                <c:manualLayout>
                  <c:x val="-8.4952702985511858E-2"/>
                  <c:y val="0.122572431897113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90-E940-8771-DA546728B45D}"/>
                </c:ext>
              </c:extLst>
            </c:dLbl>
            <c:dLbl>
              <c:idx val="3"/>
              <c:layout>
                <c:manualLayout>
                  <c:x val="-0.1112790075400171"/>
                  <c:y val="-8.008538254543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90-E940-8771-DA546728B45D}"/>
                </c:ext>
              </c:extLst>
            </c:dLbl>
            <c:dLbl>
              <c:idx val="4"/>
              <c:layout>
                <c:manualLayout>
                  <c:x val="5.322222122565639E-2"/>
                  <c:y val="-0.156611170875075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B90-E940-8771-DA546728B45D}"/>
                </c:ext>
              </c:extLst>
            </c:dLbl>
            <c:dLbl>
              <c:idx val="5"/>
              <c:layout>
                <c:manualLayout>
                  <c:x val="0.13353902452149891"/>
                  <c:y val="6.2546985092887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B90-E940-8771-DA546728B45D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B90-E940-8771-DA546728B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Hoja1!$A$2:$A$8</c:f>
              <c:strCache>
                <c:ptCount val="6"/>
                <c:pt idx="0">
                  <c:v>Facebook</c:v>
                </c:pt>
                <c:pt idx="1">
                  <c:v>Video programmatic</c:v>
                </c:pt>
                <c:pt idx="2">
                  <c:v>RRSS</c:v>
                </c:pt>
                <c:pt idx="3">
                  <c:v>OHH</c:v>
                </c:pt>
                <c:pt idx="4">
                  <c:v>TRADICIONALES </c:v>
                </c:pt>
                <c:pt idx="5">
                  <c:v>INFLUENCIADORES 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0.15</c:v>
                </c:pt>
                <c:pt idx="3">
                  <c:v>0.22123893805309736</c:v>
                </c:pt>
                <c:pt idx="4">
                  <c:v>0.15</c:v>
                </c:pt>
                <c:pt idx="5">
                  <c:v>0.28999999999999998</c:v>
                </c:pt>
                <c:pt idx="6" formatCode="&quot;$&quot;\ #,##0.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B90-E940-8771-DA546728B45D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0B90-E940-8771-DA546728B45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0B90-E940-8771-DA546728B45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0B90-E940-8771-DA546728B45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0B90-E940-8771-DA546728B45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0B90-E940-8771-DA546728B45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0B90-E940-8771-DA546728B45D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0B90-E940-8771-DA546728B45D}"/>
              </c:ext>
            </c:extLst>
          </c:dPt>
          <c:cat>
            <c:strRef>
              <c:f>Hoja1!$A$2:$A$8</c:f>
              <c:strCache>
                <c:ptCount val="6"/>
                <c:pt idx="0">
                  <c:v>Facebook</c:v>
                </c:pt>
                <c:pt idx="1">
                  <c:v>Video programmatic</c:v>
                </c:pt>
                <c:pt idx="2">
                  <c:v>RRSS</c:v>
                </c:pt>
                <c:pt idx="3">
                  <c:v>OHH</c:v>
                </c:pt>
                <c:pt idx="4">
                  <c:v>TRADICIONALES </c:v>
                </c:pt>
                <c:pt idx="5">
                  <c:v>INFLUENCIADORES </c:v>
                </c:pt>
              </c:strCache>
            </c:strRef>
          </c:cat>
          <c:val>
            <c:numRef>
              <c:f>Hoja1!$C$2:$C$8</c:f>
              <c:numCache>
                <c:formatCode>"$"\ #,##0</c:formatCode>
                <c:ptCount val="7"/>
                <c:pt idx="0">
                  <c:v>8000000</c:v>
                </c:pt>
                <c:pt idx="1">
                  <c:v>17600000</c:v>
                </c:pt>
                <c:pt idx="2">
                  <c:v>20000000</c:v>
                </c:pt>
                <c:pt idx="3">
                  <c:v>30000000</c:v>
                </c:pt>
                <c:pt idx="4">
                  <c:v>20000000</c:v>
                </c:pt>
                <c:pt idx="5">
                  <c:v>40000000</c:v>
                </c:pt>
                <c:pt idx="6">
                  <c:v>135600000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0B90-E940-8771-DA546728B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Gotham Medium" panose="02000604030000020004" pitchFamily="2" charset="0"/>
        </a:defRPr>
      </a:pPr>
      <a:endParaRPr lang="en-CO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8FCFA-96F1-7540-9130-81C40ED99F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E814C36-E7EC-B04E-9799-643F785C65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701FEC-50C2-F247-BF8B-21C8AAC57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C8B87C-91F6-AE4D-9FE2-96218D8E0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355716-5AE8-D34A-852E-67BD98D8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886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D00AFC-343D-7B42-9722-6FFBF60BF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812D79D-BD83-5441-ADAC-679F9D5EA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C3FCA84-B9B4-2846-A249-6A306DD26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955B3E-A855-824C-BD36-DD7C245F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9129E6-346E-314A-8383-8769A912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7879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6131647-050E-FE4E-AE25-3C014B08C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E7F0B0-DD53-5748-8CA1-0C9322D61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687BE6-DBA3-6A43-A0E9-5C598279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15B2AE-EBAF-9B4A-B553-1F1880AA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B22536-F194-6542-8AB0-1B567112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5154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85F18-7B49-BB4B-B4A4-EC3DC25A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772467-52F1-A344-A397-8E799E426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743EA0-CC72-7D42-8AC9-5D3861C21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368E2F-FFF7-8544-AC93-DEFE57148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A0F7F-073E-FB46-B53F-C2BBC9D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207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735C2-705C-D94B-A825-0B4395D8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39DF43-DD07-EA4F-AB69-D60ED4084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B8FD80-2B24-BC49-B9E3-12A94E25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D8991D-F960-BE46-82F8-DC139267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D867DC-EFC0-2744-86C0-5D3E96970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634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E9F21-9EAF-CC46-9FC2-5C5DB604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FD4374-514F-3B4E-B4CB-E9702A34D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A8F3E71-5CA2-414A-81A6-24F913E4D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9E7206-293D-D144-AF13-0755D35DF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3D2CA0-8FC0-0D46-B595-BEEF96E37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A0516BC-419C-344F-AA10-F081BA377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447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318CB3-0080-F440-AFE2-4690A516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F87D2-FF34-4A4B-8FD1-412C32E63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2E1B09-F079-754D-AD2E-BFDE7080B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0484A1-40EF-964F-A7BF-8B0098F5C6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E66558-F648-6847-BD4C-5CCC71CD8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53A0ED-E45B-5E4B-B6A6-253DF0321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340DDAA-B0F5-0843-89B2-77874BDA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CB2EDA4-AF11-EF43-8B2E-1E26352D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5699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53D1D0-B345-E84E-9EE7-E25B7A29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3415181-CF53-9640-8D31-2F5C2B4B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E259E6-481D-8746-BFCF-CEB1CB30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F66F62-00C4-CD4E-BA88-459A04A7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6152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D8C973-CD1F-8049-B809-634DD057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2EFC1A-F023-2D46-BCD5-5FA67AB02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A47C11-A7A5-354E-902C-CBE2979C3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3691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B81F4-3838-0348-B2CB-5175855C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E692DC-D6DE-EC4B-A962-7AA7793FA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71252D-6424-7342-80CF-B220E678E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7EA9C6-A54F-C44F-B9B2-2336DF376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18ECCC-FBF2-7E4C-87E9-B04FAF52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7A18B4-C8CB-DA4D-999E-F9B655A7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848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9DC10-074E-1C4A-949D-D6DC6906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088814F-33F9-884B-B398-47F166EB1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157A-8A54-3E4B-8128-D86759DFC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51B554-92A5-E840-9266-E84BECBF8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9085B5-E3D9-8B45-9908-D494C04EF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001FE4-F5C1-0D4D-9F3C-EFC4B7FB3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080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E29075-AC18-DD40-9527-BC635859D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14A807-32AD-F140-83C4-6450E239B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6316E9-F73A-2C44-93C7-FE758ACF3C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057D6-F270-E24E-A35E-A2EEC39F107A}" type="datetimeFigureOut">
              <a:rPr lang="es-CO" smtClean="0"/>
              <a:t>17/05/21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E138AC-2386-5B42-A79D-A9B5FC9889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305379-43BC-4A46-9304-6D0C564F6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B7AD24-5FA0-C241-B7DB-EC7BF3F7D2E3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675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 descr="Logo">
            <a:hlinkClick r:id="" action="ppaction://media"/>
            <a:extLst>
              <a:ext uri="{FF2B5EF4-FFF2-40B4-BE49-F238E27FC236}">
                <a16:creationId xmlns:a16="http://schemas.microsoft.com/office/drawing/2014/main" id="{F0A4F9CF-A937-5949-9ADB-16B8713C4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1588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20E5ADE-638B-524C-880F-2C27791D0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35927"/>
            <a:ext cx="9144000" cy="617422"/>
          </a:xfrm>
        </p:spPr>
        <p:txBody>
          <a:bodyPr>
            <a:normAutofit fontScale="92500" lnSpcReduction="20000"/>
          </a:bodyPr>
          <a:lstStyle/>
          <a:p>
            <a:r>
              <a:rPr lang="es-CO" sz="1800" spc="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Por primera vez, puedes vivir y disfrutar</a:t>
            </a:r>
          </a:p>
          <a:p>
            <a:r>
              <a:rPr lang="es-CO" sz="1800" spc="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de tu apto antes de comprarlo. 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9E41AB-2B6F-ED4D-89C6-3727882F9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541" y="242370"/>
            <a:ext cx="2291951" cy="237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352CF7-3733-8544-94EB-3EDFBAE0F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0516" y="3843553"/>
            <a:ext cx="1067557" cy="260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4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4996DC-2713-9D46-8476-C095B838B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3" y="130679"/>
            <a:ext cx="11920250" cy="65966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6561492" y="2383340"/>
            <a:ext cx="4965823" cy="2316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sz="1400" dirty="0">
                <a:solidFill>
                  <a:srgbClr val="FFDA00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Además, la disminución en las tasas de interés de los bancos ha hecho que </a:t>
            </a:r>
            <a:r>
              <a:rPr lang="es-CO" sz="1400" b="1" dirty="0">
                <a:solidFill>
                  <a:srgbClr val="FFDA00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más personas quieran adquirir vivienda propia. </a:t>
            </a:r>
          </a:p>
          <a:p>
            <a:pPr>
              <a:lnSpc>
                <a:spcPct val="150000"/>
              </a:lnSpc>
            </a:pPr>
            <a:endParaRPr lang="es-CO" sz="1400" dirty="0">
              <a:solidFill>
                <a:srgbClr val="FFDA00"/>
              </a:solidFill>
              <a:latin typeface="Gotham Book" panose="02000604040000020004" pitchFamily="2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CO" sz="1400" dirty="0">
                <a:solidFill>
                  <a:srgbClr val="FFDA00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Sin embargo, el </a:t>
            </a:r>
            <a:r>
              <a:rPr lang="es-CO" sz="1400" b="1" dirty="0">
                <a:solidFill>
                  <a:srgbClr val="FFDA00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Banco de Bogotá </a:t>
            </a:r>
            <a:r>
              <a:rPr lang="es-CO" sz="1400" dirty="0">
                <a:solidFill>
                  <a:srgbClr val="FFDA00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no es la primera opción de los colombianos al momento de solicitar y obtener un crédito de vivienda. </a:t>
            </a:r>
          </a:p>
        </p:txBody>
      </p:sp>
      <p:sp>
        <p:nvSpPr>
          <p:cNvPr id="4" name="CuadroTexto 8">
            <a:extLst>
              <a:ext uri="{FF2B5EF4-FFF2-40B4-BE49-F238E27FC236}">
                <a16:creationId xmlns:a16="http://schemas.microsoft.com/office/drawing/2014/main" id="{9C4DF0D9-C120-9D4B-AB33-E2CF62E39B8E}"/>
              </a:ext>
            </a:extLst>
          </p:cNvPr>
          <p:cNvSpPr txBox="1"/>
          <p:nvPr/>
        </p:nvSpPr>
        <p:spPr>
          <a:xfrm>
            <a:off x="760165" y="911967"/>
            <a:ext cx="4814370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z="3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El 2020 y el 2021 han sido años históricos </a:t>
            </a:r>
            <a:r>
              <a:rPr lang="es-CO" sz="3600" dirty="0">
                <a:solidFill>
                  <a:srgbClr val="FFDA00"/>
                </a:solidFill>
                <a:latin typeface="Cinzel Decorative" pitchFamily="2" charset="77"/>
                <a:cs typeface="Arial" panose="020B0604020202020204" pitchFamily="34" charset="0"/>
              </a:rPr>
              <a:t>para el sector de vivienda en Colombia.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B9EEB-AE3B-D549-8B87-EFC2306E9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86" y="429657"/>
            <a:ext cx="2291951" cy="23729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CE88A4-D507-184E-97D9-DA73E91BF13A}"/>
              </a:ext>
            </a:extLst>
          </p:cNvPr>
          <p:cNvCxnSpPr/>
          <p:nvPr/>
        </p:nvCxnSpPr>
        <p:spPr>
          <a:xfrm>
            <a:off x="6084983" y="528810"/>
            <a:ext cx="0" cy="5629619"/>
          </a:xfrm>
          <a:prstGeom prst="line">
            <a:avLst/>
          </a:prstGeom>
          <a:ln>
            <a:solidFill>
              <a:srgbClr val="FFD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31C9B45-41C7-8748-9A1F-93A701372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61" y="5047988"/>
            <a:ext cx="471099" cy="1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4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4EC35A-E547-184D-A1B7-DA5EAFD0D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03" y="130679"/>
            <a:ext cx="5849956" cy="65966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6331475" y="2153650"/>
            <a:ext cx="5387248" cy="2536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O" dirty="0">
                <a:solidFill>
                  <a:srgbClr val="876A54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Capitalizar el segmento de solteros a través del uso creativo de esos medios o plataformas que consumen a diario, </a:t>
            </a:r>
            <a:r>
              <a:rPr lang="es-CO" b="1" dirty="0">
                <a:solidFill>
                  <a:srgbClr val="876A54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incrementando la consideración y la intención de compra del crédito de vivienda </a:t>
            </a:r>
            <a:r>
              <a:rPr lang="es-CO" dirty="0">
                <a:solidFill>
                  <a:srgbClr val="876A54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del Banco de Bogotá.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A44ACC-14B9-7143-A570-7361507D04E9}"/>
              </a:ext>
            </a:extLst>
          </p:cNvPr>
          <p:cNvSpPr/>
          <p:nvPr/>
        </p:nvSpPr>
        <p:spPr>
          <a:xfrm>
            <a:off x="-217114" y="2767279"/>
            <a:ext cx="65485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6600" b="1" spc="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EL RETO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26C893-24A7-544E-9CCC-8726C4EF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540" y="242370"/>
            <a:ext cx="2291952" cy="237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06C220-02A3-4446-8FBA-2841CCDD9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450" y="1462852"/>
            <a:ext cx="1039706" cy="6306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1E9F85-E268-0347-A16A-6EAFC307C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93" y="4978400"/>
            <a:ext cx="8763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03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D3E2BF-5451-024B-92EC-D0C8366F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89" y="242370"/>
            <a:ext cx="11490593" cy="62906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1921008" y="4852785"/>
            <a:ext cx="847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rgbClr val="FFDA00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La mayoría de las plataformas digitales usadas por los solteros en Colombia </a:t>
            </a:r>
            <a:r>
              <a:rPr lang="es-CO" sz="1600" b="1" dirty="0">
                <a:solidFill>
                  <a:srgbClr val="FFDA00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ofrecen una “prueba gratuita” de sus servicios.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3CE0D1-D1D1-714E-8075-3261CB8E17E2}"/>
              </a:ext>
            </a:extLst>
          </p:cNvPr>
          <p:cNvSpPr/>
          <p:nvPr/>
        </p:nvSpPr>
        <p:spPr>
          <a:xfrm>
            <a:off x="735399" y="1629400"/>
            <a:ext cx="10721205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8800" b="1" spc="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NUESTRA</a:t>
            </a:r>
          </a:p>
          <a:p>
            <a:pPr algn="ctr"/>
            <a:r>
              <a:rPr lang="es-CO" sz="8800" b="1" spc="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OPORTUNIDAD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E859A7-5E9A-4F40-9BA7-C2943D5A3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052" y="358216"/>
            <a:ext cx="2291951" cy="23729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3067099-457C-8444-A2DC-A98FADDAB40D}"/>
              </a:ext>
            </a:extLst>
          </p:cNvPr>
          <p:cNvCxnSpPr>
            <a:cxnSpLocks/>
          </p:cNvCxnSpPr>
          <p:nvPr/>
        </p:nvCxnSpPr>
        <p:spPr>
          <a:xfrm flipH="1">
            <a:off x="4296578" y="4430167"/>
            <a:ext cx="3598844" cy="0"/>
          </a:xfrm>
          <a:prstGeom prst="line">
            <a:avLst/>
          </a:prstGeom>
          <a:ln w="22225">
            <a:solidFill>
              <a:srgbClr val="FFD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8F346D6-AC84-D143-A4A6-D56837E6D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135" y="-2438"/>
            <a:ext cx="1155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96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797197-3C6F-7A46-95C1-CF24F3D05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89" y="242370"/>
            <a:ext cx="11490593" cy="629063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3118935" y="2320246"/>
            <a:ext cx="6520824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pc="300" dirty="0">
                <a:solidFill>
                  <a:srgbClr val="FFDA00"/>
                </a:solidFill>
                <a:latin typeface="Cinzel Decorative" pitchFamily="2" charset="77"/>
                <a:cs typeface="Arial" panose="020B0604020202020204" pitchFamily="34" charset="0"/>
              </a:rPr>
              <a:t>Pero, en la vida real, cuando vamos a tomar decisiones importantes como: elegir el lugar donde </a:t>
            </a:r>
            <a:r>
              <a:rPr lang="es-CO" spc="300" dirty="0" err="1">
                <a:solidFill>
                  <a:srgbClr val="FFDA00"/>
                </a:solidFill>
                <a:latin typeface="Cinzel Decorative" pitchFamily="2" charset="77"/>
                <a:cs typeface="Arial" panose="020B0604020202020204" pitchFamily="34" charset="0"/>
              </a:rPr>
              <a:t>vamor</a:t>
            </a:r>
            <a:r>
              <a:rPr lang="es-CO" spc="300" dirty="0">
                <a:solidFill>
                  <a:srgbClr val="FFDA00"/>
                </a:solidFill>
                <a:latin typeface="Cinzel Decorative" pitchFamily="2" charset="77"/>
                <a:cs typeface="Arial" panose="020B0604020202020204" pitchFamily="34" charset="0"/>
              </a:rPr>
              <a:t> vivir o la manera cómo vamos a pagarlo, </a:t>
            </a:r>
            <a:r>
              <a:rPr lang="es-CO" b="1" spc="3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no tenemos esa opción.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033FD49-7B9E-CB4E-BF4D-F6DC40E63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052" y="358216"/>
            <a:ext cx="2291951" cy="2372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598EC-8F58-904A-A332-81C6BAA4D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46" y="988077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4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" descr="Logo">
            <a:hlinkClick r:id="" action="ppaction://media"/>
            <a:extLst>
              <a:ext uri="{FF2B5EF4-FFF2-40B4-BE49-F238E27FC236}">
                <a16:creationId xmlns:a16="http://schemas.microsoft.com/office/drawing/2014/main" id="{1858CBA3-0F5F-C446-BB3E-DA33B2747B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1736318" y="4687532"/>
            <a:ext cx="8719364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CO" spc="600" dirty="0">
                <a:solidFill>
                  <a:srgbClr val="FFDA00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LA PRIMERA PRUEBA GRATUITA QUE TE PERMITE VIVIR Y DISFRUTAR DE TU APTO ANTES DE COMPRARLO. 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1CF5040-8D37-424A-B3B4-3E09BF0E0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541" y="242370"/>
            <a:ext cx="2291951" cy="2372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2EF81C-6289-BE45-8871-6C2240B7CAB7}"/>
              </a:ext>
            </a:extLst>
          </p:cNvPr>
          <p:cNvSpPr/>
          <p:nvPr/>
        </p:nvSpPr>
        <p:spPr>
          <a:xfrm>
            <a:off x="3048000" y="73720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O" b="1" spc="600" dirty="0">
                <a:solidFill>
                  <a:srgbClr val="FFDA00"/>
                </a:solidFill>
                <a:latin typeface="Cinzel" pitchFamily="2" charset="77"/>
                <a:cs typeface="Arial" panose="020B0604020202020204" pitchFamily="34" charset="0"/>
              </a:rPr>
              <a:t>POR ESO , CREAREMOS:</a:t>
            </a:r>
          </a:p>
        </p:txBody>
      </p:sp>
    </p:spTree>
    <p:extLst>
      <p:ext uri="{BB962C8B-B14F-4D97-AF65-F5344CB8AC3E}">
        <p14:creationId xmlns:p14="http://schemas.microsoft.com/office/powerpoint/2010/main" val="310362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4EEEEF-3C52-9340-87A7-D7B4F20B6D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B2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466724" y="2597374"/>
            <a:ext cx="51625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FASE 1. </a:t>
            </a:r>
          </a:p>
          <a:p>
            <a:endParaRPr lang="es-CO" sz="160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r>
              <a:rPr lang="es-CO" sz="1600" b="1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Hackearemos</a:t>
            </a:r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 todos los anuncios de las plataformas digitales 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que más usan los solteros. (HBO </a:t>
            </a:r>
            <a:r>
              <a:rPr lang="es-CO" sz="1600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go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, </a:t>
            </a:r>
            <a:r>
              <a:rPr lang="es-CO" sz="1600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Netflix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, Amazon Prime, </a:t>
            </a:r>
            <a:r>
              <a:rPr lang="es-CO" sz="1600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Rappi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 Prime, </a:t>
            </a:r>
            <a:r>
              <a:rPr lang="es-CO" sz="1600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Deezer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, </a:t>
            </a:r>
            <a:r>
              <a:rPr lang="es-CO" sz="1600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Spotify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, </a:t>
            </a:r>
            <a:r>
              <a:rPr lang="es-CO" sz="1600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DirecTV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 Play y Disney Plus) para comunicarles que pueden probar gratis el apto que quieran antes de comprarlo. </a:t>
            </a:r>
          </a:p>
          <a:p>
            <a:r>
              <a:rPr lang="es-CO" sz="160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  </a:t>
            </a:r>
          </a:p>
          <a:p>
            <a:r>
              <a:rPr lang="es-CO" sz="1600" b="1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FASE 2. </a:t>
            </a:r>
          </a:p>
          <a:p>
            <a:pPr algn="ctr"/>
            <a:endParaRPr lang="es-CO" sz="160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Nos uniremos con diferentes constructoras del país y plataformas como Finca Raíz y Metro Cuadrado 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para ofrecerle un amplio portafolio de oportunidades a los solteros. 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F7E260-E9D0-4E42-A94A-1EC14C274C22}"/>
              </a:ext>
            </a:extLst>
          </p:cNvPr>
          <p:cNvSpPr txBox="1"/>
          <p:nvPr/>
        </p:nvSpPr>
        <p:spPr>
          <a:xfrm>
            <a:off x="6400800" y="1705006"/>
            <a:ext cx="53244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160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r>
              <a:rPr lang="es-CO" sz="1600" b="1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FASE 3. </a:t>
            </a:r>
          </a:p>
          <a:p>
            <a:endParaRPr lang="es-CO" sz="160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Generaremos un golpe de opinión 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y haremos que todos hablen de nuestra iniciativa </a:t>
            </a:r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incrementando la conversación 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de manera orgánica. </a:t>
            </a:r>
          </a:p>
          <a:p>
            <a:endParaRPr lang="es-CO" sz="160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r>
              <a:rPr lang="es-CO" sz="1600" b="1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FASE 4 . </a:t>
            </a:r>
          </a:p>
          <a:p>
            <a:endParaRPr lang="es-CO" sz="160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Cuando todos sepan lo que está pasando, </a:t>
            </a:r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activaremos una tropa de </a:t>
            </a:r>
            <a:r>
              <a:rPr lang="es-CO" sz="1600" b="1" err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influenciadores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 que ya hayan hecho su prueba gratuita  y cuenten su experiencia, animando a otros a vivirla. </a:t>
            </a:r>
          </a:p>
          <a:p>
            <a:endParaRPr lang="es-CO" sz="1600">
              <a:solidFill>
                <a:srgbClr val="2B4477"/>
              </a:solidFill>
              <a:latin typeface="Gotham Book" panose="02000604040000020004" pitchFamily="2" charset="0"/>
              <a:cs typeface="Arial" panose="020B0604020202020204" pitchFamily="34" charset="0"/>
            </a:endParaRPr>
          </a:p>
          <a:p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Además, </a:t>
            </a:r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activaremos vallas y paraderos con un código QR 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que lleve al usuario a aceptar la prueba gratis de su apto soñado junto con </a:t>
            </a:r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contenidos orientados a tráfico en RRSS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. </a:t>
            </a:r>
          </a:p>
          <a:p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Esto para </a:t>
            </a:r>
            <a:r>
              <a:rPr lang="es-CO" sz="1600" b="1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sostener</a:t>
            </a:r>
            <a:r>
              <a:rPr lang="es-CO" sz="160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 nuestra campaña.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A838D5-E343-AD44-9B27-E27511EE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540" y="242370"/>
            <a:ext cx="2291952" cy="2372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DB4FBC-9E5C-0E43-AE46-572C56B6383A}"/>
              </a:ext>
            </a:extLst>
          </p:cNvPr>
          <p:cNvSpPr/>
          <p:nvPr/>
        </p:nvSpPr>
        <p:spPr>
          <a:xfrm>
            <a:off x="1110056" y="676954"/>
            <a:ext cx="29351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400" b="1">
                <a:solidFill>
                  <a:srgbClr val="2B4477"/>
                </a:solidFill>
                <a:latin typeface="Cinzel" pitchFamily="2" charset="77"/>
                <a:cs typeface="Arial" panose="020B0604020202020204" pitchFamily="34" charset="0"/>
              </a:rPr>
              <a:t>EJECUCIÓN.</a:t>
            </a:r>
          </a:p>
        </p:txBody>
      </p:sp>
      <p:sp>
        <p:nvSpPr>
          <p:cNvPr id="11" name="4-Point Star 10">
            <a:extLst>
              <a:ext uri="{FF2B5EF4-FFF2-40B4-BE49-F238E27FC236}">
                <a16:creationId xmlns:a16="http://schemas.microsoft.com/office/drawing/2014/main" id="{2EF41175-C89A-C946-9FB5-7E0B7CF864EB}"/>
              </a:ext>
            </a:extLst>
          </p:cNvPr>
          <p:cNvSpPr/>
          <p:nvPr/>
        </p:nvSpPr>
        <p:spPr>
          <a:xfrm>
            <a:off x="565876" y="826264"/>
            <a:ext cx="406321" cy="406321"/>
          </a:xfrm>
          <a:prstGeom prst="star4">
            <a:avLst>
              <a:gd name="adj" fmla="val 17923"/>
            </a:avLst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168DA7-86D9-174B-BFE7-FEA67C7D9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488" y="896035"/>
            <a:ext cx="673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4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E9667F-B423-E142-A7BE-9CA0A684BD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B2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45AF2A-AEC3-8848-865E-BA6AAB13E653}"/>
              </a:ext>
            </a:extLst>
          </p:cNvPr>
          <p:cNvSpPr txBox="1"/>
          <p:nvPr/>
        </p:nvSpPr>
        <p:spPr>
          <a:xfrm>
            <a:off x="1064045" y="531956"/>
            <a:ext cx="7532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2B4477"/>
                </a:solidFill>
                <a:latin typeface="Cinzel" pitchFamily="2" charset="77"/>
                <a:cs typeface="Arial" panose="020B0604020202020204" pitchFamily="34" charset="0"/>
              </a:rPr>
              <a:t>MIX DE MEDIOS FASE 1, 2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81FD52-2BC6-AF4E-8F2B-7C0577664E19}"/>
              </a:ext>
            </a:extLst>
          </p:cNvPr>
          <p:cNvSpPr txBox="1"/>
          <p:nvPr/>
        </p:nvSpPr>
        <p:spPr>
          <a:xfrm>
            <a:off x="565876" y="1764286"/>
            <a:ext cx="2210375" cy="444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SPOTIFY 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NETFLIX 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DIRECTV GO 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HBO GO 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AMAZON PRIME 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RAPPI PRIME 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YOUTUBE</a:t>
            </a:r>
          </a:p>
          <a:p>
            <a:pPr>
              <a:lnSpc>
                <a:spcPct val="200000"/>
              </a:lnSpc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DEEZER </a:t>
            </a: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0E08769D-F0B1-3C43-849E-81F12399B4F8}"/>
              </a:ext>
            </a:extLst>
          </p:cNvPr>
          <p:cNvCxnSpPr/>
          <p:nvPr/>
        </p:nvCxnSpPr>
        <p:spPr>
          <a:xfrm>
            <a:off x="2858533" y="3771573"/>
            <a:ext cx="1343025" cy="0"/>
          </a:xfrm>
          <a:prstGeom prst="straightConnector1">
            <a:avLst/>
          </a:prstGeom>
          <a:ln>
            <a:solidFill>
              <a:srgbClr val="FFD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5AB346C-A3BA-BC43-8C48-71C66E5F943B}"/>
              </a:ext>
            </a:extLst>
          </p:cNvPr>
          <p:cNvSpPr txBox="1"/>
          <p:nvPr/>
        </p:nvSpPr>
        <p:spPr>
          <a:xfrm>
            <a:off x="4538727" y="3187184"/>
            <a:ext cx="300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8 PLATAFORMAS DIGITALES</a:t>
            </a:r>
          </a:p>
          <a:p>
            <a:r>
              <a:rPr lang="es-CO" sz="1200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TODOS SUS FORMATOS Y ANUNCIOS DE PRUEBA GRATIS.  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E4910F96-4EC2-B349-9B4B-BC36F01920BD}"/>
              </a:ext>
            </a:extLst>
          </p:cNvPr>
          <p:cNvCxnSpPr/>
          <p:nvPr/>
        </p:nvCxnSpPr>
        <p:spPr>
          <a:xfrm>
            <a:off x="7605828" y="3771573"/>
            <a:ext cx="1343025" cy="0"/>
          </a:xfrm>
          <a:prstGeom prst="straightConnector1">
            <a:avLst/>
          </a:prstGeom>
          <a:ln>
            <a:solidFill>
              <a:srgbClr val="FFDA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8BF7E48-AB6E-2748-A79B-B25073897EE2}"/>
              </a:ext>
            </a:extLst>
          </p:cNvPr>
          <p:cNvSpPr txBox="1"/>
          <p:nvPr/>
        </p:nvSpPr>
        <p:spPr>
          <a:xfrm>
            <a:off x="9311103" y="3586907"/>
            <a:ext cx="216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INVERSIÓN: $ 0 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A70A3A8F-175C-4341-B66A-AEA43B79C5FB}"/>
              </a:ext>
            </a:extLst>
          </p:cNvPr>
          <p:cNvSpPr/>
          <p:nvPr/>
        </p:nvSpPr>
        <p:spPr>
          <a:xfrm>
            <a:off x="8596312" y="6040159"/>
            <a:ext cx="3353330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lang="es-ES" sz="1200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TOTAL LEADS:  13.000</a:t>
            </a:r>
          </a:p>
          <a:p>
            <a:pPr lvl="0" algn="r">
              <a:defRPr/>
            </a:pPr>
            <a:r>
              <a:rPr lang="es-ES" sz="1200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TOTAL IMPRESIONES: 796.578.436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8652EF-6513-8B45-941C-370C29E80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540" y="242370"/>
            <a:ext cx="2291952" cy="237298"/>
          </a:xfrm>
          <a:prstGeom prst="rect">
            <a:avLst/>
          </a:prstGeom>
        </p:spPr>
      </p:pic>
      <p:sp>
        <p:nvSpPr>
          <p:cNvPr id="14" name="4-Point Star 13">
            <a:extLst>
              <a:ext uri="{FF2B5EF4-FFF2-40B4-BE49-F238E27FC236}">
                <a16:creationId xmlns:a16="http://schemas.microsoft.com/office/drawing/2014/main" id="{5ABAE217-BF72-294E-875E-86FC99794DC5}"/>
              </a:ext>
            </a:extLst>
          </p:cNvPr>
          <p:cNvSpPr/>
          <p:nvPr/>
        </p:nvSpPr>
        <p:spPr>
          <a:xfrm>
            <a:off x="565876" y="670841"/>
            <a:ext cx="406321" cy="406321"/>
          </a:xfrm>
          <a:prstGeom prst="star4">
            <a:avLst>
              <a:gd name="adj" fmla="val 17923"/>
            </a:avLst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0D9B66-42A0-1D43-AD32-A05242EA0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533" y="1010063"/>
            <a:ext cx="1547824" cy="93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9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4F0DA43-35A2-6F41-8ACA-D1CBDA6276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5B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B0736E3-0930-B04A-8B58-0D573E064151}"/>
              </a:ext>
            </a:extLst>
          </p:cNvPr>
          <p:cNvSpPr txBox="1"/>
          <p:nvPr/>
        </p:nvSpPr>
        <p:spPr>
          <a:xfrm>
            <a:off x="411692" y="2093373"/>
            <a:ext cx="40584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RRSS – BANCO DE BOGOTÁ </a:t>
            </a:r>
          </a:p>
          <a:p>
            <a:r>
              <a:rPr lang="es-CO" dirty="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(CONTENIDO ORGÁNICO Y PAUTADO). </a:t>
            </a:r>
          </a:p>
          <a:p>
            <a:endParaRPr lang="es-CO" b="1" dirty="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TRADICIONALES</a:t>
            </a: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 - </a:t>
            </a:r>
            <a:r>
              <a:rPr lang="es-CO" dirty="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</a:rPr>
              <a:t>TRÁFICO SITIO WEB/BANCO DE BOGOTÁ. 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s-CO" b="1" dirty="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OHH</a:t>
            </a:r>
          </a:p>
          <a:p>
            <a:endParaRPr lang="es-CO" b="1" dirty="0">
              <a:solidFill>
                <a:srgbClr val="2B4477"/>
              </a:solidFill>
              <a:latin typeface="Gotham Medium" panose="02000604030000020004" pitchFamily="2" charset="0"/>
              <a:cs typeface="Arial" panose="020B0604020202020204" pitchFamily="34" charset="0"/>
            </a:endParaRPr>
          </a:p>
          <a:p>
            <a:pPr indent="-285750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rgbClr val="2B4477"/>
                </a:solidFill>
                <a:latin typeface="Gotham Medium" panose="02000604030000020004" pitchFamily="2" charset="0"/>
                <a:cs typeface="Arial" panose="020B0604020202020204" pitchFamily="34" charset="0"/>
              </a:rPr>
              <a:t>INFLUENCIADORES. </a:t>
            </a: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833F23CD-FC1A-9947-983F-25F559012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086855"/>
              </p:ext>
            </p:extLst>
          </p:nvPr>
        </p:nvGraphicFramePr>
        <p:xfrm>
          <a:off x="4900224" y="1618992"/>
          <a:ext cx="6689640" cy="4191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5D9EAC63-9D7B-2540-A9E0-A626C103700A}"/>
              </a:ext>
            </a:extLst>
          </p:cNvPr>
          <p:cNvSpPr/>
          <p:nvPr/>
        </p:nvSpPr>
        <p:spPr>
          <a:xfrm>
            <a:off x="4175393" y="1713088"/>
            <a:ext cx="2522863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INFLUENCIADORES</a:t>
            </a:r>
          </a:p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(ALCANCE)</a:t>
            </a:r>
          </a:p>
          <a:p>
            <a:pPr algn="r">
              <a:defRPr/>
            </a:pPr>
            <a:r>
              <a:rPr lang="es-ES_tradnl" sz="1400" dirty="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  <a:sym typeface="Helvetica Neue"/>
              </a:rPr>
              <a:t>$40.000.000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E1B6701-6D30-E14D-B848-F2967D22AF39}"/>
              </a:ext>
            </a:extLst>
          </p:cNvPr>
          <p:cNvSpPr/>
          <p:nvPr/>
        </p:nvSpPr>
        <p:spPr>
          <a:xfrm>
            <a:off x="9596255" y="1631708"/>
            <a:ext cx="2130390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RRSS</a:t>
            </a:r>
          </a:p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(TRÁFICO)</a:t>
            </a:r>
          </a:p>
          <a:p>
            <a:pPr algn="r">
              <a:defRPr/>
            </a:pPr>
            <a:r>
              <a:rPr lang="es-ES_tradnl" sz="1400" dirty="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  <a:sym typeface="Helvetica Neue"/>
              </a:rPr>
              <a:t>$20.000.000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DB52FA6F-B5D6-9E4F-A06E-EB83170E5A30}"/>
              </a:ext>
            </a:extLst>
          </p:cNvPr>
          <p:cNvSpPr/>
          <p:nvPr/>
        </p:nvSpPr>
        <p:spPr>
          <a:xfrm>
            <a:off x="4509182" y="4899173"/>
            <a:ext cx="2226682" cy="7386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TRADICIONALES </a:t>
            </a:r>
          </a:p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(TRÁFICO)</a:t>
            </a:r>
          </a:p>
          <a:p>
            <a:pPr algn="r">
              <a:defRPr/>
            </a:pPr>
            <a:r>
              <a:rPr lang="es-ES_tradnl" sz="1400" dirty="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  <a:sym typeface="Helvetica Neue"/>
              </a:rPr>
              <a:t>$20.000.000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5E0EA776-6517-2646-911B-A9580C60BD68}"/>
              </a:ext>
            </a:extLst>
          </p:cNvPr>
          <p:cNvSpPr/>
          <p:nvPr/>
        </p:nvSpPr>
        <p:spPr>
          <a:xfrm>
            <a:off x="9596255" y="4586363"/>
            <a:ext cx="2130390" cy="95410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OHH</a:t>
            </a:r>
          </a:p>
          <a:p>
            <a:pPr algn="r">
              <a:defRPr/>
            </a:pPr>
            <a:r>
              <a:rPr lang="es-ES_tradnl" sz="14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(TRÁFICO) CON CÓDIGO QR</a:t>
            </a:r>
          </a:p>
          <a:p>
            <a:pPr algn="r">
              <a:defRPr/>
            </a:pPr>
            <a:r>
              <a:rPr lang="es-ES_tradnl" sz="1400" dirty="0">
                <a:solidFill>
                  <a:srgbClr val="2B4477"/>
                </a:solidFill>
                <a:latin typeface="Gotham Book" panose="02000604040000020004" pitchFamily="2" charset="0"/>
                <a:cs typeface="Arial" panose="020B0604020202020204" pitchFamily="34" charset="0"/>
                <a:sym typeface="Helvetica Neue"/>
              </a:rPr>
              <a:t>$30.000.000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7C4841E8-9C1E-D749-A1AD-6488C6AADD10}"/>
              </a:ext>
            </a:extLst>
          </p:cNvPr>
          <p:cNvSpPr/>
          <p:nvPr/>
        </p:nvSpPr>
        <p:spPr>
          <a:xfrm>
            <a:off x="9271659" y="6001547"/>
            <a:ext cx="2779583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>
              <a:defRPr/>
            </a:pPr>
            <a:r>
              <a:rPr lang="es-ES" sz="12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TOTAL CLICS:  546.319</a:t>
            </a:r>
          </a:p>
          <a:p>
            <a:pPr lvl="0" algn="r">
              <a:defRPr/>
            </a:pPr>
            <a:r>
              <a:rPr lang="es-ES" sz="12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TOTAL VIEWS: 776.000</a:t>
            </a:r>
          </a:p>
          <a:p>
            <a:pPr lvl="0" algn="r">
              <a:defRPr/>
            </a:pPr>
            <a:r>
              <a:rPr lang="es-ES" sz="12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</a:rPr>
              <a:t>TOTAL IMPRESIONES: </a:t>
            </a:r>
            <a:r>
              <a:rPr lang="es-ES_tradnl" sz="1200" b="1" dirty="0">
                <a:solidFill>
                  <a:srgbClr val="2B4477"/>
                </a:solidFill>
                <a:latin typeface="Gotham Bold" panose="02000604030000020004" pitchFamily="2" charset="0"/>
                <a:cs typeface="Arial" panose="020B0604020202020204" pitchFamily="34" charset="0"/>
                <a:sym typeface="Helvetica Neue"/>
              </a:rPr>
              <a:t>7.476.261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C0533A3-0D7E-DC40-BED5-117B41A92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540" y="242370"/>
            <a:ext cx="2291952" cy="237298"/>
          </a:xfrm>
          <a:prstGeom prst="rect">
            <a:avLst/>
          </a:prstGeom>
        </p:spPr>
      </p:pic>
      <p:sp>
        <p:nvSpPr>
          <p:cNvPr id="21" name="CuadroTexto 8">
            <a:extLst>
              <a:ext uri="{FF2B5EF4-FFF2-40B4-BE49-F238E27FC236}">
                <a16:creationId xmlns:a16="http://schemas.microsoft.com/office/drawing/2014/main" id="{98D46A69-0DEE-B74D-94E3-CA26E9B732AE}"/>
              </a:ext>
            </a:extLst>
          </p:cNvPr>
          <p:cNvSpPr txBox="1"/>
          <p:nvPr/>
        </p:nvSpPr>
        <p:spPr>
          <a:xfrm>
            <a:off x="1064045" y="458938"/>
            <a:ext cx="7532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2B4477"/>
                </a:solidFill>
                <a:latin typeface="Cinzel" pitchFamily="2" charset="77"/>
                <a:cs typeface="Arial" panose="020B0604020202020204" pitchFamily="34" charset="0"/>
              </a:rPr>
              <a:t>MIX DE MEDIOS FASE 3, 4</a:t>
            </a:r>
          </a:p>
        </p:txBody>
      </p:sp>
      <p:sp>
        <p:nvSpPr>
          <p:cNvPr id="22" name="4-Point Star 21">
            <a:extLst>
              <a:ext uri="{FF2B5EF4-FFF2-40B4-BE49-F238E27FC236}">
                <a16:creationId xmlns:a16="http://schemas.microsoft.com/office/drawing/2014/main" id="{36ADCF00-F107-D445-8DF5-FB17D9EF5913}"/>
              </a:ext>
            </a:extLst>
          </p:cNvPr>
          <p:cNvSpPr/>
          <p:nvPr/>
        </p:nvSpPr>
        <p:spPr>
          <a:xfrm>
            <a:off x="565876" y="597823"/>
            <a:ext cx="406321" cy="406321"/>
          </a:xfrm>
          <a:prstGeom prst="star4">
            <a:avLst>
              <a:gd name="adj" fmla="val 17923"/>
            </a:avLst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>
              <a:solidFill>
                <a:srgbClr val="2B4477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4094EC-F2A5-7B4E-A9DE-456968409C8E}"/>
              </a:ext>
            </a:extLst>
          </p:cNvPr>
          <p:cNvCxnSpPr>
            <a:cxnSpLocks/>
          </p:cNvCxnSpPr>
          <p:nvPr/>
        </p:nvCxnSpPr>
        <p:spPr>
          <a:xfrm flipV="1">
            <a:off x="9271659" y="1861851"/>
            <a:ext cx="0" cy="312903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CB1CA9-52A3-7F4A-AB58-6F7A4AFDA8D2}"/>
              </a:ext>
            </a:extLst>
          </p:cNvPr>
          <p:cNvCxnSpPr/>
          <p:nvPr/>
        </p:nvCxnSpPr>
        <p:spPr>
          <a:xfrm>
            <a:off x="9271659" y="1861851"/>
            <a:ext cx="1588857" cy="0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06030A-184F-A54D-8484-4764ADDA77EF}"/>
              </a:ext>
            </a:extLst>
          </p:cNvPr>
          <p:cNvCxnSpPr>
            <a:cxnSpLocks/>
          </p:cNvCxnSpPr>
          <p:nvPr/>
        </p:nvCxnSpPr>
        <p:spPr>
          <a:xfrm flipV="1">
            <a:off x="9899620" y="4429911"/>
            <a:ext cx="0" cy="312903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A14012-6CB7-3E4B-9C08-F967BEC95819}"/>
              </a:ext>
            </a:extLst>
          </p:cNvPr>
          <p:cNvCxnSpPr>
            <a:cxnSpLocks/>
          </p:cNvCxnSpPr>
          <p:nvPr/>
        </p:nvCxnSpPr>
        <p:spPr>
          <a:xfrm>
            <a:off x="9899620" y="4742814"/>
            <a:ext cx="960896" cy="5457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AC25DC-CABC-6A4E-ADCA-624F4EDF434E}"/>
              </a:ext>
            </a:extLst>
          </p:cNvPr>
          <p:cNvCxnSpPr>
            <a:cxnSpLocks/>
          </p:cNvCxnSpPr>
          <p:nvPr/>
        </p:nvCxnSpPr>
        <p:spPr>
          <a:xfrm flipV="1">
            <a:off x="7387774" y="1861851"/>
            <a:ext cx="0" cy="312903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6E8461C-679A-EC43-A595-6975D27B407B}"/>
              </a:ext>
            </a:extLst>
          </p:cNvPr>
          <p:cNvCxnSpPr>
            <a:cxnSpLocks/>
          </p:cNvCxnSpPr>
          <p:nvPr/>
        </p:nvCxnSpPr>
        <p:spPr>
          <a:xfrm>
            <a:off x="6726763" y="1861851"/>
            <a:ext cx="661011" cy="0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A587BE8-5ADD-C449-820C-0E40E99CACE5}"/>
              </a:ext>
            </a:extLst>
          </p:cNvPr>
          <p:cNvCxnSpPr>
            <a:cxnSpLocks/>
          </p:cNvCxnSpPr>
          <p:nvPr/>
        </p:nvCxnSpPr>
        <p:spPr>
          <a:xfrm>
            <a:off x="6726763" y="5629620"/>
            <a:ext cx="661011" cy="0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60EAEF-55FA-5743-92ED-23FF516C94F9}"/>
              </a:ext>
            </a:extLst>
          </p:cNvPr>
          <p:cNvCxnSpPr>
            <a:cxnSpLocks/>
          </p:cNvCxnSpPr>
          <p:nvPr/>
        </p:nvCxnSpPr>
        <p:spPr>
          <a:xfrm flipV="1">
            <a:off x="7387774" y="5310131"/>
            <a:ext cx="0" cy="312903"/>
          </a:xfrm>
          <a:prstGeom prst="line">
            <a:avLst/>
          </a:prstGeom>
          <a:ln>
            <a:solidFill>
              <a:srgbClr val="876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FBD6E-938C-8747-B505-3CB482E86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7015" y="0"/>
            <a:ext cx="1155700" cy="21717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4C2C4A-3740-D246-8DB2-F204D3E8B146}"/>
              </a:ext>
            </a:extLst>
          </p:cNvPr>
          <p:cNvSpPr/>
          <p:nvPr/>
        </p:nvSpPr>
        <p:spPr>
          <a:xfrm>
            <a:off x="0" y="6097688"/>
            <a:ext cx="3812189" cy="224235"/>
          </a:xfrm>
          <a:prstGeom prst="rect">
            <a:avLst/>
          </a:prstGeom>
          <a:solidFill>
            <a:srgbClr val="FFD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7801491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492</Words>
  <Application>Microsoft Macintosh PowerPoint</Application>
  <PresentationFormat>Widescreen</PresentationFormat>
  <Paragraphs>72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Gotham Medium</vt:lpstr>
      <vt:lpstr>Calibri</vt:lpstr>
      <vt:lpstr>Arial</vt:lpstr>
      <vt:lpstr>Gotham Bold</vt:lpstr>
      <vt:lpstr>Cinzel Decorative</vt:lpstr>
      <vt:lpstr>Calibri Light</vt:lpstr>
      <vt:lpstr>Cinzel</vt:lpstr>
      <vt:lpstr>Gotham Book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TRIAL HOME </dc:title>
  <dc:subject/>
  <dc:creator>Brenda Paez</dc:creator>
  <cp:keywords/>
  <dc:description/>
  <cp:lastModifiedBy>Felipe Sierra</cp:lastModifiedBy>
  <cp:revision>9</cp:revision>
  <dcterms:created xsi:type="dcterms:W3CDTF">2021-05-17T16:19:20Z</dcterms:created>
  <dcterms:modified xsi:type="dcterms:W3CDTF">2021-05-17T23:24:19Z</dcterms:modified>
  <cp:category/>
</cp:coreProperties>
</file>