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Lst>
  <p:sldSz cx="18288000" cy="10287000"/>
  <p:notesSz cx="6858000" cy="9144000"/>
  <p:embeddedFontLst>
    <p:embeddedFont>
      <p:font typeface="Alpina Sans 1" panose="020B0604020202020204" charset="0"/>
      <p:regular r:id="rId12"/>
    </p:embeddedFont>
    <p:embeddedFont>
      <p:font typeface="Alpina Sans 2" panose="020B0604020202020204" charset="0"/>
      <p:regular r:id="rId13"/>
    </p:embeddedFont>
    <p:embeddedFont>
      <p:font typeface="Alpina Sans 3" panose="020B0604020202020204" charset="0"/>
      <p:regular r:id="rId14"/>
    </p:embeddedFont>
    <p:embeddedFont>
      <p:font typeface="Alpina Sans 4" panose="020B0604020202020204" charset="0"/>
      <p:regular r:id="rId15"/>
    </p:embeddedFont>
    <p:embeddedFont>
      <p:font typeface="Alpina Sans 5" panose="020B0604020202020204" charset="0"/>
      <p:regular r:id="rId16"/>
    </p:embeddedFont>
    <p:embeddedFont>
      <p:font typeface="Alpina Sans 6" panose="020B0604020202020204" charset="0"/>
      <p:regular r:id="rId17"/>
    </p:embeddedFont>
    <p:embeddedFont>
      <p:font typeface="Alpina Sans 7" panose="020B0604020202020204" charset="0"/>
      <p:regular r:id="rId18"/>
    </p:embeddedFont>
    <p:embeddedFont>
      <p:font typeface="Calibri" panose="020F0502020204030204" pitchFamily="34" charset="0"/>
      <p:regular r:id="rId19"/>
      <p:bold r:id="rId20"/>
      <p:italic r:id="rId21"/>
      <p:boldItalic r:id="rId22"/>
    </p:embeddedFont>
    <p:embeddedFont>
      <p:font typeface="Now Bold" panose="020B0604020202020204" charset="0"/>
      <p:regular r:id="rId23"/>
    </p:embeddedFont>
    <p:embeddedFont>
      <p:font typeface="Open Sans" panose="020B0606030504020204" pitchFamily="34" charset="0"/>
      <p:regular r:id="rId24"/>
      <p:bold r:id="rId25"/>
      <p:italic r:id="rId26"/>
      <p:boldItalic r:id="rId27"/>
    </p:embeddedFont>
    <p:embeddedFont>
      <p:font typeface="Open Sauce SemiBold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31AFE-BCF0-4C60-83B7-DC5C36AF9C7A}" v="1" dt="2022-03-22T01:17:38.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guna, Erika (BOG-UMW)" userId="367a53ec-2a74-463f-9844-b042e3b27d5a" providerId="ADAL" clId="{51931AFE-BCF0-4C60-83B7-DC5C36AF9C7A}"/>
    <pc:docChg chg="custSel modSld">
      <pc:chgData name="Laguna, Erika (BOG-UMW)" userId="367a53ec-2a74-463f-9844-b042e3b27d5a" providerId="ADAL" clId="{51931AFE-BCF0-4C60-83B7-DC5C36AF9C7A}" dt="2022-03-22T01:18:18.030" v="23" actId="14100"/>
      <pc:docMkLst>
        <pc:docMk/>
      </pc:docMkLst>
      <pc:sldChg chg="modSp mod">
        <pc:chgData name="Laguna, Erika (BOG-UMW)" userId="367a53ec-2a74-463f-9844-b042e3b27d5a" providerId="ADAL" clId="{51931AFE-BCF0-4C60-83B7-DC5C36AF9C7A}" dt="2022-03-22T01:16:38.804" v="0" actId="2711"/>
        <pc:sldMkLst>
          <pc:docMk/>
          <pc:sldMk cId="0" sldId="256"/>
        </pc:sldMkLst>
        <pc:spChg chg="mod">
          <ac:chgData name="Laguna, Erika (BOG-UMW)" userId="367a53ec-2a74-463f-9844-b042e3b27d5a" providerId="ADAL" clId="{51931AFE-BCF0-4C60-83B7-DC5C36AF9C7A}" dt="2022-03-22T01:16:38.804" v="0" actId="2711"/>
          <ac:spMkLst>
            <pc:docMk/>
            <pc:sldMk cId="0" sldId="256"/>
            <ac:spMk id="8" creationId="{00000000-0000-0000-0000-000000000000}"/>
          </ac:spMkLst>
        </pc:spChg>
      </pc:sldChg>
      <pc:sldChg chg="addSp delSp modSp mod">
        <pc:chgData name="Laguna, Erika (BOG-UMW)" userId="367a53ec-2a74-463f-9844-b042e3b27d5a" providerId="ADAL" clId="{51931AFE-BCF0-4C60-83B7-DC5C36AF9C7A}" dt="2022-03-22T01:18:18.030" v="23" actId="14100"/>
        <pc:sldMkLst>
          <pc:docMk/>
          <pc:sldMk cId="0" sldId="257"/>
        </pc:sldMkLst>
        <pc:spChg chg="mod">
          <ac:chgData name="Laguna, Erika (BOG-UMW)" userId="367a53ec-2a74-463f-9844-b042e3b27d5a" providerId="ADAL" clId="{51931AFE-BCF0-4C60-83B7-DC5C36AF9C7A}" dt="2022-03-22T01:17:59.201" v="20" actId="404"/>
          <ac:spMkLst>
            <pc:docMk/>
            <pc:sldMk cId="0" sldId="257"/>
            <ac:spMk id="24" creationId="{00000000-0000-0000-0000-000000000000}"/>
          </ac:spMkLst>
        </pc:spChg>
        <pc:spChg chg="mod">
          <ac:chgData name="Laguna, Erika (BOG-UMW)" userId="367a53ec-2a74-463f-9844-b042e3b27d5a" providerId="ADAL" clId="{51931AFE-BCF0-4C60-83B7-DC5C36AF9C7A}" dt="2022-03-22T01:18:15.827" v="22" actId="14100"/>
          <ac:spMkLst>
            <pc:docMk/>
            <pc:sldMk cId="0" sldId="257"/>
            <ac:spMk id="25" creationId="{00000000-0000-0000-0000-000000000000}"/>
          </ac:spMkLst>
        </pc:spChg>
        <pc:spChg chg="mod">
          <ac:chgData name="Laguna, Erika (BOG-UMW)" userId="367a53ec-2a74-463f-9844-b042e3b27d5a" providerId="ADAL" clId="{51931AFE-BCF0-4C60-83B7-DC5C36AF9C7A}" dt="2022-03-22T01:17:25.408" v="10" actId="404"/>
          <ac:spMkLst>
            <pc:docMk/>
            <pc:sldMk cId="0" sldId="257"/>
            <ac:spMk id="29" creationId="{00000000-0000-0000-0000-000000000000}"/>
          </ac:spMkLst>
        </pc:spChg>
        <pc:spChg chg="mod">
          <ac:chgData name="Laguna, Erika (BOG-UMW)" userId="367a53ec-2a74-463f-9844-b042e3b27d5a" providerId="ADAL" clId="{51931AFE-BCF0-4C60-83B7-DC5C36AF9C7A}" dt="2022-03-22T01:17:09.215" v="4" actId="14100"/>
          <ac:spMkLst>
            <pc:docMk/>
            <pc:sldMk cId="0" sldId="257"/>
            <ac:spMk id="30" creationId="{00000000-0000-0000-0000-000000000000}"/>
          </ac:spMkLst>
        </pc:spChg>
        <pc:spChg chg="mod">
          <ac:chgData name="Laguna, Erika (BOG-UMW)" userId="367a53ec-2a74-463f-9844-b042e3b27d5a" providerId="ADAL" clId="{51931AFE-BCF0-4C60-83B7-DC5C36AF9C7A}" dt="2022-03-22T01:17:25.408" v="10" actId="404"/>
          <ac:spMkLst>
            <pc:docMk/>
            <pc:sldMk cId="0" sldId="257"/>
            <ac:spMk id="31" creationId="{00000000-0000-0000-0000-000000000000}"/>
          </ac:spMkLst>
        </pc:spChg>
        <pc:spChg chg="mod">
          <ac:chgData name="Laguna, Erika (BOG-UMW)" userId="367a53ec-2a74-463f-9844-b042e3b27d5a" providerId="ADAL" clId="{51931AFE-BCF0-4C60-83B7-DC5C36AF9C7A}" dt="2022-03-22T01:17:51.318" v="18" actId="14100"/>
          <ac:spMkLst>
            <pc:docMk/>
            <pc:sldMk cId="0" sldId="257"/>
            <ac:spMk id="33" creationId="{00000000-0000-0000-0000-000000000000}"/>
          </ac:spMkLst>
        </pc:spChg>
        <pc:spChg chg="mod">
          <ac:chgData name="Laguna, Erika (BOG-UMW)" userId="367a53ec-2a74-463f-9844-b042e3b27d5a" providerId="ADAL" clId="{51931AFE-BCF0-4C60-83B7-DC5C36AF9C7A}" dt="2022-03-22T01:18:06.710" v="21" actId="108"/>
          <ac:spMkLst>
            <pc:docMk/>
            <pc:sldMk cId="0" sldId="257"/>
            <ac:spMk id="35" creationId="{00000000-0000-0000-0000-000000000000}"/>
          </ac:spMkLst>
        </pc:spChg>
        <pc:spChg chg="mod">
          <ac:chgData name="Laguna, Erika (BOG-UMW)" userId="367a53ec-2a74-463f-9844-b042e3b27d5a" providerId="ADAL" clId="{51931AFE-BCF0-4C60-83B7-DC5C36AF9C7A}" dt="2022-03-22T01:18:18.030" v="23" actId="14100"/>
          <ac:spMkLst>
            <pc:docMk/>
            <pc:sldMk cId="0" sldId="257"/>
            <ac:spMk id="36" creationId="{00000000-0000-0000-0000-000000000000}"/>
          </ac:spMkLst>
        </pc:spChg>
        <pc:spChg chg="del">
          <ac:chgData name="Laguna, Erika (BOG-UMW)" userId="367a53ec-2a74-463f-9844-b042e3b27d5a" providerId="ADAL" clId="{51931AFE-BCF0-4C60-83B7-DC5C36AF9C7A}" dt="2022-03-22T01:17:31.947" v="11" actId="478"/>
          <ac:spMkLst>
            <pc:docMk/>
            <pc:sldMk cId="0" sldId="257"/>
            <ac:spMk id="39" creationId="{00000000-0000-0000-0000-000000000000}"/>
          </ac:spMkLst>
        </pc:spChg>
        <pc:spChg chg="mod">
          <ac:chgData name="Laguna, Erika (BOG-UMW)" userId="367a53ec-2a74-463f-9844-b042e3b27d5a" providerId="ADAL" clId="{51931AFE-BCF0-4C60-83B7-DC5C36AF9C7A}" dt="2022-03-22T01:17:33.749" v="12" actId="14100"/>
          <ac:spMkLst>
            <pc:docMk/>
            <pc:sldMk cId="0" sldId="257"/>
            <ac:spMk id="40" creationId="{00000000-0000-0000-0000-000000000000}"/>
          </ac:spMkLst>
        </pc:spChg>
        <pc:spChg chg="del">
          <ac:chgData name="Laguna, Erika (BOG-UMW)" userId="367a53ec-2a74-463f-9844-b042e3b27d5a" providerId="ADAL" clId="{51931AFE-BCF0-4C60-83B7-DC5C36AF9C7A}" dt="2022-03-22T01:17:35.952" v="13" actId="478"/>
          <ac:spMkLst>
            <pc:docMk/>
            <pc:sldMk cId="0" sldId="257"/>
            <ac:spMk id="41" creationId="{00000000-0000-0000-0000-000000000000}"/>
          </ac:spMkLst>
        </pc:spChg>
        <pc:spChg chg="mod">
          <ac:chgData name="Laguna, Erika (BOG-UMW)" userId="367a53ec-2a74-463f-9844-b042e3b27d5a" providerId="ADAL" clId="{51931AFE-BCF0-4C60-83B7-DC5C36AF9C7A}" dt="2022-03-22T01:17:48.825" v="17" actId="14100"/>
          <ac:spMkLst>
            <pc:docMk/>
            <pc:sldMk cId="0" sldId="257"/>
            <ac:spMk id="43" creationId="{00000000-0000-0000-0000-000000000000}"/>
          </ac:spMkLst>
        </pc:spChg>
        <pc:spChg chg="add mod">
          <ac:chgData name="Laguna, Erika (BOG-UMW)" userId="367a53ec-2a74-463f-9844-b042e3b27d5a" providerId="ADAL" clId="{51931AFE-BCF0-4C60-83B7-DC5C36AF9C7A}" dt="2022-03-22T01:17:43.129" v="15" actId="1076"/>
          <ac:spMkLst>
            <pc:docMk/>
            <pc:sldMk cId="0" sldId="257"/>
            <ac:spMk id="44" creationId="{678837DB-B2EC-4DF2-92CA-1F16C2E8D6DD}"/>
          </ac:spMkLst>
        </pc:spChg>
        <pc:spChg chg="add mod">
          <ac:chgData name="Laguna, Erika (BOG-UMW)" userId="367a53ec-2a74-463f-9844-b042e3b27d5a" providerId="ADAL" clId="{51931AFE-BCF0-4C60-83B7-DC5C36AF9C7A}" dt="2022-03-22T01:17:46.789" v="16" actId="1076"/>
          <ac:spMkLst>
            <pc:docMk/>
            <pc:sldMk cId="0" sldId="257"/>
            <ac:spMk id="45" creationId="{4725959C-76EA-4640-994D-4341E9C0794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40.png"/><Relationship Id="rId18" Type="http://schemas.openxmlformats.org/officeDocument/2006/relationships/image" Target="../media/image3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39.png"/><Relationship Id="rId17" Type="http://schemas.openxmlformats.org/officeDocument/2006/relationships/image" Target="../media/image30.png"/><Relationship Id="rId2" Type="http://schemas.openxmlformats.org/officeDocument/2006/relationships/image" Target="../media/image41.png"/><Relationship Id="rId16" Type="http://schemas.openxmlformats.org/officeDocument/2006/relationships/image" Target="../media/image29.pn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38.png"/><Relationship Id="rId5" Type="http://schemas.openxmlformats.org/officeDocument/2006/relationships/image" Target="../media/image44.png"/><Relationship Id="rId15" Type="http://schemas.openxmlformats.org/officeDocument/2006/relationships/image" Target="../media/image28.png"/><Relationship Id="rId10" Type="http://schemas.openxmlformats.org/officeDocument/2006/relationships/image" Target="../media/image49.png"/><Relationship Id="rId19"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54" t="4116" b="12735"/>
          <a:stretch>
            <a:fillRect/>
          </a:stretch>
        </p:blipFill>
        <p:spPr>
          <a:xfrm>
            <a:off x="0" y="0"/>
            <a:ext cx="18288000" cy="10287000"/>
          </a:xfrm>
          <a:prstGeom prst="rect">
            <a:avLst/>
          </a:prstGeom>
        </p:spPr>
      </p:pic>
      <p:grpSp>
        <p:nvGrpSpPr>
          <p:cNvPr id="3" name="Group 3"/>
          <p:cNvGrpSpPr/>
          <p:nvPr/>
        </p:nvGrpSpPr>
        <p:grpSpPr>
          <a:xfrm>
            <a:off x="13346378" y="2734865"/>
            <a:ext cx="4053944" cy="4817269"/>
            <a:chOff x="0" y="-813381"/>
            <a:chExt cx="5405258" cy="6423025"/>
          </a:xfrm>
        </p:grpSpPr>
        <p:sp>
          <p:nvSpPr>
            <p:cNvPr id="4" name="TextBox 4"/>
            <p:cNvSpPr txBox="1"/>
            <p:nvPr/>
          </p:nvSpPr>
          <p:spPr>
            <a:xfrm>
              <a:off x="188029" y="-813381"/>
              <a:ext cx="5217229" cy="6423025"/>
            </a:xfrm>
            <a:prstGeom prst="rect">
              <a:avLst/>
            </a:prstGeom>
          </p:spPr>
          <p:txBody>
            <a:bodyPr lIns="0" tIns="0" rIns="0" bIns="0" rtlCol="0" anchor="t">
              <a:spAutoFit/>
            </a:bodyPr>
            <a:lstStyle/>
            <a:p>
              <a:pPr>
                <a:lnSpc>
                  <a:spcPts val="4200"/>
                </a:lnSpc>
              </a:pPr>
              <a:r>
                <a:rPr lang="en-US" sz="3000" dirty="0">
                  <a:solidFill>
                    <a:srgbClr val="FFFFFF"/>
                  </a:solidFill>
                  <a:latin typeface="Alpina Sans 1"/>
                </a:rPr>
                <a:t>Por un </a:t>
              </a:r>
              <a:r>
                <a:rPr lang="en-US" sz="3000" dirty="0" err="1">
                  <a:solidFill>
                    <a:srgbClr val="FFFFFF"/>
                  </a:solidFill>
                  <a:latin typeface="Alpina Sans 1"/>
                </a:rPr>
                <a:t>mundo</a:t>
              </a:r>
              <a:r>
                <a:rPr lang="en-US" sz="3000" dirty="0">
                  <a:solidFill>
                    <a:srgbClr val="FFFFFF"/>
                  </a:solidFill>
                  <a:latin typeface="Alpina Sans 1"/>
                </a:rPr>
                <a:t> </a:t>
              </a:r>
              <a:r>
                <a:rPr lang="en-US" sz="3000" dirty="0" err="1">
                  <a:solidFill>
                    <a:srgbClr val="FFFFFF"/>
                  </a:solidFill>
                  <a:latin typeface="Alpina Sans 1"/>
                </a:rPr>
                <a:t>delicioso</a:t>
              </a:r>
              <a:endParaRPr lang="en-US" sz="3000" dirty="0">
                <a:solidFill>
                  <a:srgbClr val="FFFFFF"/>
                </a:solidFill>
                <a:latin typeface="Alpina Sans 1"/>
              </a:endParaRPr>
            </a:p>
            <a:p>
              <a:pPr>
                <a:lnSpc>
                  <a:spcPts val="4200"/>
                </a:lnSpc>
              </a:pPr>
              <a:endParaRPr lang="en-US" sz="3000" dirty="0">
                <a:solidFill>
                  <a:srgbClr val="FFFFFF"/>
                </a:solidFill>
                <a:latin typeface="Alpina Sans 1"/>
              </a:endParaRPr>
            </a:p>
            <a:p>
              <a:pPr>
                <a:lnSpc>
                  <a:spcPts val="4200"/>
                </a:lnSpc>
              </a:pPr>
              <a:r>
                <a:rPr lang="en-US" sz="3000" dirty="0" err="1">
                  <a:solidFill>
                    <a:srgbClr val="FFFFFF"/>
                  </a:solidFill>
                  <a:latin typeface="Alpina Sans 1"/>
                </a:rPr>
                <a:t>Dupla</a:t>
              </a:r>
              <a:r>
                <a:rPr lang="en-US" sz="3000" dirty="0">
                  <a:solidFill>
                    <a:srgbClr val="FFFFFF"/>
                  </a:solidFill>
                  <a:latin typeface="Alpina Sans 1"/>
                </a:rPr>
                <a:t> </a:t>
              </a:r>
              <a:r>
                <a:rPr lang="en-US" sz="3000" dirty="0" err="1">
                  <a:solidFill>
                    <a:srgbClr val="FFFFFF"/>
                  </a:solidFill>
                  <a:latin typeface="Alpina Sans 1"/>
                </a:rPr>
                <a:t>Categoría</a:t>
              </a:r>
              <a:r>
                <a:rPr lang="en-US" sz="3000" dirty="0">
                  <a:solidFill>
                    <a:srgbClr val="FFFFFF"/>
                  </a:solidFill>
                  <a:latin typeface="Alpina Sans 1"/>
                </a:rPr>
                <a:t> </a:t>
              </a:r>
              <a:r>
                <a:rPr lang="en-US" sz="3000" dirty="0" err="1">
                  <a:solidFill>
                    <a:srgbClr val="FFFFFF"/>
                  </a:solidFill>
                  <a:latin typeface="Alpina Sans 1"/>
                </a:rPr>
                <a:t>Medios</a:t>
              </a:r>
              <a:endParaRPr lang="en-US" sz="3000" dirty="0">
                <a:solidFill>
                  <a:srgbClr val="FFFFFF"/>
                </a:solidFill>
                <a:latin typeface="Alpina Sans 1"/>
              </a:endParaRPr>
            </a:p>
            <a:p>
              <a:pPr>
                <a:lnSpc>
                  <a:spcPts val="4200"/>
                </a:lnSpc>
              </a:pPr>
              <a:r>
                <a:rPr lang="en-US" sz="3000" dirty="0">
                  <a:solidFill>
                    <a:srgbClr val="FFFFFF"/>
                  </a:solidFill>
                  <a:latin typeface="Alpina Sans 1"/>
                </a:rPr>
                <a:t>Erika Laguna</a:t>
              </a:r>
            </a:p>
            <a:p>
              <a:pPr>
                <a:lnSpc>
                  <a:spcPts val="4200"/>
                </a:lnSpc>
              </a:pPr>
              <a:r>
                <a:rPr lang="en-US" sz="3000" dirty="0">
                  <a:solidFill>
                    <a:srgbClr val="FFFFFF"/>
                  </a:solidFill>
                  <a:latin typeface="Alpina Sans 1"/>
                </a:rPr>
                <a:t>Angie Sepulveda</a:t>
              </a:r>
            </a:p>
            <a:p>
              <a:pPr>
                <a:lnSpc>
                  <a:spcPts val="4200"/>
                </a:lnSpc>
              </a:pPr>
              <a:endParaRPr lang="en-US" sz="3000" dirty="0">
                <a:solidFill>
                  <a:srgbClr val="FFFFFF"/>
                </a:solidFill>
                <a:latin typeface="Alpina Sans 1"/>
              </a:endParaRPr>
            </a:p>
            <a:p>
              <a:pPr>
                <a:lnSpc>
                  <a:spcPts val="4200"/>
                </a:lnSpc>
              </a:pPr>
              <a:r>
                <a:rPr lang="en-US" sz="3000" dirty="0" err="1">
                  <a:solidFill>
                    <a:srgbClr val="FFFFFF"/>
                  </a:solidFill>
                  <a:latin typeface="Alpina Sans 1"/>
                </a:rPr>
                <a:t>Equipo</a:t>
              </a:r>
              <a:r>
                <a:rPr lang="en-US" sz="3000" dirty="0">
                  <a:solidFill>
                    <a:srgbClr val="FFFFFF"/>
                  </a:solidFill>
                  <a:latin typeface="Alpina Sans 1"/>
                </a:rPr>
                <a:t> </a:t>
              </a:r>
              <a:r>
                <a:rPr lang="en-US" sz="3000" dirty="0" err="1">
                  <a:solidFill>
                    <a:srgbClr val="FFFFFF"/>
                  </a:solidFill>
                  <a:latin typeface="Alpina Sans 1"/>
                </a:rPr>
                <a:t>AnetKoko</a:t>
              </a:r>
              <a:endParaRPr lang="en-US" sz="3000" dirty="0">
                <a:solidFill>
                  <a:srgbClr val="FFFFFF"/>
                </a:solidFill>
                <a:latin typeface="Alpina Sans 1"/>
              </a:endParaRPr>
            </a:p>
          </p:txBody>
        </p:sp>
        <p:sp>
          <p:nvSpPr>
            <p:cNvPr id="5" name="AutoShape 5"/>
            <p:cNvSpPr/>
            <p:nvPr/>
          </p:nvSpPr>
          <p:spPr>
            <a:xfrm>
              <a:off x="0" y="984675"/>
              <a:ext cx="5217229" cy="0"/>
            </a:xfrm>
            <a:prstGeom prst="line">
              <a:avLst/>
            </a:prstGeom>
            <a:ln w="38100" cap="rnd">
              <a:solidFill>
                <a:srgbClr val="FFFFFF"/>
              </a:solidFill>
              <a:prstDash val="sysDot"/>
              <a:headEnd type="none" w="sm" len="sm"/>
              <a:tailEnd type="none" w="sm" len="sm"/>
            </a:ln>
          </p:spPr>
        </p:sp>
        <p:sp>
          <p:nvSpPr>
            <p:cNvPr id="6" name="TextBox 6"/>
            <p:cNvSpPr txBox="1"/>
            <p:nvPr/>
          </p:nvSpPr>
          <p:spPr>
            <a:xfrm>
              <a:off x="0" y="-95250"/>
              <a:ext cx="896860" cy="594783"/>
            </a:xfrm>
            <a:prstGeom prst="rect">
              <a:avLst/>
            </a:prstGeom>
          </p:spPr>
          <p:txBody>
            <a:bodyPr lIns="0" tIns="0" rIns="0" bIns="0" rtlCol="0" anchor="t">
              <a:spAutoFit/>
            </a:bodyPr>
            <a:lstStyle/>
            <a:p>
              <a:pPr>
                <a:lnSpc>
                  <a:spcPts val="3499"/>
                </a:lnSpc>
              </a:pPr>
              <a:endParaRPr/>
            </a:p>
          </p:txBody>
        </p:sp>
      </p:grpSp>
      <p:sp>
        <p:nvSpPr>
          <p:cNvPr id="7" name="AutoShape 7"/>
          <p:cNvSpPr/>
          <p:nvPr/>
        </p:nvSpPr>
        <p:spPr>
          <a:xfrm>
            <a:off x="4138099" y="7437288"/>
            <a:ext cx="4898070" cy="1138828"/>
          </a:xfrm>
          <a:prstGeom prst="rect">
            <a:avLst/>
          </a:prstGeom>
          <a:solidFill>
            <a:srgbClr val="E5102F"/>
          </a:solidFill>
        </p:spPr>
      </p:sp>
      <p:sp>
        <p:nvSpPr>
          <p:cNvPr id="8" name="TextBox 8"/>
          <p:cNvSpPr txBox="1"/>
          <p:nvPr/>
        </p:nvSpPr>
        <p:spPr>
          <a:xfrm>
            <a:off x="1428327" y="5778144"/>
            <a:ext cx="7950720" cy="2638286"/>
          </a:xfrm>
          <a:prstGeom prst="rect">
            <a:avLst/>
          </a:prstGeom>
        </p:spPr>
        <p:txBody>
          <a:bodyPr lIns="0" tIns="0" rIns="0" bIns="0" rtlCol="0" anchor="t">
            <a:spAutoFit/>
          </a:bodyPr>
          <a:lstStyle/>
          <a:p>
            <a:pPr>
              <a:lnSpc>
                <a:spcPts val="10631"/>
              </a:lnSpc>
            </a:pPr>
            <a:r>
              <a:rPr lang="en-US" sz="7593" dirty="0" err="1">
                <a:solidFill>
                  <a:srgbClr val="FFFFFF"/>
                </a:solidFill>
                <a:latin typeface="Alpina Sans 2 Bold"/>
              </a:rPr>
              <a:t>hola</a:t>
            </a:r>
            <a:endParaRPr lang="en-US" sz="7593" dirty="0">
              <a:solidFill>
                <a:srgbClr val="FFFFFF"/>
              </a:solidFill>
              <a:latin typeface="Alpina Sans 2 Bold"/>
            </a:endParaRPr>
          </a:p>
          <a:p>
            <a:pPr>
              <a:lnSpc>
                <a:spcPts val="10631"/>
              </a:lnSpc>
            </a:pPr>
            <a:r>
              <a:rPr lang="en-US" sz="7593" dirty="0">
                <a:solidFill>
                  <a:srgbClr val="FFFFFF"/>
                </a:solidFill>
                <a:latin typeface="Alpina Sans 2 Bold"/>
              </a:rPr>
              <a:t>Young Lions</a:t>
            </a:r>
          </a:p>
        </p:txBody>
      </p:sp>
      <p:sp>
        <p:nvSpPr>
          <p:cNvPr id="9" name="TextBox 9"/>
          <p:cNvSpPr txBox="1"/>
          <p:nvPr/>
        </p:nvSpPr>
        <p:spPr>
          <a:xfrm>
            <a:off x="1865404" y="597868"/>
            <a:ext cx="3538284" cy="647700"/>
          </a:xfrm>
          <a:prstGeom prst="rect">
            <a:avLst/>
          </a:prstGeom>
        </p:spPr>
        <p:txBody>
          <a:bodyPr lIns="0" tIns="0" rIns="0" bIns="0" rtlCol="0" anchor="t">
            <a:spAutoFit/>
          </a:bodyPr>
          <a:lstStyle/>
          <a:p>
            <a:pPr>
              <a:lnSpc>
                <a:spcPts val="2459"/>
              </a:lnSpc>
            </a:pPr>
            <a:r>
              <a:rPr lang="en-US" sz="2049">
                <a:solidFill>
                  <a:srgbClr val="FFFFFF"/>
                </a:solidFill>
                <a:latin typeface="Alpina Sans 3 Bold"/>
              </a:rPr>
              <a:t>Young Lions</a:t>
            </a:r>
          </a:p>
          <a:p>
            <a:pPr>
              <a:lnSpc>
                <a:spcPts val="2460"/>
              </a:lnSpc>
            </a:pPr>
            <a:r>
              <a:rPr lang="en-US" sz="2050">
                <a:solidFill>
                  <a:srgbClr val="FFFFFF"/>
                </a:solidFill>
                <a:latin typeface="Alpina Sans 3 Bold"/>
              </a:rPr>
              <a:t>MEDIA ALPINA</a:t>
            </a:r>
          </a:p>
        </p:txBody>
      </p:sp>
      <p:sp>
        <p:nvSpPr>
          <p:cNvPr id="10" name="TextBox 10"/>
          <p:cNvSpPr txBox="1"/>
          <p:nvPr/>
        </p:nvSpPr>
        <p:spPr>
          <a:xfrm>
            <a:off x="1028700" y="9201150"/>
            <a:ext cx="5146421" cy="292735"/>
          </a:xfrm>
          <a:prstGeom prst="rect">
            <a:avLst/>
          </a:prstGeom>
        </p:spPr>
        <p:txBody>
          <a:bodyPr lIns="0" tIns="0" rIns="0" bIns="0" rtlCol="0" anchor="t">
            <a:spAutoFit/>
          </a:bodyPr>
          <a:lstStyle/>
          <a:p>
            <a:pPr>
              <a:lnSpc>
                <a:spcPts val="2240"/>
              </a:lnSpc>
            </a:pPr>
            <a:r>
              <a:rPr lang="en-US" sz="1600">
                <a:solidFill>
                  <a:srgbClr val="FFFFFF"/>
                </a:solidFill>
                <a:latin typeface="Alpina Sans 4"/>
              </a:rPr>
              <a:t>BOGOTÁ MARZO 2022</a:t>
            </a:r>
          </a:p>
        </p:txBody>
      </p:sp>
      <p:sp>
        <p:nvSpPr>
          <p:cNvPr id="11" name="TextBox 11"/>
          <p:cNvSpPr txBox="1"/>
          <p:nvPr/>
        </p:nvSpPr>
        <p:spPr>
          <a:xfrm>
            <a:off x="4013923" y="8567210"/>
            <a:ext cx="5146421" cy="810928"/>
          </a:xfrm>
          <a:prstGeom prst="rect">
            <a:avLst/>
          </a:prstGeom>
        </p:spPr>
        <p:txBody>
          <a:bodyPr wrap="square" lIns="0" tIns="0" rIns="0" bIns="0" rtlCol="0" anchor="t">
            <a:spAutoFit/>
          </a:bodyPr>
          <a:lstStyle/>
          <a:p>
            <a:pPr algn="ctr">
              <a:lnSpc>
                <a:spcPts val="6299"/>
              </a:lnSpc>
              <a:spcBef>
                <a:spcPct val="0"/>
              </a:spcBef>
            </a:pPr>
            <a:r>
              <a:rPr lang="en-US" sz="6000" dirty="0">
                <a:solidFill>
                  <a:srgbClr val="EFF4DF"/>
                </a:solidFill>
                <a:latin typeface="Alpina Sans 2 Bold"/>
              </a:rPr>
              <a:t>Reconnection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4DF"/>
        </a:solid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D5CCF6E8-0E9C-4E42-904F-72C25A88C34C}"/>
              </a:ext>
            </a:extLst>
          </p:cNvPr>
          <p:cNvPicPr>
            <a:picLocks noChangeAspect="1"/>
          </p:cNvPicPr>
          <p:nvPr/>
        </p:nvPicPr>
        <p:blipFill>
          <a:blip r:embed="rId2"/>
          <a:stretch>
            <a:fillRect/>
          </a:stretch>
        </p:blipFill>
        <p:spPr>
          <a:xfrm>
            <a:off x="11680348" y="261690"/>
            <a:ext cx="4092150" cy="2722169"/>
          </a:xfrm>
          <a:prstGeom prst="rect">
            <a:avLst/>
          </a:prstGeom>
        </p:spPr>
      </p:pic>
      <p:sp>
        <p:nvSpPr>
          <p:cNvPr id="2" name="AutoShape 2"/>
          <p:cNvSpPr/>
          <p:nvPr/>
        </p:nvSpPr>
        <p:spPr>
          <a:xfrm rot="-5400000">
            <a:off x="-4583471" y="5138737"/>
            <a:ext cx="10853325" cy="9525"/>
          </a:xfrm>
          <a:prstGeom prst="rect">
            <a:avLst/>
          </a:prstGeom>
          <a:solidFill>
            <a:srgbClr val="009490"/>
          </a:solidFill>
        </p:spPr>
      </p:sp>
      <p:grpSp>
        <p:nvGrpSpPr>
          <p:cNvPr id="3" name="Group 3"/>
          <p:cNvGrpSpPr/>
          <p:nvPr/>
        </p:nvGrpSpPr>
        <p:grpSpPr>
          <a:xfrm>
            <a:off x="1171092" y="3708866"/>
            <a:ext cx="2674744" cy="3294881"/>
            <a:chOff x="0" y="0"/>
            <a:chExt cx="24400589" cy="30057840"/>
          </a:xfrm>
        </p:grpSpPr>
        <p:sp>
          <p:nvSpPr>
            <p:cNvPr id="4" name="Freeform 4"/>
            <p:cNvSpPr/>
            <p:nvPr/>
          </p:nvSpPr>
          <p:spPr>
            <a:xfrm>
              <a:off x="0" y="0"/>
              <a:ext cx="24400590" cy="30057840"/>
            </a:xfrm>
            <a:custGeom>
              <a:avLst/>
              <a:gdLst/>
              <a:ahLst/>
              <a:cxnLst/>
              <a:rect l="l" t="t" r="r" b="b"/>
              <a:pathLst>
                <a:path w="24400590" h="30057840">
                  <a:moveTo>
                    <a:pt x="24174529" y="0"/>
                  </a:moveTo>
                  <a:lnTo>
                    <a:pt x="0" y="0"/>
                  </a:lnTo>
                  <a:lnTo>
                    <a:pt x="0" y="30057840"/>
                  </a:lnTo>
                  <a:lnTo>
                    <a:pt x="24400590" y="30057840"/>
                  </a:lnTo>
                  <a:lnTo>
                    <a:pt x="24400590" y="0"/>
                  </a:lnTo>
                  <a:lnTo>
                    <a:pt x="24174529" y="0"/>
                  </a:lnTo>
                  <a:close/>
                  <a:moveTo>
                    <a:pt x="24174529" y="29831779"/>
                  </a:moveTo>
                  <a:lnTo>
                    <a:pt x="228600" y="29831779"/>
                  </a:lnTo>
                  <a:lnTo>
                    <a:pt x="228600" y="228600"/>
                  </a:lnTo>
                  <a:lnTo>
                    <a:pt x="24174529" y="228600"/>
                  </a:lnTo>
                  <a:lnTo>
                    <a:pt x="24174529" y="29831779"/>
                  </a:lnTo>
                  <a:close/>
                </a:path>
              </a:pathLst>
            </a:custGeom>
            <a:solidFill>
              <a:srgbClr val="1450C9"/>
            </a:solidFill>
          </p:spPr>
        </p:sp>
      </p:grpSp>
      <p:grpSp>
        <p:nvGrpSpPr>
          <p:cNvPr id="5" name="Group 5"/>
          <p:cNvGrpSpPr/>
          <p:nvPr/>
        </p:nvGrpSpPr>
        <p:grpSpPr>
          <a:xfrm>
            <a:off x="4042603" y="3742878"/>
            <a:ext cx="4922018" cy="3230332"/>
            <a:chOff x="0" y="0"/>
            <a:chExt cx="61998440" cy="40689724"/>
          </a:xfrm>
        </p:grpSpPr>
        <p:sp>
          <p:nvSpPr>
            <p:cNvPr id="6" name="Freeform 6"/>
            <p:cNvSpPr/>
            <p:nvPr/>
          </p:nvSpPr>
          <p:spPr>
            <a:xfrm>
              <a:off x="0" y="0"/>
              <a:ext cx="61998442" cy="40689724"/>
            </a:xfrm>
            <a:custGeom>
              <a:avLst/>
              <a:gdLst/>
              <a:ahLst/>
              <a:cxnLst/>
              <a:rect l="l" t="t" r="r" b="b"/>
              <a:pathLst>
                <a:path w="61998442" h="40689724">
                  <a:moveTo>
                    <a:pt x="61772378" y="0"/>
                  </a:moveTo>
                  <a:lnTo>
                    <a:pt x="0" y="0"/>
                  </a:lnTo>
                  <a:lnTo>
                    <a:pt x="0" y="40689724"/>
                  </a:lnTo>
                  <a:lnTo>
                    <a:pt x="61998442" y="40689724"/>
                  </a:lnTo>
                  <a:lnTo>
                    <a:pt x="61998442" y="0"/>
                  </a:lnTo>
                  <a:lnTo>
                    <a:pt x="61772378" y="0"/>
                  </a:lnTo>
                  <a:close/>
                  <a:moveTo>
                    <a:pt x="61772378" y="40463663"/>
                  </a:moveTo>
                  <a:lnTo>
                    <a:pt x="228600" y="40463663"/>
                  </a:lnTo>
                  <a:lnTo>
                    <a:pt x="228600" y="228600"/>
                  </a:lnTo>
                  <a:lnTo>
                    <a:pt x="61772378" y="228600"/>
                  </a:lnTo>
                  <a:lnTo>
                    <a:pt x="61772378" y="40463663"/>
                  </a:lnTo>
                  <a:close/>
                </a:path>
              </a:pathLst>
            </a:custGeom>
            <a:solidFill>
              <a:srgbClr val="C6A3DC"/>
            </a:solidFill>
          </p:spPr>
        </p:sp>
      </p:grpSp>
      <p:grpSp>
        <p:nvGrpSpPr>
          <p:cNvPr id="7" name="Group 7"/>
          <p:cNvGrpSpPr/>
          <p:nvPr/>
        </p:nvGrpSpPr>
        <p:grpSpPr>
          <a:xfrm>
            <a:off x="13054334" y="3434737"/>
            <a:ext cx="4336545" cy="3538473"/>
            <a:chOff x="0" y="0"/>
            <a:chExt cx="39560510" cy="32280028"/>
          </a:xfrm>
        </p:grpSpPr>
        <p:sp>
          <p:nvSpPr>
            <p:cNvPr id="8" name="Freeform 8"/>
            <p:cNvSpPr/>
            <p:nvPr/>
          </p:nvSpPr>
          <p:spPr>
            <a:xfrm>
              <a:off x="0" y="0"/>
              <a:ext cx="39560509" cy="32280027"/>
            </a:xfrm>
            <a:custGeom>
              <a:avLst/>
              <a:gdLst/>
              <a:ahLst/>
              <a:cxnLst/>
              <a:rect l="l" t="t" r="r" b="b"/>
              <a:pathLst>
                <a:path w="39560509" h="32280027">
                  <a:moveTo>
                    <a:pt x="39334452" y="0"/>
                  </a:moveTo>
                  <a:lnTo>
                    <a:pt x="0" y="0"/>
                  </a:lnTo>
                  <a:lnTo>
                    <a:pt x="0" y="32280027"/>
                  </a:lnTo>
                  <a:lnTo>
                    <a:pt x="39560509" y="32280027"/>
                  </a:lnTo>
                  <a:lnTo>
                    <a:pt x="39560509" y="0"/>
                  </a:lnTo>
                  <a:lnTo>
                    <a:pt x="39334449" y="0"/>
                  </a:lnTo>
                  <a:close/>
                  <a:moveTo>
                    <a:pt x="39334452" y="32053969"/>
                  </a:moveTo>
                  <a:lnTo>
                    <a:pt x="228600" y="32053969"/>
                  </a:lnTo>
                  <a:lnTo>
                    <a:pt x="228600" y="228600"/>
                  </a:lnTo>
                  <a:lnTo>
                    <a:pt x="39334452" y="228600"/>
                  </a:lnTo>
                  <a:lnTo>
                    <a:pt x="39334452" y="32053969"/>
                  </a:lnTo>
                  <a:close/>
                </a:path>
              </a:pathLst>
            </a:custGeom>
            <a:solidFill>
              <a:srgbClr val="96002B"/>
            </a:solidFill>
          </p:spPr>
        </p:sp>
      </p:grpSp>
      <p:grpSp>
        <p:nvGrpSpPr>
          <p:cNvPr id="9" name="Group 9"/>
          <p:cNvGrpSpPr/>
          <p:nvPr/>
        </p:nvGrpSpPr>
        <p:grpSpPr>
          <a:xfrm>
            <a:off x="17729444" y="64826"/>
            <a:ext cx="211861" cy="4048091"/>
            <a:chOff x="0" y="0"/>
            <a:chExt cx="282481" cy="5397455"/>
          </a:xfrm>
        </p:grpSpPr>
        <p:sp>
          <p:nvSpPr>
            <p:cNvPr id="10" name="AutoShape 10"/>
            <p:cNvSpPr/>
            <p:nvPr/>
          </p:nvSpPr>
          <p:spPr>
            <a:xfrm rot="-5400000">
              <a:off x="-1451617" y="3776061"/>
              <a:ext cx="3230088" cy="12700"/>
            </a:xfrm>
            <a:prstGeom prst="rect">
              <a:avLst/>
            </a:prstGeom>
            <a:solidFill>
              <a:srgbClr val="FFFFFF"/>
            </a:solidFill>
          </p:spPr>
        </p:sp>
        <p:sp>
          <p:nvSpPr>
            <p:cNvPr id="11" name="TextBox 11"/>
            <p:cNvSpPr txBox="1"/>
            <p:nvPr/>
          </p:nvSpPr>
          <p:spPr>
            <a:xfrm rot="-5400000">
              <a:off x="-824715" y="796140"/>
              <a:ext cx="1903335" cy="311056"/>
            </a:xfrm>
            <a:prstGeom prst="rect">
              <a:avLst/>
            </a:prstGeom>
          </p:spPr>
          <p:txBody>
            <a:bodyPr lIns="0" tIns="0" rIns="0" bIns="0" rtlCol="0" anchor="t">
              <a:spAutoFit/>
            </a:bodyPr>
            <a:lstStyle/>
            <a:p>
              <a:pPr>
                <a:lnSpc>
                  <a:spcPts val="1960"/>
                </a:lnSpc>
              </a:pPr>
              <a:r>
                <a:rPr lang="en-US" sz="1400">
                  <a:solidFill>
                    <a:srgbClr val="BFA886"/>
                  </a:solidFill>
                  <a:latin typeface="Open Sauce SemiBold Bold"/>
                </a:rPr>
                <a:t>Reconnection</a:t>
              </a:r>
            </a:p>
          </p:txBody>
        </p:sp>
      </p:grpSp>
      <p:pic>
        <p:nvPicPr>
          <p:cNvPr id="12" name="Picture 12"/>
          <p:cNvPicPr>
            <a:picLocks noChangeAspect="1"/>
          </p:cNvPicPr>
          <p:nvPr/>
        </p:nvPicPr>
        <p:blipFill>
          <a:blip r:embed="rId3"/>
          <a:srcRect l="91182" t="86618"/>
          <a:stretch>
            <a:fillRect/>
          </a:stretch>
        </p:blipFill>
        <p:spPr>
          <a:xfrm>
            <a:off x="12114824" y="6331886"/>
            <a:ext cx="939510" cy="860177"/>
          </a:xfrm>
          <a:prstGeom prst="rect">
            <a:avLst/>
          </a:prstGeom>
        </p:spPr>
      </p:pic>
      <p:pic>
        <p:nvPicPr>
          <p:cNvPr id="13" name="Picture 13"/>
          <p:cNvPicPr>
            <a:picLocks noChangeAspect="1"/>
          </p:cNvPicPr>
          <p:nvPr/>
        </p:nvPicPr>
        <p:blipFill>
          <a:blip r:embed="rId4"/>
          <a:srcRect/>
          <a:stretch>
            <a:fillRect/>
          </a:stretch>
        </p:blipFill>
        <p:spPr>
          <a:xfrm>
            <a:off x="16016383" y="223939"/>
            <a:ext cx="1425787" cy="860177"/>
          </a:xfrm>
          <a:prstGeom prst="rect">
            <a:avLst/>
          </a:prstGeom>
        </p:spPr>
      </p:pic>
      <p:sp>
        <p:nvSpPr>
          <p:cNvPr id="14" name="AutoShape 14"/>
          <p:cNvSpPr/>
          <p:nvPr/>
        </p:nvSpPr>
        <p:spPr>
          <a:xfrm>
            <a:off x="2480444" y="8485351"/>
            <a:ext cx="9662399" cy="31088"/>
          </a:xfrm>
          <a:prstGeom prst="rect">
            <a:avLst/>
          </a:prstGeom>
          <a:solidFill>
            <a:srgbClr val="F28816"/>
          </a:solidFill>
        </p:spPr>
      </p:sp>
      <p:sp>
        <p:nvSpPr>
          <p:cNvPr id="15" name="AutoShape 15"/>
          <p:cNvSpPr/>
          <p:nvPr/>
        </p:nvSpPr>
        <p:spPr>
          <a:xfrm>
            <a:off x="5597349" y="7534439"/>
            <a:ext cx="56040" cy="1432878"/>
          </a:xfrm>
          <a:prstGeom prst="rect">
            <a:avLst/>
          </a:prstGeom>
          <a:solidFill>
            <a:srgbClr val="F28816"/>
          </a:solidFill>
        </p:spPr>
      </p:sp>
      <p:sp>
        <p:nvSpPr>
          <p:cNvPr id="16" name="AutoShape 16"/>
          <p:cNvSpPr/>
          <p:nvPr/>
        </p:nvSpPr>
        <p:spPr>
          <a:xfrm>
            <a:off x="2452424" y="7487449"/>
            <a:ext cx="100314" cy="1058593"/>
          </a:xfrm>
          <a:prstGeom prst="rect">
            <a:avLst/>
          </a:prstGeom>
          <a:solidFill>
            <a:srgbClr val="F28816"/>
          </a:solidFill>
        </p:spPr>
      </p:sp>
      <p:grpSp>
        <p:nvGrpSpPr>
          <p:cNvPr id="17" name="Group 17"/>
          <p:cNvGrpSpPr/>
          <p:nvPr/>
        </p:nvGrpSpPr>
        <p:grpSpPr>
          <a:xfrm>
            <a:off x="1419176" y="7354733"/>
            <a:ext cx="1501323" cy="633730"/>
            <a:chOff x="0" y="0"/>
            <a:chExt cx="2001764" cy="844974"/>
          </a:xfrm>
        </p:grpSpPr>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8894" b="28894"/>
            <a:stretch>
              <a:fillRect/>
            </a:stretch>
          </p:blipFill>
          <p:spPr>
            <a:xfrm>
              <a:off x="0" y="0"/>
              <a:ext cx="2001764" cy="844974"/>
            </a:xfrm>
            <a:prstGeom prst="rect">
              <a:avLst/>
            </a:prstGeom>
          </p:spPr>
        </p:pic>
        <p:sp>
          <p:nvSpPr>
            <p:cNvPr id="19" name="TextBox 19"/>
            <p:cNvSpPr txBox="1"/>
            <p:nvPr/>
          </p:nvSpPr>
          <p:spPr>
            <a:xfrm>
              <a:off x="455058" y="207433"/>
              <a:ext cx="1091648" cy="372957"/>
            </a:xfrm>
            <a:prstGeom prst="rect">
              <a:avLst/>
            </a:prstGeom>
          </p:spPr>
          <p:txBody>
            <a:bodyPr lIns="0" tIns="0" rIns="0" bIns="0" rtlCol="0" anchor="t">
              <a:spAutoFit/>
            </a:bodyPr>
            <a:lstStyle/>
            <a:p>
              <a:pPr algn="ctr">
                <a:lnSpc>
                  <a:spcPts val="2079"/>
                </a:lnSpc>
              </a:pPr>
              <a:r>
                <a:rPr lang="en-US" sz="1599" spc="79">
                  <a:solidFill>
                    <a:srgbClr val="FFFFFF"/>
                  </a:solidFill>
                  <a:latin typeface="Alpina Sans 1"/>
                </a:rPr>
                <a:t>ETAPAS</a:t>
              </a:r>
            </a:p>
          </p:txBody>
        </p:sp>
      </p:grpSp>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635515" y="897783"/>
            <a:ext cx="1513786" cy="1475686"/>
          </a:xfrm>
          <a:prstGeom prst="rect">
            <a:avLst/>
          </a:prstGeom>
        </p:spPr>
      </p:pic>
      <p:grpSp>
        <p:nvGrpSpPr>
          <p:cNvPr id="21" name="Group 21"/>
          <p:cNvGrpSpPr/>
          <p:nvPr/>
        </p:nvGrpSpPr>
        <p:grpSpPr>
          <a:xfrm>
            <a:off x="9275579" y="3434737"/>
            <a:ext cx="3540194" cy="3557032"/>
            <a:chOff x="0" y="0"/>
            <a:chExt cx="47774486" cy="48001710"/>
          </a:xfrm>
        </p:grpSpPr>
        <p:sp>
          <p:nvSpPr>
            <p:cNvPr id="22" name="Freeform 22"/>
            <p:cNvSpPr/>
            <p:nvPr/>
          </p:nvSpPr>
          <p:spPr>
            <a:xfrm>
              <a:off x="0" y="0"/>
              <a:ext cx="47774485" cy="48001709"/>
            </a:xfrm>
            <a:custGeom>
              <a:avLst/>
              <a:gdLst/>
              <a:ahLst/>
              <a:cxnLst/>
              <a:rect l="l" t="t" r="r" b="b"/>
              <a:pathLst>
                <a:path w="47774485" h="48001709">
                  <a:moveTo>
                    <a:pt x="47548428" y="0"/>
                  </a:moveTo>
                  <a:lnTo>
                    <a:pt x="0" y="0"/>
                  </a:lnTo>
                  <a:lnTo>
                    <a:pt x="0" y="48001709"/>
                  </a:lnTo>
                  <a:lnTo>
                    <a:pt x="47774485" y="48001709"/>
                  </a:lnTo>
                  <a:lnTo>
                    <a:pt x="47774485" y="0"/>
                  </a:lnTo>
                  <a:lnTo>
                    <a:pt x="47548425" y="0"/>
                  </a:lnTo>
                  <a:close/>
                  <a:moveTo>
                    <a:pt x="47548428" y="47775651"/>
                  </a:moveTo>
                  <a:lnTo>
                    <a:pt x="228600" y="47775651"/>
                  </a:lnTo>
                  <a:lnTo>
                    <a:pt x="228600" y="228600"/>
                  </a:lnTo>
                  <a:lnTo>
                    <a:pt x="47548428" y="228600"/>
                  </a:lnTo>
                  <a:lnTo>
                    <a:pt x="47548428" y="47775651"/>
                  </a:lnTo>
                  <a:close/>
                </a:path>
              </a:pathLst>
            </a:custGeom>
            <a:solidFill>
              <a:srgbClr val="C6A3DC"/>
            </a:solidFill>
          </p:spPr>
        </p:sp>
      </p:grpSp>
      <p:sp>
        <p:nvSpPr>
          <p:cNvPr id="23" name="AutoShape 23"/>
          <p:cNvSpPr/>
          <p:nvPr/>
        </p:nvSpPr>
        <p:spPr>
          <a:xfrm rot="2736520">
            <a:off x="13284651" y="2660957"/>
            <a:ext cx="2706400" cy="0"/>
          </a:xfrm>
          <a:prstGeom prst="line">
            <a:avLst/>
          </a:prstGeom>
          <a:ln w="95250" cap="rnd">
            <a:solidFill>
              <a:srgbClr val="3DC639"/>
            </a:solidFill>
            <a:prstDash val="sysDot"/>
            <a:headEnd type="none" w="sm" len="sm"/>
            <a:tailEnd type="arrow" w="med" len="sm"/>
          </a:ln>
        </p:spPr>
      </p:sp>
      <p:pic>
        <p:nvPicPr>
          <p:cNvPr id="24" name="Picture 24"/>
          <p:cNvPicPr>
            <a:picLocks noChangeAspect="1"/>
          </p:cNvPicPr>
          <p:nvPr/>
        </p:nvPicPr>
        <p:blipFill>
          <a:blip r:embed="rId9"/>
          <a:srcRect/>
          <a:stretch>
            <a:fillRect/>
          </a:stretch>
        </p:blipFill>
        <p:spPr>
          <a:xfrm>
            <a:off x="8229100" y="3959920"/>
            <a:ext cx="583824" cy="583824"/>
          </a:xfrm>
          <a:prstGeom prst="rect">
            <a:avLst/>
          </a:prstGeom>
        </p:spPr>
      </p:pic>
      <p:pic>
        <p:nvPicPr>
          <p:cNvPr id="25" name="Picture 25"/>
          <p:cNvPicPr>
            <a:picLocks noChangeAspect="1"/>
          </p:cNvPicPr>
          <p:nvPr/>
        </p:nvPicPr>
        <p:blipFill>
          <a:blip r:embed="rId10"/>
          <a:srcRect r="89462" b="89109"/>
          <a:stretch>
            <a:fillRect/>
          </a:stretch>
        </p:blipFill>
        <p:spPr>
          <a:xfrm>
            <a:off x="2972094" y="4487590"/>
            <a:ext cx="608880" cy="629237"/>
          </a:xfrm>
          <a:prstGeom prst="rect">
            <a:avLst/>
          </a:prstGeom>
        </p:spPr>
      </p:pic>
      <p:pic>
        <p:nvPicPr>
          <p:cNvPr id="26" name="Picture 26"/>
          <p:cNvPicPr>
            <a:picLocks noChangeAspect="1"/>
          </p:cNvPicPr>
          <p:nvPr/>
        </p:nvPicPr>
        <p:blipFill>
          <a:blip r:embed="rId10"/>
          <a:srcRect/>
          <a:stretch>
            <a:fillRect/>
          </a:stretch>
        </p:blipFill>
        <p:spPr>
          <a:xfrm>
            <a:off x="2972094" y="3749797"/>
            <a:ext cx="629237" cy="629237"/>
          </a:xfrm>
          <a:prstGeom prst="rect">
            <a:avLst/>
          </a:prstGeom>
        </p:spPr>
      </p:pic>
      <p:pic>
        <p:nvPicPr>
          <p:cNvPr id="27" name="Picture 27"/>
          <p:cNvPicPr>
            <a:picLocks noChangeAspect="1"/>
          </p:cNvPicPr>
          <p:nvPr/>
        </p:nvPicPr>
        <p:blipFill>
          <a:blip r:embed="rId11"/>
          <a:srcRect l="17424" t="20250" r="16730" b="11739"/>
          <a:stretch>
            <a:fillRect/>
          </a:stretch>
        </p:blipFill>
        <p:spPr>
          <a:xfrm>
            <a:off x="16216038" y="2601068"/>
            <a:ext cx="1513406" cy="2778960"/>
          </a:xfrm>
          <a:prstGeom prst="rect">
            <a:avLst/>
          </a:prstGeom>
        </p:spPr>
      </p:pic>
      <p:pic>
        <p:nvPicPr>
          <p:cNvPr id="28" name="Picture 28"/>
          <p:cNvPicPr>
            <a:picLocks noChangeAspect="1"/>
          </p:cNvPicPr>
          <p:nvPr/>
        </p:nvPicPr>
        <p:blipFill>
          <a:blip r:embed="rId12"/>
          <a:srcRect t="1761" r="3683" b="10426"/>
          <a:stretch>
            <a:fillRect/>
          </a:stretch>
        </p:blipFill>
        <p:spPr>
          <a:xfrm>
            <a:off x="15753467" y="5738965"/>
            <a:ext cx="2187838" cy="1538366"/>
          </a:xfrm>
          <a:prstGeom prst="rect">
            <a:avLst/>
          </a:prstGeom>
        </p:spPr>
      </p:pic>
      <p:pic>
        <p:nvPicPr>
          <p:cNvPr id="29" name="Picture 29"/>
          <p:cNvPicPr>
            <a:picLocks noChangeAspect="1"/>
          </p:cNvPicPr>
          <p:nvPr/>
        </p:nvPicPr>
        <p:blipFill>
          <a:blip r:embed="rId13"/>
          <a:srcRect t="5315" r="32183"/>
          <a:stretch>
            <a:fillRect/>
          </a:stretch>
        </p:blipFill>
        <p:spPr>
          <a:xfrm>
            <a:off x="13349704" y="5143500"/>
            <a:ext cx="2347720" cy="2187522"/>
          </a:xfrm>
          <a:prstGeom prst="rect">
            <a:avLst/>
          </a:prstGeom>
        </p:spPr>
      </p:pic>
      <p:pic>
        <p:nvPicPr>
          <p:cNvPr id="30" name="Picture 30"/>
          <p:cNvPicPr>
            <a:picLocks noChangeAspect="1"/>
          </p:cNvPicPr>
          <p:nvPr/>
        </p:nvPicPr>
        <p:blipFill>
          <a:blip r:embed="rId14"/>
          <a:srcRect/>
          <a:stretch>
            <a:fillRect/>
          </a:stretch>
        </p:blipFill>
        <p:spPr>
          <a:xfrm>
            <a:off x="15584488" y="3741147"/>
            <a:ext cx="498803" cy="498803"/>
          </a:xfrm>
          <a:prstGeom prst="rect">
            <a:avLst/>
          </a:prstGeom>
        </p:spPr>
      </p:pic>
      <p:sp>
        <p:nvSpPr>
          <p:cNvPr id="31" name="TextBox 31"/>
          <p:cNvSpPr txBox="1"/>
          <p:nvPr/>
        </p:nvSpPr>
        <p:spPr>
          <a:xfrm>
            <a:off x="1177930" y="1871879"/>
            <a:ext cx="7589786" cy="2022475"/>
          </a:xfrm>
          <a:prstGeom prst="rect">
            <a:avLst/>
          </a:prstGeom>
        </p:spPr>
        <p:txBody>
          <a:bodyPr lIns="0" tIns="0" rIns="0" bIns="0" rtlCol="0" anchor="t">
            <a:spAutoFit/>
          </a:bodyPr>
          <a:lstStyle/>
          <a:p>
            <a:pPr marL="431799" lvl="1" indent="-215899" algn="l">
              <a:lnSpc>
                <a:spcPts val="3199"/>
              </a:lnSpc>
              <a:spcBef>
                <a:spcPct val="0"/>
              </a:spcBef>
              <a:buFont typeface="Arial"/>
              <a:buChar char="•"/>
            </a:pPr>
            <a:r>
              <a:rPr lang="en-US" sz="1999">
                <a:solidFill>
                  <a:srgbClr val="98C610"/>
                </a:solidFill>
                <a:latin typeface="Alpina Sans 1"/>
              </a:rPr>
              <a:t>Generar</a:t>
            </a:r>
            <a:r>
              <a:rPr lang="en-US" sz="1999" u="none">
                <a:solidFill>
                  <a:srgbClr val="98C610"/>
                </a:solidFill>
                <a:latin typeface="Alpina Sans 1"/>
              </a:rPr>
              <a:t> sensación de cambio</a:t>
            </a:r>
          </a:p>
          <a:p>
            <a:pPr marL="431799" lvl="1" indent="-215899" algn="l">
              <a:lnSpc>
                <a:spcPts val="3199"/>
              </a:lnSpc>
              <a:spcBef>
                <a:spcPct val="0"/>
              </a:spcBef>
              <a:buFont typeface="Arial"/>
              <a:buChar char="•"/>
            </a:pPr>
            <a:r>
              <a:rPr lang="en-US" sz="1999" u="none">
                <a:solidFill>
                  <a:srgbClr val="98C610"/>
                </a:solidFill>
                <a:latin typeface="Alpina Sans 1"/>
              </a:rPr>
              <a:t>Involucrar a nuestra audiencia, hacerlos sentir que son parte.</a:t>
            </a:r>
          </a:p>
          <a:p>
            <a:pPr marL="431799" lvl="1" indent="-215899" algn="l">
              <a:lnSpc>
                <a:spcPts val="3199"/>
              </a:lnSpc>
              <a:spcBef>
                <a:spcPct val="0"/>
              </a:spcBef>
              <a:buFont typeface="Arial"/>
              <a:buChar char="•"/>
            </a:pPr>
            <a:r>
              <a:rPr lang="en-US" sz="1999" u="none">
                <a:solidFill>
                  <a:srgbClr val="98C610"/>
                </a:solidFill>
                <a:latin typeface="Alpina Sans 1"/>
              </a:rPr>
              <a:t>Hacerlos reaccionar con elementos que estén dentro de su entorno.</a:t>
            </a:r>
          </a:p>
          <a:p>
            <a:pPr marL="0" lvl="0" indent="0" algn="l">
              <a:lnSpc>
                <a:spcPts val="3199"/>
              </a:lnSpc>
              <a:spcBef>
                <a:spcPct val="0"/>
              </a:spcBef>
            </a:pPr>
            <a:endParaRPr lang="en-US" sz="1999" u="none">
              <a:solidFill>
                <a:srgbClr val="98C610"/>
              </a:solidFill>
              <a:latin typeface="Alpina Sans 1"/>
            </a:endParaRPr>
          </a:p>
        </p:txBody>
      </p:sp>
      <p:sp>
        <p:nvSpPr>
          <p:cNvPr id="32" name="TextBox 32"/>
          <p:cNvSpPr txBox="1"/>
          <p:nvPr/>
        </p:nvSpPr>
        <p:spPr>
          <a:xfrm>
            <a:off x="9431533" y="3716349"/>
            <a:ext cx="1614144" cy="315652"/>
          </a:xfrm>
          <a:prstGeom prst="rect">
            <a:avLst/>
          </a:prstGeom>
        </p:spPr>
        <p:txBody>
          <a:bodyPr lIns="0" tIns="0" rIns="0" bIns="0" rtlCol="0" anchor="t">
            <a:spAutoFit/>
          </a:bodyPr>
          <a:lstStyle/>
          <a:p>
            <a:pPr algn="just">
              <a:lnSpc>
                <a:spcPts val="2034"/>
              </a:lnSpc>
            </a:pPr>
            <a:r>
              <a:rPr lang="en-US" sz="2141">
                <a:solidFill>
                  <a:srgbClr val="352207"/>
                </a:solidFill>
                <a:latin typeface="Alpina Sans 2 Bold"/>
              </a:rPr>
              <a:t>Estrategia</a:t>
            </a:r>
          </a:p>
        </p:txBody>
      </p:sp>
      <p:sp>
        <p:nvSpPr>
          <p:cNvPr id="33" name="TextBox 33"/>
          <p:cNvSpPr txBox="1"/>
          <p:nvPr/>
        </p:nvSpPr>
        <p:spPr>
          <a:xfrm>
            <a:off x="1177930" y="942334"/>
            <a:ext cx="8557107" cy="1114425"/>
          </a:xfrm>
          <a:prstGeom prst="rect">
            <a:avLst/>
          </a:prstGeom>
        </p:spPr>
        <p:txBody>
          <a:bodyPr lIns="0" tIns="0" rIns="0" bIns="0" rtlCol="0" anchor="t">
            <a:spAutoFit/>
          </a:bodyPr>
          <a:lstStyle/>
          <a:p>
            <a:pPr>
              <a:lnSpc>
                <a:spcPts val="7125"/>
              </a:lnSpc>
            </a:pPr>
            <a:r>
              <a:rPr lang="en-US" sz="7500">
                <a:solidFill>
                  <a:srgbClr val="3DC639"/>
                </a:solidFill>
                <a:latin typeface="Alpina Sans 2 Bold"/>
              </a:rPr>
              <a:t>Reconection</a:t>
            </a:r>
          </a:p>
        </p:txBody>
      </p:sp>
      <p:sp>
        <p:nvSpPr>
          <p:cNvPr id="34" name="TextBox 34"/>
          <p:cNvSpPr txBox="1"/>
          <p:nvPr/>
        </p:nvSpPr>
        <p:spPr>
          <a:xfrm>
            <a:off x="1143664" y="14050"/>
            <a:ext cx="10248027" cy="1123953"/>
          </a:xfrm>
          <a:prstGeom prst="rect">
            <a:avLst/>
          </a:prstGeom>
        </p:spPr>
        <p:txBody>
          <a:bodyPr lIns="0" tIns="0" rIns="0" bIns="0" rtlCol="0" anchor="t">
            <a:spAutoFit/>
          </a:bodyPr>
          <a:lstStyle/>
          <a:p>
            <a:pPr>
              <a:lnSpc>
                <a:spcPts val="3990"/>
              </a:lnSpc>
            </a:pPr>
            <a:r>
              <a:rPr lang="en-US" sz="4200">
                <a:solidFill>
                  <a:srgbClr val="98C610"/>
                </a:solidFill>
                <a:latin typeface="Alpina Sans 3 Bold"/>
              </a:rPr>
              <a:t>Conectando con una audiencia que valora la experiencia física</a:t>
            </a:r>
          </a:p>
        </p:txBody>
      </p:sp>
      <p:sp>
        <p:nvSpPr>
          <p:cNvPr id="35" name="TextBox 35"/>
          <p:cNvSpPr txBox="1"/>
          <p:nvPr/>
        </p:nvSpPr>
        <p:spPr>
          <a:xfrm rot="-5400000">
            <a:off x="-578797" y="8535438"/>
            <a:ext cx="2141876" cy="269240"/>
          </a:xfrm>
          <a:prstGeom prst="rect">
            <a:avLst/>
          </a:prstGeom>
        </p:spPr>
        <p:txBody>
          <a:bodyPr lIns="0" tIns="0" rIns="0" bIns="0" rtlCol="0" anchor="t">
            <a:spAutoFit/>
          </a:bodyPr>
          <a:lstStyle/>
          <a:p>
            <a:pPr>
              <a:lnSpc>
                <a:spcPts val="1960"/>
              </a:lnSpc>
            </a:pPr>
            <a:r>
              <a:rPr lang="en-US" sz="1400">
                <a:solidFill>
                  <a:srgbClr val="66361C"/>
                </a:solidFill>
                <a:latin typeface="Alpina Sans 1 Bold"/>
              </a:rPr>
              <a:t>Young Lions Media</a:t>
            </a:r>
          </a:p>
        </p:txBody>
      </p:sp>
      <p:sp>
        <p:nvSpPr>
          <p:cNvPr id="36" name="TextBox 36"/>
          <p:cNvSpPr txBox="1"/>
          <p:nvPr/>
        </p:nvSpPr>
        <p:spPr>
          <a:xfrm>
            <a:off x="1340569" y="3949452"/>
            <a:ext cx="1796272" cy="229928"/>
          </a:xfrm>
          <a:prstGeom prst="rect">
            <a:avLst/>
          </a:prstGeom>
        </p:spPr>
        <p:txBody>
          <a:bodyPr lIns="0" tIns="0" rIns="0" bIns="0" rtlCol="0" anchor="t">
            <a:spAutoFit/>
          </a:bodyPr>
          <a:lstStyle/>
          <a:p>
            <a:pPr algn="just">
              <a:lnSpc>
                <a:spcPts val="1464"/>
              </a:lnSpc>
            </a:pPr>
            <a:r>
              <a:rPr lang="en-US" sz="1541">
                <a:solidFill>
                  <a:srgbClr val="1450C9"/>
                </a:solidFill>
                <a:latin typeface="Alpina Sans 6 Bold"/>
              </a:rPr>
              <a:t>Audiencia</a:t>
            </a:r>
          </a:p>
        </p:txBody>
      </p:sp>
      <p:sp>
        <p:nvSpPr>
          <p:cNvPr id="37" name="TextBox 37"/>
          <p:cNvSpPr txBox="1"/>
          <p:nvPr/>
        </p:nvSpPr>
        <p:spPr>
          <a:xfrm>
            <a:off x="1340569" y="4431204"/>
            <a:ext cx="2400454" cy="2682335"/>
          </a:xfrm>
          <a:prstGeom prst="rect">
            <a:avLst/>
          </a:prstGeom>
        </p:spPr>
        <p:txBody>
          <a:bodyPr lIns="0" tIns="0" rIns="0" bIns="0" rtlCol="0" anchor="t">
            <a:spAutoFit/>
          </a:bodyPr>
          <a:lstStyle/>
          <a:p>
            <a:pPr>
              <a:lnSpc>
                <a:spcPts val="1744"/>
              </a:lnSpc>
            </a:pPr>
            <a:r>
              <a:rPr lang="en-US" sz="1836">
                <a:solidFill>
                  <a:srgbClr val="65C5E9"/>
                </a:solidFill>
                <a:latin typeface="Alpina Sans 1 Bold"/>
              </a:rPr>
              <a:t>HYM 20 a 35</a:t>
            </a:r>
          </a:p>
          <a:p>
            <a:pPr>
              <a:lnSpc>
                <a:spcPts val="1744"/>
              </a:lnSpc>
            </a:pPr>
            <a:endParaRPr lang="en-US" sz="1836">
              <a:solidFill>
                <a:srgbClr val="65C5E9"/>
              </a:solidFill>
              <a:latin typeface="Alpina Sans 1 Bold"/>
            </a:endParaRPr>
          </a:p>
          <a:p>
            <a:pPr>
              <a:lnSpc>
                <a:spcPts val="1744"/>
              </a:lnSpc>
            </a:pPr>
            <a:r>
              <a:rPr lang="en-US" sz="1836">
                <a:solidFill>
                  <a:srgbClr val="65C5E9"/>
                </a:solidFill>
                <a:latin typeface="Alpina Sans 1 Bold"/>
              </a:rPr>
              <a:t>Voz:</a:t>
            </a:r>
          </a:p>
          <a:p>
            <a:pPr>
              <a:lnSpc>
                <a:spcPts val="1744"/>
              </a:lnSpc>
            </a:pPr>
            <a:r>
              <a:rPr lang="en-US" sz="1836">
                <a:solidFill>
                  <a:srgbClr val="65C5E9"/>
                </a:solidFill>
                <a:latin typeface="Alpina Sans 1 Bold"/>
              </a:rPr>
              <a:t>"Queremos tener un impacto positivo en el mundo"</a:t>
            </a:r>
          </a:p>
          <a:p>
            <a:pPr>
              <a:lnSpc>
                <a:spcPts val="1744"/>
              </a:lnSpc>
            </a:pPr>
            <a:r>
              <a:rPr lang="en-US" sz="1836">
                <a:solidFill>
                  <a:srgbClr val="65C5E9"/>
                </a:solidFill>
                <a:latin typeface="Alpina Sans 1 Bold"/>
              </a:rPr>
              <a:t>"Queremos sentirnos parte del cambio"</a:t>
            </a:r>
          </a:p>
          <a:p>
            <a:pPr>
              <a:lnSpc>
                <a:spcPts val="1744"/>
              </a:lnSpc>
            </a:pPr>
            <a:endParaRPr lang="en-US" sz="1836">
              <a:solidFill>
                <a:srgbClr val="65C5E9"/>
              </a:solidFill>
              <a:latin typeface="Alpina Sans 1 Bold"/>
            </a:endParaRPr>
          </a:p>
          <a:p>
            <a:pPr>
              <a:lnSpc>
                <a:spcPts val="1744"/>
              </a:lnSpc>
            </a:pPr>
            <a:r>
              <a:rPr lang="en-US" sz="1836">
                <a:solidFill>
                  <a:srgbClr val="65C5E9"/>
                </a:solidFill>
                <a:latin typeface="Alpina Sans 1 Bold"/>
              </a:rPr>
              <a:t>Queremos volver a la "normalidad"</a:t>
            </a:r>
          </a:p>
          <a:p>
            <a:pPr>
              <a:lnSpc>
                <a:spcPts val="1744"/>
              </a:lnSpc>
            </a:pPr>
            <a:endParaRPr lang="en-US" sz="1836">
              <a:solidFill>
                <a:srgbClr val="65C5E9"/>
              </a:solidFill>
              <a:latin typeface="Alpina Sans 1 Bold"/>
            </a:endParaRPr>
          </a:p>
        </p:txBody>
      </p:sp>
      <p:sp>
        <p:nvSpPr>
          <p:cNvPr id="38" name="TextBox 38"/>
          <p:cNvSpPr txBox="1"/>
          <p:nvPr/>
        </p:nvSpPr>
        <p:spPr>
          <a:xfrm>
            <a:off x="4185201" y="4502432"/>
            <a:ext cx="4779420" cy="2614672"/>
          </a:xfrm>
          <a:prstGeom prst="rect">
            <a:avLst/>
          </a:prstGeom>
        </p:spPr>
        <p:txBody>
          <a:bodyPr lIns="0" tIns="0" rIns="0" bIns="0" rtlCol="0" anchor="t">
            <a:spAutoFit/>
          </a:bodyPr>
          <a:lstStyle/>
          <a:p>
            <a:pPr algn="ctr">
              <a:lnSpc>
                <a:spcPts val="2966"/>
              </a:lnSpc>
            </a:pPr>
            <a:r>
              <a:rPr lang="en-US" sz="2119">
                <a:solidFill>
                  <a:srgbClr val="49196B"/>
                </a:solidFill>
                <a:latin typeface="Alpina Sans 1 Bold"/>
              </a:rPr>
              <a:t>Un lugar </a:t>
            </a:r>
            <a:r>
              <a:rPr lang="en-US" sz="2119">
                <a:solidFill>
                  <a:srgbClr val="E5354E"/>
                </a:solidFill>
                <a:latin typeface="Alpina Sans 1 Bold"/>
              </a:rPr>
              <a:t>físico,</a:t>
            </a:r>
            <a:r>
              <a:rPr lang="en-US" sz="2119">
                <a:solidFill>
                  <a:srgbClr val="49196B"/>
                </a:solidFill>
                <a:latin typeface="Alpina Sans 1 Bold"/>
              </a:rPr>
              <a:t> no virtual.</a:t>
            </a:r>
          </a:p>
          <a:p>
            <a:pPr algn="ctr">
              <a:lnSpc>
                <a:spcPts val="2966"/>
              </a:lnSpc>
              <a:spcBef>
                <a:spcPct val="0"/>
              </a:spcBef>
            </a:pPr>
            <a:r>
              <a:rPr lang="en-US" sz="2119">
                <a:solidFill>
                  <a:srgbClr val="49196B"/>
                </a:solidFill>
                <a:latin typeface="Alpina Sans 1 Bold"/>
              </a:rPr>
              <a:t>En donde lo más importante es</a:t>
            </a:r>
          </a:p>
          <a:p>
            <a:pPr algn="ctr">
              <a:lnSpc>
                <a:spcPts val="2966"/>
              </a:lnSpc>
              <a:spcBef>
                <a:spcPct val="0"/>
              </a:spcBef>
            </a:pPr>
            <a:r>
              <a:rPr lang="en-US" sz="2119">
                <a:solidFill>
                  <a:srgbClr val="49196B"/>
                </a:solidFill>
                <a:latin typeface="Alpina Sans 1 Bold"/>
              </a:rPr>
              <a:t>desconectarse y volver a conectar, en donde involucramos,  los asistentes crean, viven, sienten....</a:t>
            </a:r>
          </a:p>
          <a:p>
            <a:pPr algn="ctr">
              <a:lnSpc>
                <a:spcPts val="2966"/>
              </a:lnSpc>
              <a:spcBef>
                <a:spcPct val="0"/>
              </a:spcBef>
            </a:pPr>
            <a:r>
              <a:rPr lang="en-US" sz="2119">
                <a:solidFill>
                  <a:srgbClr val="49196B"/>
                </a:solidFill>
                <a:latin typeface="Alpina Sans 1 Bold"/>
              </a:rPr>
              <a:t> "Volver a la fuente de conexión" </a:t>
            </a:r>
          </a:p>
          <a:p>
            <a:pPr algn="ctr">
              <a:lnSpc>
                <a:spcPts val="2801"/>
              </a:lnSpc>
              <a:spcBef>
                <a:spcPct val="0"/>
              </a:spcBef>
            </a:pPr>
            <a:endParaRPr lang="en-US" sz="2119">
              <a:solidFill>
                <a:srgbClr val="49196B"/>
              </a:solidFill>
              <a:latin typeface="Alpina Sans 1 Bold"/>
            </a:endParaRPr>
          </a:p>
        </p:txBody>
      </p:sp>
      <p:sp>
        <p:nvSpPr>
          <p:cNvPr id="39" name="TextBox 39"/>
          <p:cNvSpPr txBox="1"/>
          <p:nvPr/>
        </p:nvSpPr>
        <p:spPr>
          <a:xfrm>
            <a:off x="4185201" y="3761004"/>
            <a:ext cx="3958729" cy="647066"/>
          </a:xfrm>
          <a:prstGeom prst="rect">
            <a:avLst/>
          </a:prstGeom>
        </p:spPr>
        <p:txBody>
          <a:bodyPr lIns="0" tIns="0" rIns="0" bIns="0" rtlCol="0" anchor="t">
            <a:spAutoFit/>
          </a:bodyPr>
          <a:lstStyle/>
          <a:p>
            <a:pPr algn="ctr">
              <a:lnSpc>
                <a:spcPts val="4759"/>
              </a:lnSpc>
              <a:spcBef>
                <a:spcPct val="0"/>
              </a:spcBef>
            </a:pPr>
            <a:r>
              <a:rPr lang="en-US" sz="3399">
                <a:solidFill>
                  <a:srgbClr val="49196B"/>
                </a:solidFill>
                <a:latin typeface="Alpina Sans 6 Bold"/>
              </a:rPr>
              <a:t>Nace Reconnection </a:t>
            </a:r>
          </a:p>
        </p:txBody>
      </p:sp>
      <p:sp>
        <p:nvSpPr>
          <p:cNvPr id="40" name="TextBox 40"/>
          <p:cNvSpPr txBox="1"/>
          <p:nvPr/>
        </p:nvSpPr>
        <p:spPr>
          <a:xfrm>
            <a:off x="9431533" y="4112917"/>
            <a:ext cx="3153046" cy="2774329"/>
          </a:xfrm>
          <a:prstGeom prst="rect">
            <a:avLst/>
          </a:prstGeom>
        </p:spPr>
        <p:txBody>
          <a:bodyPr lIns="0" tIns="0" rIns="0" bIns="0" rtlCol="0" anchor="t">
            <a:spAutoFit/>
          </a:bodyPr>
          <a:lstStyle/>
          <a:p>
            <a:pPr>
              <a:lnSpc>
                <a:spcPts val="1804"/>
              </a:lnSpc>
            </a:pPr>
            <a:r>
              <a:rPr lang="en-US" sz="1899">
                <a:solidFill>
                  <a:srgbClr val="66361C"/>
                </a:solidFill>
                <a:latin typeface="Alpina Sans 1 Bold"/>
              </a:rPr>
              <a:t>Construimos un lugar que conecta con personas de 20 a 35 años en Bogotá, generando experiencias de sabor con el portafolio de Alpina, experiencias con aromas, experiencias con los colores de Alpina... Reconnection es un lugar de desconexión, de conversación, de unión, de relación.</a:t>
            </a:r>
          </a:p>
        </p:txBody>
      </p:sp>
      <p:sp>
        <p:nvSpPr>
          <p:cNvPr id="41" name="TextBox 41"/>
          <p:cNvSpPr txBox="1"/>
          <p:nvPr/>
        </p:nvSpPr>
        <p:spPr>
          <a:xfrm rot="-5400000">
            <a:off x="245528" y="2096004"/>
            <a:ext cx="1796272" cy="229928"/>
          </a:xfrm>
          <a:prstGeom prst="rect">
            <a:avLst/>
          </a:prstGeom>
        </p:spPr>
        <p:txBody>
          <a:bodyPr lIns="0" tIns="0" rIns="0" bIns="0" rtlCol="0" anchor="t">
            <a:spAutoFit/>
          </a:bodyPr>
          <a:lstStyle/>
          <a:p>
            <a:pPr algn="just">
              <a:lnSpc>
                <a:spcPts val="1464"/>
              </a:lnSpc>
            </a:pPr>
            <a:r>
              <a:rPr lang="en-US" sz="1541">
                <a:solidFill>
                  <a:srgbClr val="009490"/>
                </a:solidFill>
                <a:latin typeface="Alpina Sans 6 Bold"/>
              </a:rPr>
              <a:t>Claves</a:t>
            </a:r>
          </a:p>
        </p:txBody>
      </p:sp>
      <p:sp>
        <p:nvSpPr>
          <p:cNvPr id="42" name="TextBox 42"/>
          <p:cNvSpPr txBox="1"/>
          <p:nvPr/>
        </p:nvSpPr>
        <p:spPr>
          <a:xfrm>
            <a:off x="13230242" y="3600927"/>
            <a:ext cx="2221043" cy="293427"/>
          </a:xfrm>
          <a:prstGeom prst="rect">
            <a:avLst/>
          </a:prstGeom>
        </p:spPr>
        <p:txBody>
          <a:bodyPr lIns="0" tIns="0" rIns="0" bIns="0" rtlCol="0" anchor="t">
            <a:spAutoFit/>
          </a:bodyPr>
          <a:lstStyle/>
          <a:p>
            <a:pPr algn="just">
              <a:lnSpc>
                <a:spcPts val="1939"/>
              </a:lnSpc>
            </a:pPr>
            <a:r>
              <a:rPr lang="en-US" sz="2041">
                <a:solidFill>
                  <a:srgbClr val="96002B"/>
                </a:solidFill>
                <a:latin typeface="Alpina Sans 2 Bold"/>
              </a:rPr>
              <a:t>Implementación</a:t>
            </a:r>
          </a:p>
        </p:txBody>
      </p:sp>
      <p:pic>
        <p:nvPicPr>
          <p:cNvPr id="43" name="Picture 43"/>
          <p:cNvPicPr>
            <a:picLocks noChangeAspect="1"/>
          </p:cNvPicPr>
          <p:nvPr/>
        </p:nvPicPr>
        <p:blipFill>
          <a:blip r:embed="rId15"/>
          <a:srcRect r="4209" b="5648"/>
          <a:stretch>
            <a:fillRect/>
          </a:stretch>
        </p:blipFill>
        <p:spPr>
          <a:xfrm>
            <a:off x="17117155" y="3400937"/>
            <a:ext cx="988711" cy="1097029"/>
          </a:xfrm>
          <a:prstGeom prst="rect">
            <a:avLst/>
          </a:prstGeom>
        </p:spPr>
      </p:pic>
      <p:pic>
        <p:nvPicPr>
          <p:cNvPr id="44" name="Picture 44"/>
          <p:cNvPicPr>
            <a:picLocks noChangeAspect="1"/>
          </p:cNvPicPr>
          <p:nvPr/>
        </p:nvPicPr>
        <p:blipFill>
          <a:blip r:embed="rId16"/>
          <a:srcRect/>
          <a:stretch>
            <a:fillRect/>
          </a:stretch>
        </p:blipFill>
        <p:spPr>
          <a:xfrm>
            <a:off x="17623709" y="2810385"/>
            <a:ext cx="423331" cy="423331"/>
          </a:xfrm>
          <a:prstGeom prst="rect">
            <a:avLst/>
          </a:prstGeom>
        </p:spPr>
      </p:pic>
      <p:pic>
        <p:nvPicPr>
          <p:cNvPr id="45" name="Picture 45"/>
          <p:cNvPicPr>
            <a:picLocks noChangeAspect="1"/>
          </p:cNvPicPr>
          <p:nvPr/>
        </p:nvPicPr>
        <p:blipFill>
          <a:blip r:embed="rId17"/>
          <a:srcRect/>
          <a:stretch>
            <a:fillRect/>
          </a:stretch>
        </p:blipFill>
        <p:spPr>
          <a:xfrm>
            <a:off x="17475227" y="4543744"/>
            <a:ext cx="508433" cy="508433"/>
          </a:xfrm>
          <a:prstGeom prst="rect">
            <a:avLst/>
          </a:prstGeom>
        </p:spPr>
      </p:pic>
      <p:pic>
        <p:nvPicPr>
          <p:cNvPr id="46" name="Picture 46"/>
          <p:cNvPicPr>
            <a:picLocks noChangeAspect="1"/>
          </p:cNvPicPr>
          <p:nvPr/>
        </p:nvPicPr>
        <p:blipFill>
          <a:blip r:embed="rId18"/>
          <a:srcRect/>
          <a:stretch>
            <a:fillRect/>
          </a:stretch>
        </p:blipFill>
        <p:spPr>
          <a:xfrm>
            <a:off x="13137843" y="4335428"/>
            <a:ext cx="3682613" cy="505457"/>
          </a:xfrm>
          <a:prstGeom prst="rect">
            <a:avLst/>
          </a:prstGeom>
        </p:spPr>
      </p:pic>
      <p:pic>
        <p:nvPicPr>
          <p:cNvPr id="47" name="Picture 4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7206054" y="2416243"/>
            <a:ext cx="369651" cy="369651"/>
          </a:xfrm>
          <a:prstGeom prst="rect">
            <a:avLst/>
          </a:prstGeom>
        </p:spPr>
      </p:pic>
      <p:sp>
        <p:nvSpPr>
          <p:cNvPr id="48" name="TextBox 48"/>
          <p:cNvSpPr txBox="1"/>
          <p:nvPr/>
        </p:nvSpPr>
        <p:spPr>
          <a:xfrm>
            <a:off x="2452424" y="8655214"/>
            <a:ext cx="2577198" cy="1301115"/>
          </a:xfrm>
          <a:prstGeom prst="rect">
            <a:avLst/>
          </a:prstGeom>
        </p:spPr>
        <p:txBody>
          <a:bodyPr lIns="0" tIns="0" rIns="0" bIns="0" rtlCol="0" anchor="t">
            <a:spAutoFit/>
          </a:bodyPr>
          <a:lstStyle/>
          <a:p>
            <a:pPr algn="ctr">
              <a:lnSpc>
                <a:spcPts val="3359"/>
              </a:lnSpc>
            </a:pPr>
            <a:r>
              <a:rPr lang="en-US" sz="2400">
                <a:solidFill>
                  <a:srgbClr val="FFCE00"/>
                </a:solidFill>
                <a:latin typeface="Alpina Sans 6"/>
              </a:rPr>
              <a:t>23% Peso de inversión</a:t>
            </a:r>
          </a:p>
          <a:p>
            <a:pPr algn="ctr">
              <a:lnSpc>
                <a:spcPts val="3359"/>
              </a:lnSpc>
            </a:pPr>
            <a:r>
              <a:rPr lang="en-US" sz="2400">
                <a:solidFill>
                  <a:srgbClr val="FFCE00"/>
                </a:solidFill>
                <a:latin typeface="Alpina Sans 6"/>
              </a:rPr>
              <a:t>Expectativa</a:t>
            </a:r>
          </a:p>
        </p:txBody>
      </p:sp>
      <p:sp>
        <p:nvSpPr>
          <p:cNvPr id="49" name="TextBox 49"/>
          <p:cNvSpPr txBox="1"/>
          <p:nvPr/>
        </p:nvSpPr>
        <p:spPr>
          <a:xfrm>
            <a:off x="2754004" y="7993861"/>
            <a:ext cx="1974038" cy="292734"/>
          </a:xfrm>
          <a:prstGeom prst="rect">
            <a:avLst/>
          </a:prstGeom>
        </p:spPr>
        <p:txBody>
          <a:bodyPr lIns="0" tIns="0" rIns="0" bIns="0" rtlCol="0" anchor="t">
            <a:spAutoFit/>
          </a:bodyPr>
          <a:lstStyle/>
          <a:p>
            <a:pPr algn="ctr">
              <a:lnSpc>
                <a:spcPts val="2240"/>
              </a:lnSpc>
            </a:pPr>
            <a:r>
              <a:rPr lang="en-US" sz="1600">
                <a:solidFill>
                  <a:srgbClr val="352207"/>
                </a:solidFill>
                <a:latin typeface="Alpina Sans 7"/>
              </a:rPr>
              <a:t>1 a 15 de Septiembre</a:t>
            </a:r>
          </a:p>
        </p:txBody>
      </p:sp>
      <p:sp>
        <p:nvSpPr>
          <p:cNvPr id="50" name="TextBox 50"/>
          <p:cNvSpPr txBox="1"/>
          <p:nvPr/>
        </p:nvSpPr>
        <p:spPr>
          <a:xfrm>
            <a:off x="6016634" y="7370923"/>
            <a:ext cx="1497013" cy="614046"/>
          </a:xfrm>
          <a:prstGeom prst="rect">
            <a:avLst/>
          </a:prstGeom>
        </p:spPr>
        <p:txBody>
          <a:bodyPr lIns="0" tIns="0" rIns="0" bIns="0" rtlCol="0" anchor="t">
            <a:spAutoFit/>
          </a:bodyPr>
          <a:lstStyle/>
          <a:p>
            <a:pPr algn="ctr">
              <a:lnSpc>
                <a:spcPts val="4479"/>
              </a:lnSpc>
            </a:pPr>
            <a:r>
              <a:rPr lang="en-US" sz="3199">
                <a:solidFill>
                  <a:srgbClr val="F28816"/>
                </a:solidFill>
                <a:latin typeface="Alpina Sans 6"/>
              </a:rPr>
              <a:t>DURING</a:t>
            </a:r>
          </a:p>
        </p:txBody>
      </p:sp>
      <p:sp>
        <p:nvSpPr>
          <p:cNvPr id="51" name="TextBox 51"/>
          <p:cNvSpPr txBox="1"/>
          <p:nvPr/>
        </p:nvSpPr>
        <p:spPr>
          <a:xfrm>
            <a:off x="5778122" y="8672359"/>
            <a:ext cx="1974038" cy="1301115"/>
          </a:xfrm>
          <a:prstGeom prst="rect">
            <a:avLst/>
          </a:prstGeom>
        </p:spPr>
        <p:txBody>
          <a:bodyPr lIns="0" tIns="0" rIns="0" bIns="0" rtlCol="0" anchor="t">
            <a:spAutoFit/>
          </a:bodyPr>
          <a:lstStyle/>
          <a:p>
            <a:pPr algn="ctr">
              <a:lnSpc>
                <a:spcPts val="3359"/>
              </a:lnSpc>
            </a:pPr>
            <a:r>
              <a:rPr lang="en-US" sz="2400">
                <a:solidFill>
                  <a:srgbClr val="FFCE00"/>
                </a:solidFill>
                <a:latin typeface="Alpina Sans 6"/>
              </a:rPr>
              <a:t>77% Peso de inversión</a:t>
            </a:r>
          </a:p>
          <a:p>
            <a:pPr algn="ctr">
              <a:lnSpc>
                <a:spcPts val="3359"/>
              </a:lnSpc>
            </a:pPr>
            <a:r>
              <a:rPr lang="en-US" sz="2400">
                <a:solidFill>
                  <a:srgbClr val="FFCE00"/>
                </a:solidFill>
                <a:latin typeface="Alpina Sans 6"/>
              </a:rPr>
              <a:t>Lanzamiento</a:t>
            </a:r>
          </a:p>
        </p:txBody>
      </p:sp>
      <p:sp>
        <p:nvSpPr>
          <p:cNvPr id="52" name="TextBox 52"/>
          <p:cNvSpPr txBox="1"/>
          <p:nvPr/>
        </p:nvSpPr>
        <p:spPr>
          <a:xfrm>
            <a:off x="5653389" y="7993861"/>
            <a:ext cx="2223504" cy="292734"/>
          </a:xfrm>
          <a:prstGeom prst="rect">
            <a:avLst/>
          </a:prstGeom>
        </p:spPr>
        <p:txBody>
          <a:bodyPr lIns="0" tIns="0" rIns="0" bIns="0" rtlCol="0" anchor="t">
            <a:spAutoFit/>
          </a:bodyPr>
          <a:lstStyle/>
          <a:p>
            <a:pPr algn="ctr">
              <a:lnSpc>
                <a:spcPts val="2240"/>
              </a:lnSpc>
            </a:pPr>
            <a:r>
              <a:rPr lang="en-US" sz="1600">
                <a:solidFill>
                  <a:srgbClr val="352207"/>
                </a:solidFill>
                <a:latin typeface="Alpina Sans 7"/>
              </a:rPr>
              <a:t>16 al 30 de Septiembre</a:t>
            </a:r>
          </a:p>
        </p:txBody>
      </p:sp>
      <p:sp>
        <p:nvSpPr>
          <p:cNvPr id="53" name="TextBox 53"/>
          <p:cNvSpPr txBox="1"/>
          <p:nvPr/>
        </p:nvSpPr>
        <p:spPr>
          <a:xfrm>
            <a:off x="3388499" y="7354099"/>
            <a:ext cx="705048" cy="614046"/>
          </a:xfrm>
          <a:prstGeom prst="rect">
            <a:avLst/>
          </a:prstGeom>
        </p:spPr>
        <p:txBody>
          <a:bodyPr lIns="0" tIns="0" rIns="0" bIns="0" rtlCol="0" anchor="t">
            <a:spAutoFit/>
          </a:bodyPr>
          <a:lstStyle/>
          <a:p>
            <a:pPr algn="ctr">
              <a:lnSpc>
                <a:spcPts val="4479"/>
              </a:lnSpc>
            </a:pPr>
            <a:r>
              <a:rPr lang="en-US" sz="3199">
                <a:solidFill>
                  <a:srgbClr val="F28816"/>
                </a:solidFill>
                <a:latin typeface="Alpina Sans 6"/>
              </a:rPr>
              <a:t>PRE</a:t>
            </a:r>
          </a:p>
        </p:txBody>
      </p:sp>
      <p:sp>
        <p:nvSpPr>
          <p:cNvPr id="54" name="AutoShape 54"/>
          <p:cNvSpPr/>
          <p:nvPr/>
        </p:nvSpPr>
        <p:spPr>
          <a:xfrm>
            <a:off x="8201080" y="7599120"/>
            <a:ext cx="56040" cy="1432878"/>
          </a:xfrm>
          <a:prstGeom prst="rect">
            <a:avLst/>
          </a:prstGeom>
          <a:solidFill>
            <a:srgbClr val="F28816"/>
          </a:solidFill>
        </p:spPr>
      </p:sp>
      <p:sp>
        <p:nvSpPr>
          <p:cNvPr id="55" name="TextBox 55"/>
          <p:cNvSpPr txBox="1"/>
          <p:nvPr/>
        </p:nvSpPr>
        <p:spPr>
          <a:xfrm>
            <a:off x="9955471" y="7436965"/>
            <a:ext cx="1000820" cy="614046"/>
          </a:xfrm>
          <a:prstGeom prst="rect">
            <a:avLst/>
          </a:prstGeom>
        </p:spPr>
        <p:txBody>
          <a:bodyPr lIns="0" tIns="0" rIns="0" bIns="0" rtlCol="0" anchor="t">
            <a:spAutoFit/>
          </a:bodyPr>
          <a:lstStyle/>
          <a:p>
            <a:pPr algn="ctr">
              <a:lnSpc>
                <a:spcPts val="4479"/>
              </a:lnSpc>
            </a:pPr>
            <a:r>
              <a:rPr lang="en-US" sz="3199">
                <a:solidFill>
                  <a:srgbClr val="F28816"/>
                </a:solidFill>
                <a:latin typeface="Alpina Sans 6"/>
              </a:rPr>
              <a:t>POST</a:t>
            </a:r>
          </a:p>
        </p:txBody>
      </p:sp>
      <p:sp>
        <p:nvSpPr>
          <p:cNvPr id="56" name="TextBox 56"/>
          <p:cNvSpPr txBox="1"/>
          <p:nvPr/>
        </p:nvSpPr>
        <p:spPr>
          <a:xfrm>
            <a:off x="8587087" y="7946236"/>
            <a:ext cx="3737589" cy="2209165"/>
          </a:xfrm>
          <a:prstGeom prst="rect">
            <a:avLst/>
          </a:prstGeom>
        </p:spPr>
        <p:txBody>
          <a:bodyPr lIns="0" tIns="0" rIns="0" bIns="0" rtlCol="0" anchor="t">
            <a:spAutoFit/>
          </a:bodyPr>
          <a:lstStyle/>
          <a:p>
            <a:pPr algn="just">
              <a:lnSpc>
                <a:spcPts val="3359"/>
              </a:lnSpc>
            </a:pPr>
            <a:r>
              <a:rPr lang="en-US" sz="2400" dirty="0" err="1">
                <a:solidFill>
                  <a:srgbClr val="66361C"/>
                </a:solidFill>
                <a:latin typeface="Alpina Sans 6"/>
              </a:rPr>
              <a:t>Medición</a:t>
            </a:r>
            <a:r>
              <a:rPr lang="en-US" sz="2400" dirty="0">
                <a:solidFill>
                  <a:srgbClr val="66361C"/>
                </a:solidFill>
                <a:latin typeface="Alpina Sans 6"/>
              </a:rPr>
              <a:t>:</a:t>
            </a:r>
          </a:p>
          <a:p>
            <a:pPr>
              <a:lnSpc>
                <a:spcPts val="1960"/>
              </a:lnSpc>
            </a:pPr>
            <a:endParaRPr lang="en-US" sz="2400" dirty="0">
              <a:solidFill>
                <a:srgbClr val="66361C"/>
              </a:solidFill>
              <a:latin typeface="Alpina Sans 6"/>
            </a:endParaRPr>
          </a:p>
          <a:p>
            <a:pPr marL="302265" lvl="1" indent="-151133">
              <a:lnSpc>
                <a:spcPts val="1960"/>
              </a:lnSpc>
              <a:buFont typeface="Arial"/>
              <a:buChar char="•"/>
            </a:pPr>
            <a:r>
              <a:rPr lang="en-US" sz="1400" dirty="0" err="1">
                <a:solidFill>
                  <a:srgbClr val="66361C"/>
                </a:solidFill>
                <a:latin typeface="Alpina Sans 7"/>
              </a:rPr>
              <a:t>Atribución</a:t>
            </a:r>
            <a:r>
              <a:rPr lang="en-US" sz="1400" dirty="0">
                <a:solidFill>
                  <a:srgbClr val="66361C"/>
                </a:solidFill>
                <a:latin typeface="Alpina Sans 7"/>
              </a:rPr>
              <a:t> </a:t>
            </a:r>
            <a:r>
              <a:rPr lang="en-US" sz="1400" dirty="0" err="1">
                <a:solidFill>
                  <a:srgbClr val="66361C"/>
                </a:solidFill>
                <a:latin typeface="Alpina Sans 7"/>
              </a:rPr>
              <a:t>visita</a:t>
            </a:r>
            <a:r>
              <a:rPr lang="en-US" sz="1400" dirty="0">
                <a:solidFill>
                  <a:srgbClr val="66361C"/>
                </a:solidFill>
                <a:latin typeface="Alpina Sans 7"/>
              </a:rPr>
              <a:t> </a:t>
            </a:r>
            <a:r>
              <a:rPr lang="en-US" sz="1400" dirty="0" err="1">
                <a:solidFill>
                  <a:srgbClr val="66361C"/>
                </a:solidFill>
                <a:latin typeface="Alpina Sans 7"/>
              </a:rPr>
              <a:t>fÍsica</a:t>
            </a:r>
            <a:endParaRPr lang="en-US" sz="1400" dirty="0">
              <a:solidFill>
                <a:srgbClr val="66361C"/>
              </a:solidFill>
              <a:latin typeface="Alpina Sans 7"/>
            </a:endParaRPr>
          </a:p>
          <a:p>
            <a:pPr marL="302265" lvl="1" indent="-151133">
              <a:lnSpc>
                <a:spcPts val="1960"/>
              </a:lnSpc>
              <a:buFont typeface="Arial"/>
              <a:buChar char="•"/>
            </a:pPr>
            <a:r>
              <a:rPr lang="en-US" sz="1400" dirty="0" err="1">
                <a:solidFill>
                  <a:srgbClr val="66361C"/>
                </a:solidFill>
                <a:latin typeface="Alpina Sans 7"/>
              </a:rPr>
              <a:t>Atribución</a:t>
            </a:r>
            <a:r>
              <a:rPr lang="en-US" sz="1400" dirty="0">
                <a:solidFill>
                  <a:srgbClr val="66361C"/>
                </a:solidFill>
                <a:latin typeface="Alpina Sans 7"/>
              </a:rPr>
              <a:t> ID´s </a:t>
            </a:r>
            <a:r>
              <a:rPr lang="en-US" sz="1400" dirty="0" err="1">
                <a:solidFill>
                  <a:srgbClr val="66361C"/>
                </a:solidFill>
                <a:latin typeface="Alpina Sans 7"/>
              </a:rPr>
              <a:t>impactados</a:t>
            </a:r>
            <a:r>
              <a:rPr lang="en-US" sz="1400" dirty="0">
                <a:solidFill>
                  <a:srgbClr val="66361C"/>
                </a:solidFill>
                <a:latin typeface="Alpina Sans 7"/>
              </a:rPr>
              <a:t> por </a:t>
            </a:r>
            <a:r>
              <a:rPr lang="en-US" sz="1400" dirty="0" err="1">
                <a:solidFill>
                  <a:srgbClr val="66361C"/>
                </a:solidFill>
                <a:latin typeface="Alpina Sans 7"/>
              </a:rPr>
              <a:t>geolocalización</a:t>
            </a:r>
            <a:endParaRPr lang="en-US" sz="1400" dirty="0">
              <a:solidFill>
                <a:srgbClr val="66361C"/>
              </a:solidFill>
              <a:latin typeface="Alpina Sans 7"/>
            </a:endParaRPr>
          </a:p>
          <a:p>
            <a:pPr marL="302265" lvl="1" indent="-151133">
              <a:lnSpc>
                <a:spcPts val="1960"/>
              </a:lnSpc>
              <a:buFont typeface="Arial"/>
              <a:buChar char="•"/>
            </a:pPr>
            <a:r>
              <a:rPr lang="en-US" sz="1400" dirty="0" err="1">
                <a:solidFill>
                  <a:srgbClr val="66361C"/>
                </a:solidFill>
                <a:latin typeface="Alpina Sans 7"/>
              </a:rPr>
              <a:t>Menciones</a:t>
            </a:r>
            <a:r>
              <a:rPr lang="en-US" sz="1400" dirty="0">
                <a:solidFill>
                  <a:srgbClr val="66361C"/>
                </a:solidFill>
                <a:latin typeface="Alpina Sans 7"/>
              </a:rPr>
              <a:t>, </a:t>
            </a:r>
            <a:r>
              <a:rPr lang="en-US" sz="1400" dirty="0" err="1">
                <a:solidFill>
                  <a:srgbClr val="66361C"/>
                </a:solidFill>
                <a:latin typeface="Alpina Sans 7"/>
              </a:rPr>
              <a:t>conversación</a:t>
            </a:r>
            <a:endParaRPr lang="en-US" sz="1400" dirty="0">
              <a:solidFill>
                <a:srgbClr val="66361C"/>
              </a:solidFill>
              <a:latin typeface="Alpina Sans 7"/>
            </a:endParaRPr>
          </a:p>
          <a:p>
            <a:pPr marL="302265" lvl="1" indent="-151133">
              <a:lnSpc>
                <a:spcPts val="1960"/>
              </a:lnSpc>
              <a:buFont typeface="Arial"/>
              <a:buChar char="•"/>
            </a:pPr>
            <a:r>
              <a:rPr lang="en-US" sz="1400" dirty="0" err="1">
                <a:solidFill>
                  <a:srgbClr val="66361C"/>
                </a:solidFill>
                <a:latin typeface="Alpina Sans 7"/>
              </a:rPr>
              <a:t>Sentimiento</a:t>
            </a:r>
            <a:r>
              <a:rPr lang="en-US" sz="1400" dirty="0">
                <a:solidFill>
                  <a:srgbClr val="66361C"/>
                </a:solidFill>
                <a:latin typeface="Alpina Sans 7"/>
              </a:rPr>
              <a:t> </a:t>
            </a:r>
            <a:r>
              <a:rPr lang="en-US" sz="1400" dirty="0" err="1">
                <a:solidFill>
                  <a:srgbClr val="66361C"/>
                </a:solidFill>
                <a:latin typeface="Alpina Sans 7"/>
              </a:rPr>
              <a:t>Positivo</a:t>
            </a:r>
            <a:endParaRPr lang="en-US" sz="1400" dirty="0">
              <a:solidFill>
                <a:srgbClr val="66361C"/>
              </a:solidFill>
              <a:latin typeface="Alpina Sans 7"/>
            </a:endParaRPr>
          </a:p>
          <a:p>
            <a:pPr marL="302265" lvl="1" indent="-151133">
              <a:lnSpc>
                <a:spcPts val="1960"/>
              </a:lnSpc>
              <a:buFont typeface="Arial"/>
              <a:buChar char="•"/>
            </a:pPr>
            <a:r>
              <a:rPr lang="en-US" sz="1400" dirty="0">
                <a:solidFill>
                  <a:srgbClr val="66361C"/>
                </a:solidFill>
                <a:latin typeface="Alpina Sans 7"/>
              </a:rPr>
              <a:t>Top of Mind TOM</a:t>
            </a:r>
          </a:p>
        </p:txBody>
      </p:sp>
      <p:sp>
        <p:nvSpPr>
          <p:cNvPr id="57" name="AutoShape 57"/>
          <p:cNvSpPr/>
          <p:nvPr/>
        </p:nvSpPr>
        <p:spPr>
          <a:xfrm>
            <a:off x="12086804" y="7599120"/>
            <a:ext cx="56040" cy="1432878"/>
          </a:xfrm>
          <a:prstGeom prst="rect">
            <a:avLst/>
          </a:prstGeom>
          <a:solidFill>
            <a:srgbClr val="F28816"/>
          </a:solidFill>
        </p:spPr>
      </p:sp>
      <p:grpSp>
        <p:nvGrpSpPr>
          <p:cNvPr id="58" name="Group 58"/>
          <p:cNvGrpSpPr/>
          <p:nvPr/>
        </p:nvGrpSpPr>
        <p:grpSpPr>
          <a:xfrm>
            <a:off x="12395346" y="7487449"/>
            <a:ext cx="5588314" cy="2667952"/>
            <a:chOff x="0" y="0"/>
            <a:chExt cx="40572938" cy="19370180"/>
          </a:xfrm>
        </p:grpSpPr>
        <p:sp>
          <p:nvSpPr>
            <p:cNvPr id="59" name="Freeform 59"/>
            <p:cNvSpPr/>
            <p:nvPr/>
          </p:nvSpPr>
          <p:spPr>
            <a:xfrm>
              <a:off x="0" y="0"/>
              <a:ext cx="40572937" cy="19370180"/>
            </a:xfrm>
            <a:custGeom>
              <a:avLst/>
              <a:gdLst/>
              <a:ahLst/>
              <a:cxnLst/>
              <a:rect l="l" t="t" r="r" b="b"/>
              <a:pathLst>
                <a:path w="40572937" h="19370180">
                  <a:moveTo>
                    <a:pt x="40346877" y="0"/>
                  </a:moveTo>
                  <a:lnTo>
                    <a:pt x="0" y="0"/>
                  </a:lnTo>
                  <a:lnTo>
                    <a:pt x="0" y="19370180"/>
                  </a:lnTo>
                  <a:lnTo>
                    <a:pt x="40572937" y="19370180"/>
                  </a:lnTo>
                  <a:lnTo>
                    <a:pt x="40572937" y="0"/>
                  </a:lnTo>
                  <a:lnTo>
                    <a:pt x="40346877" y="0"/>
                  </a:lnTo>
                  <a:close/>
                  <a:moveTo>
                    <a:pt x="40346877" y="19144120"/>
                  </a:moveTo>
                  <a:lnTo>
                    <a:pt x="228600" y="19144120"/>
                  </a:lnTo>
                  <a:lnTo>
                    <a:pt x="228600" y="228600"/>
                  </a:lnTo>
                  <a:lnTo>
                    <a:pt x="40346877" y="228600"/>
                  </a:lnTo>
                  <a:lnTo>
                    <a:pt x="40346877" y="19144120"/>
                  </a:lnTo>
                  <a:close/>
                </a:path>
              </a:pathLst>
            </a:custGeom>
            <a:solidFill>
              <a:srgbClr val="96002B"/>
            </a:solidFill>
          </p:spPr>
        </p:sp>
      </p:grpSp>
      <p:sp>
        <p:nvSpPr>
          <p:cNvPr id="60" name="TextBox 60"/>
          <p:cNvSpPr txBox="1"/>
          <p:nvPr/>
        </p:nvSpPr>
        <p:spPr>
          <a:xfrm>
            <a:off x="15222607" y="8072442"/>
            <a:ext cx="3055939" cy="403860"/>
          </a:xfrm>
          <a:prstGeom prst="rect">
            <a:avLst/>
          </a:prstGeom>
        </p:spPr>
        <p:txBody>
          <a:bodyPr lIns="0" tIns="0" rIns="0" bIns="0" rtlCol="0" anchor="t">
            <a:spAutoFit/>
          </a:bodyPr>
          <a:lstStyle/>
          <a:p>
            <a:pPr algn="ctr">
              <a:lnSpc>
                <a:spcPts val="2940"/>
              </a:lnSpc>
              <a:spcBef>
                <a:spcPct val="0"/>
              </a:spcBef>
            </a:pPr>
            <a:r>
              <a:rPr lang="en-US" sz="2100">
                <a:solidFill>
                  <a:srgbClr val="E5354E"/>
                </a:solidFill>
                <a:latin typeface="Alpina Sans 6 Bold"/>
              </a:rPr>
              <a:t>Earned Media + </a:t>
            </a:r>
          </a:p>
        </p:txBody>
      </p:sp>
      <p:sp>
        <p:nvSpPr>
          <p:cNvPr id="61" name="TextBox 61"/>
          <p:cNvSpPr txBox="1"/>
          <p:nvPr/>
        </p:nvSpPr>
        <p:spPr>
          <a:xfrm>
            <a:off x="16000518" y="7775579"/>
            <a:ext cx="1689596" cy="403860"/>
          </a:xfrm>
          <a:prstGeom prst="rect">
            <a:avLst/>
          </a:prstGeom>
        </p:spPr>
        <p:txBody>
          <a:bodyPr lIns="0" tIns="0" rIns="0" bIns="0" rtlCol="0" anchor="t">
            <a:spAutoFit/>
          </a:bodyPr>
          <a:lstStyle/>
          <a:p>
            <a:pPr algn="ctr">
              <a:lnSpc>
                <a:spcPts val="2940"/>
              </a:lnSpc>
              <a:spcBef>
                <a:spcPct val="0"/>
              </a:spcBef>
            </a:pPr>
            <a:r>
              <a:rPr lang="en-US" sz="2100">
                <a:solidFill>
                  <a:srgbClr val="E5354E"/>
                </a:solidFill>
                <a:latin typeface="Alpina Sans 6 Bold"/>
              </a:rPr>
              <a:t>Avg. SOV 66%</a:t>
            </a:r>
          </a:p>
        </p:txBody>
      </p:sp>
      <p:sp>
        <p:nvSpPr>
          <p:cNvPr id="62" name="AutoShape 62"/>
          <p:cNvSpPr/>
          <p:nvPr/>
        </p:nvSpPr>
        <p:spPr>
          <a:xfrm>
            <a:off x="15556469" y="7599120"/>
            <a:ext cx="92190" cy="2357208"/>
          </a:xfrm>
          <a:prstGeom prst="rect">
            <a:avLst/>
          </a:prstGeom>
          <a:solidFill>
            <a:srgbClr val="E5354E"/>
          </a:solidFill>
        </p:spPr>
      </p:sp>
      <p:sp>
        <p:nvSpPr>
          <p:cNvPr id="63" name="TextBox 63"/>
          <p:cNvSpPr txBox="1"/>
          <p:nvPr/>
        </p:nvSpPr>
        <p:spPr>
          <a:xfrm>
            <a:off x="12584579" y="8002389"/>
            <a:ext cx="2752777" cy="775335"/>
          </a:xfrm>
          <a:prstGeom prst="rect">
            <a:avLst/>
          </a:prstGeom>
        </p:spPr>
        <p:txBody>
          <a:bodyPr lIns="0" tIns="0" rIns="0" bIns="0" rtlCol="0" anchor="t">
            <a:spAutoFit/>
          </a:bodyPr>
          <a:lstStyle/>
          <a:p>
            <a:pPr algn="ctr">
              <a:lnSpc>
                <a:spcPts val="2940"/>
              </a:lnSpc>
              <a:spcBef>
                <a:spcPct val="0"/>
              </a:spcBef>
            </a:pPr>
            <a:r>
              <a:rPr lang="en-US" sz="2100">
                <a:solidFill>
                  <a:srgbClr val="FF8080"/>
                </a:solidFill>
                <a:latin typeface="Alpina Sans 6 Bold"/>
              </a:rPr>
              <a:t>43% Growth </a:t>
            </a:r>
          </a:p>
          <a:p>
            <a:pPr algn="ctr">
              <a:lnSpc>
                <a:spcPts val="2940"/>
              </a:lnSpc>
              <a:spcBef>
                <a:spcPct val="0"/>
              </a:spcBef>
            </a:pPr>
            <a:r>
              <a:rPr lang="en-US" sz="2100">
                <a:solidFill>
                  <a:srgbClr val="FF8080"/>
                </a:solidFill>
                <a:latin typeface="Alpina Sans 1 Bold"/>
              </a:rPr>
              <a:t>búsquedas de Alpina</a:t>
            </a:r>
          </a:p>
        </p:txBody>
      </p:sp>
      <p:sp>
        <p:nvSpPr>
          <p:cNvPr id="64" name="TextBox 64"/>
          <p:cNvSpPr txBox="1"/>
          <p:nvPr/>
        </p:nvSpPr>
        <p:spPr>
          <a:xfrm>
            <a:off x="12590088" y="8854440"/>
            <a:ext cx="2752777" cy="403860"/>
          </a:xfrm>
          <a:prstGeom prst="rect">
            <a:avLst/>
          </a:prstGeom>
        </p:spPr>
        <p:txBody>
          <a:bodyPr lIns="0" tIns="0" rIns="0" bIns="0" rtlCol="0" anchor="t">
            <a:spAutoFit/>
          </a:bodyPr>
          <a:lstStyle/>
          <a:p>
            <a:pPr algn="ctr">
              <a:lnSpc>
                <a:spcPts val="2940"/>
              </a:lnSpc>
              <a:spcBef>
                <a:spcPct val="0"/>
              </a:spcBef>
            </a:pPr>
            <a:r>
              <a:rPr lang="en-US" sz="2100">
                <a:solidFill>
                  <a:srgbClr val="FF8080"/>
                </a:solidFill>
                <a:latin typeface="Alpina Sans 6 Bold"/>
              </a:rPr>
              <a:t>+ Avg. ER 3,14%</a:t>
            </a:r>
          </a:p>
        </p:txBody>
      </p:sp>
      <p:sp>
        <p:nvSpPr>
          <p:cNvPr id="65" name="TextBox 65"/>
          <p:cNvSpPr txBox="1"/>
          <p:nvPr/>
        </p:nvSpPr>
        <p:spPr>
          <a:xfrm>
            <a:off x="12584579" y="9293625"/>
            <a:ext cx="2752777" cy="775335"/>
          </a:xfrm>
          <a:prstGeom prst="rect">
            <a:avLst/>
          </a:prstGeom>
        </p:spPr>
        <p:txBody>
          <a:bodyPr lIns="0" tIns="0" rIns="0" bIns="0" rtlCol="0" anchor="t">
            <a:spAutoFit/>
          </a:bodyPr>
          <a:lstStyle/>
          <a:p>
            <a:pPr algn="ctr">
              <a:lnSpc>
                <a:spcPts val="2940"/>
              </a:lnSpc>
              <a:spcBef>
                <a:spcPct val="0"/>
              </a:spcBef>
            </a:pPr>
            <a:r>
              <a:rPr lang="en-US" sz="2100">
                <a:solidFill>
                  <a:srgbClr val="FF8080"/>
                </a:solidFill>
                <a:latin typeface="Alpina Sans 1 Bold"/>
              </a:rPr>
              <a:t>+ Menciones en social + Conversación</a:t>
            </a:r>
          </a:p>
        </p:txBody>
      </p:sp>
      <p:sp>
        <p:nvSpPr>
          <p:cNvPr id="66" name="AutoShape 66"/>
          <p:cNvSpPr/>
          <p:nvPr/>
        </p:nvSpPr>
        <p:spPr>
          <a:xfrm>
            <a:off x="15753467" y="8660533"/>
            <a:ext cx="2081908" cy="9525"/>
          </a:xfrm>
          <a:prstGeom prst="rect">
            <a:avLst/>
          </a:prstGeom>
          <a:solidFill>
            <a:srgbClr val="F28816"/>
          </a:solidFill>
        </p:spPr>
      </p:sp>
      <p:sp>
        <p:nvSpPr>
          <p:cNvPr id="67" name="TextBox 67"/>
          <p:cNvSpPr txBox="1"/>
          <p:nvPr/>
        </p:nvSpPr>
        <p:spPr>
          <a:xfrm>
            <a:off x="15712169" y="8683789"/>
            <a:ext cx="2034215" cy="1287812"/>
          </a:xfrm>
          <a:prstGeom prst="rect">
            <a:avLst/>
          </a:prstGeom>
        </p:spPr>
        <p:txBody>
          <a:bodyPr lIns="0" tIns="0" rIns="0" bIns="0" rtlCol="0" anchor="t">
            <a:spAutoFit/>
          </a:bodyPr>
          <a:lstStyle/>
          <a:p>
            <a:pPr algn="ctr">
              <a:lnSpc>
                <a:spcPts val="2518"/>
              </a:lnSpc>
            </a:pPr>
            <a:r>
              <a:rPr lang="en-US" sz="1798">
                <a:solidFill>
                  <a:srgbClr val="E5354E"/>
                </a:solidFill>
                <a:latin typeface="Alpina Sans 1 Bold"/>
              </a:rPr>
              <a:t>Medios Digital </a:t>
            </a:r>
          </a:p>
          <a:p>
            <a:pPr algn="ctr">
              <a:lnSpc>
                <a:spcPts val="2518"/>
              </a:lnSpc>
            </a:pPr>
            <a:r>
              <a:rPr lang="en-US" sz="1798">
                <a:solidFill>
                  <a:srgbClr val="E5354E"/>
                </a:solidFill>
                <a:latin typeface="Alpina Sans 6 Bold"/>
              </a:rPr>
              <a:t>43% SOI</a:t>
            </a:r>
          </a:p>
          <a:p>
            <a:pPr algn="ctr">
              <a:lnSpc>
                <a:spcPts val="2518"/>
              </a:lnSpc>
              <a:spcBef>
                <a:spcPct val="0"/>
              </a:spcBef>
            </a:pPr>
            <a:r>
              <a:rPr lang="en-US" sz="1798">
                <a:solidFill>
                  <a:srgbClr val="E5354E"/>
                </a:solidFill>
                <a:latin typeface="Alpina Sans 6 Bold"/>
              </a:rPr>
              <a:t>Medios exteriores 57% SOI</a:t>
            </a:r>
          </a:p>
        </p:txBody>
      </p:sp>
      <p:sp>
        <p:nvSpPr>
          <p:cNvPr id="68" name="TextBox 68"/>
          <p:cNvSpPr txBox="1"/>
          <p:nvPr/>
        </p:nvSpPr>
        <p:spPr>
          <a:xfrm>
            <a:off x="12528549" y="7564285"/>
            <a:ext cx="3055939" cy="403860"/>
          </a:xfrm>
          <a:prstGeom prst="rect">
            <a:avLst/>
          </a:prstGeom>
        </p:spPr>
        <p:txBody>
          <a:bodyPr lIns="0" tIns="0" rIns="0" bIns="0" rtlCol="0" anchor="t">
            <a:spAutoFit/>
          </a:bodyPr>
          <a:lstStyle/>
          <a:p>
            <a:pPr algn="ctr">
              <a:lnSpc>
                <a:spcPts val="2940"/>
              </a:lnSpc>
              <a:spcBef>
                <a:spcPct val="0"/>
              </a:spcBef>
            </a:pPr>
            <a:r>
              <a:rPr lang="en-US" sz="2100">
                <a:solidFill>
                  <a:srgbClr val="E5354E"/>
                </a:solidFill>
                <a:latin typeface="Alpina Sans 6 Bold"/>
              </a:rPr>
              <a:t>KPI´S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01443" y="775994"/>
            <a:ext cx="6931083" cy="4632400"/>
          </a:xfrm>
          <a:prstGeom prst="rect">
            <a:avLst/>
          </a:prstGeom>
        </p:spPr>
      </p:pic>
      <p:sp>
        <p:nvSpPr>
          <p:cNvPr id="3" name="TextBox 3"/>
          <p:cNvSpPr txBox="1"/>
          <p:nvPr/>
        </p:nvSpPr>
        <p:spPr>
          <a:xfrm>
            <a:off x="942027" y="7118636"/>
            <a:ext cx="3923606" cy="2124074"/>
          </a:xfrm>
          <a:prstGeom prst="rect">
            <a:avLst/>
          </a:prstGeom>
        </p:spPr>
        <p:txBody>
          <a:bodyPr lIns="0" tIns="0" rIns="0" bIns="0" rtlCol="0" anchor="t">
            <a:spAutoFit/>
          </a:bodyPr>
          <a:lstStyle/>
          <a:p>
            <a:pPr algn="ctr">
              <a:lnSpc>
                <a:spcPts val="3920"/>
              </a:lnSpc>
            </a:pPr>
            <a:r>
              <a:rPr lang="en-US" sz="2800">
                <a:solidFill>
                  <a:srgbClr val="000000"/>
                </a:solidFill>
                <a:latin typeface="Alpina Sans 5"/>
              </a:rPr>
              <a:t>Total menciones </a:t>
            </a:r>
          </a:p>
          <a:p>
            <a:pPr algn="ctr">
              <a:lnSpc>
                <a:spcPts val="3920"/>
              </a:lnSpc>
            </a:pPr>
            <a:r>
              <a:rPr lang="en-US" sz="2800">
                <a:solidFill>
                  <a:srgbClr val="000000"/>
                </a:solidFill>
                <a:latin typeface="Alpina Sans 5"/>
              </a:rPr>
              <a:t>último trimestre 2022</a:t>
            </a:r>
          </a:p>
          <a:p>
            <a:pPr algn="ctr">
              <a:lnSpc>
                <a:spcPts val="3920"/>
              </a:lnSpc>
            </a:pPr>
            <a:r>
              <a:rPr lang="en-US" sz="2800">
                <a:solidFill>
                  <a:srgbClr val="000000"/>
                </a:solidFill>
                <a:latin typeface="Alpina Sans 5"/>
              </a:rPr>
              <a:t> </a:t>
            </a:r>
            <a:r>
              <a:rPr lang="en-US" sz="2800">
                <a:solidFill>
                  <a:srgbClr val="C5192D"/>
                </a:solidFill>
                <a:latin typeface="Alpina Sans 5 Medium"/>
              </a:rPr>
              <a:t>22%</a:t>
            </a:r>
          </a:p>
          <a:p>
            <a:pPr algn="ctr">
              <a:lnSpc>
                <a:spcPts val="2380"/>
              </a:lnSpc>
            </a:pPr>
            <a:r>
              <a:rPr lang="en-US" sz="1700">
                <a:solidFill>
                  <a:srgbClr val="000000"/>
                </a:solidFill>
                <a:latin typeface="Alpina Sans 5"/>
              </a:rPr>
              <a:t>En comparación con el trimestre anterior</a:t>
            </a:r>
          </a:p>
          <a:p>
            <a:pPr algn="ctr">
              <a:lnSpc>
                <a:spcPts val="2380"/>
              </a:lnSpc>
            </a:pPr>
            <a:endParaRPr lang="en-US" sz="1700">
              <a:solidFill>
                <a:srgbClr val="000000"/>
              </a:solidFill>
              <a:latin typeface="Alpina Sans 5"/>
            </a:endParaRPr>
          </a:p>
        </p:txBody>
      </p:sp>
      <p:sp>
        <p:nvSpPr>
          <p:cNvPr id="4" name="AutoShape 4"/>
          <p:cNvSpPr/>
          <p:nvPr/>
        </p:nvSpPr>
        <p:spPr>
          <a:xfrm rot="5400000">
            <a:off x="3483533" y="8350694"/>
            <a:ext cx="3591241" cy="0"/>
          </a:xfrm>
          <a:prstGeom prst="line">
            <a:avLst/>
          </a:prstGeom>
          <a:ln w="47625" cap="rnd">
            <a:solidFill>
              <a:srgbClr val="D9EEF9"/>
            </a:solidFill>
            <a:prstDash val="sysDot"/>
            <a:headEnd type="none" w="sm" len="sm"/>
            <a:tailEnd type="none" w="sm" len="sm"/>
          </a:ln>
        </p:spPr>
      </p:sp>
      <p:sp>
        <p:nvSpPr>
          <p:cNvPr id="5" name="AutoShape 5"/>
          <p:cNvSpPr/>
          <p:nvPr/>
        </p:nvSpPr>
        <p:spPr>
          <a:xfrm rot="5399999">
            <a:off x="2272158" y="8363235"/>
            <a:ext cx="303708" cy="0"/>
          </a:xfrm>
          <a:prstGeom prst="line">
            <a:avLst/>
          </a:prstGeom>
          <a:ln w="47625" cap="rnd">
            <a:solidFill>
              <a:srgbClr val="C5192D"/>
            </a:solidFill>
            <a:prstDash val="solid"/>
            <a:headEnd type="none" w="sm" len="sm"/>
            <a:tailEnd type="arrow" w="med" len="sm"/>
          </a:ln>
        </p:spPr>
      </p:sp>
      <p:sp>
        <p:nvSpPr>
          <p:cNvPr id="6" name="AutoShape 6"/>
          <p:cNvSpPr/>
          <p:nvPr/>
        </p:nvSpPr>
        <p:spPr>
          <a:xfrm>
            <a:off x="-936570" y="9194314"/>
            <a:ext cx="2744485" cy="551633"/>
          </a:xfrm>
          <a:prstGeom prst="rect">
            <a:avLst/>
          </a:prstGeom>
          <a:solidFill>
            <a:srgbClr val="FCC30B"/>
          </a:solidFill>
        </p:spPr>
      </p:sp>
      <p:pic>
        <p:nvPicPr>
          <p:cNvPr id="7" name="Picture 7"/>
          <p:cNvPicPr>
            <a:picLocks noChangeAspect="1"/>
          </p:cNvPicPr>
          <p:nvPr/>
        </p:nvPicPr>
        <p:blipFill>
          <a:blip r:embed="rId3"/>
          <a:srcRect l="2759" r="2759"/>
          <a:stretch>
            <a:fillRect/>
          </a:stretch>
        </p:blipFill>
        <p:spPr>
          <a:xfrm>
            <a:off x="5674525" y="9745947"/>
            <a:ext cx="810693" cy="454407"/>
          </a:xfrm>
          <a:prstGeom prst="rect">
            <a:avLst/>
          </a:prstGeom>
        </p:spPr>
      </p:pic>
      <p:sp>
        <p:nvSpPr>
          <p:cNvPr id="8" name="AutoShape 8"/>
          <p:cNvSpPr/>
          <p:nvPr/>
        </p:nvSpPr>
        <p:spPr>
          <a:xfrm rot="5400000">
            <a:off x="4287245" y="5087821"/>
            <a:ext cx="9761135" cy="0"/>
          </a:xfrm>
          <a:prstGeom prst="line">
            <a:avLst/>
          </a:prstGeom>
          <a:ln w="9525" cap="rnd">
            <a:solidFill>
              <a:srgbClr val="FD9D24"/>
            </a:solidFill>
            <a:prstDash val="solid"/>
            <a:headEnd type="oval" w="lg" len="lg"/>
            <a:tailEnd type="none" w="sm" len="sm"/>
          </a:ln>
        </p:spPr>
      </p:sp>
      <p:sp>
        <p:nvSpPr>
          <p:cNvPr id="9" name="AutoShape 9"/>
          <p:cNvSpPr/>
          <p:nvPr/>
        </p:nvSpPr>
        <p:spPr>
          <a:xfrm rot="-10800000">
            <a:off x="942027" y="6315622"/>
            <a:ext cx="7362915" cy="0"/>
          </a:xfrm>
          <a:prstGeom prst="line">
            <a:avLst/>
          </a:prstGeom>
          <a:ln w="47625" cap="rnd">
            <a:solidFill>
              <a:srgbClr val="D9EEF9"/>
            </a:solidFill>
            <a:prstDash val="sysDot"/>
            <a:headEnd type="none" w="sm" len="sm"/>
            <a:tailEnd type="none" w="sm" len="sm"/>
          </a:ln>
        </p:spPr>
      </p:sp>
      <p:sp>
        <p:nvSpPr>
          <p:cNvPr id="10" name="AutoShape 10"/>
          <p:cNvSpPr/>
          <p:nvPr/>
        </p:nvSpPr>
        <p:spPr>
          <a:xfrm rot="-10800000">
            <a:off x="1019175" y="5165507"/>
            <a:ext cx="7362915" cy="0"/>
          </a:xfrm>
          <a:prstGeom prst="line">
            <a:avLst/>
          </a:prstGeom>
          <a:ln w="47625" cap="rnd">
            <a:solidFill>
              <a:srgbClr val="D9EEF9"/>
            </a:solidFill>
            <a:prstDash val="sysDot"/>
            <a:headEnd type="none" w="sm" len="sm"/>
            <a:tailEnd type="none" w="sm" len="sm"/>
          </a:ln>
        </p:spPr>
      </p:sp>
      <p:pic>
        <p:nvPicPr>
          <p:cNvPr id="11" name="Picture 11"/>
          <p:cNvPicPr>
            <a:picLocks noChangeAspect="1"/>
          </p:cNvPicPr>
          <p:nvPr/>
        </p:nvPicPr>
        <p:blipFill>
          <a:blip r:embed="rId4"/>
          <a:srcRect/>
          <a:stretch>
            <a:fillRect/>
          </a:stretch>
        </p:blipFill>
        <p:spPr>
          <a:xfrm>
            <a:off x="12791971" y="54318"/>
            <a:ext cx="1388306" cy="1443352"/>
          </a:xfrm>
          <a:prstGeom prst="rect">
            <a:avLst/>
          </a:prstGeom>
        </p:spPr>
      </p:pic>
      <p:pic>
        <p:nvPicPr>
          <p:cNvPr id="12" name="Picture 12"/>
          <p:cNvPicPr>
            <a:picLocks noChangeAspect="1"/>
          </p:cNvPicPr>
          <p:nvPr/>
        </p:nvPicPr>
        <p:blipFill>
          <a:blip r:embed="rId5"/>
          <a:srcRect/>
          <a:stretch>
            <a:fillRect/>
          </a:stretch>
        </p:blipFill>
        <p:spPr>
          <a:xfrm>
            <a:off x="11158049" y="1295466"/>
            <a:ext cx="5610760" cy="3819459"/>
          </a:xfrm>
          <a:prstGeom prst="rect">
            <a:avLst/>
          </a:prstGeom>
        </p:spPr>
      </p:pic>
      <p:sp>
        <p:nvSpPr>
          <p:cNvPr id="13" name="TextBox 13"/>
          <p:cNvSpPr txBox="1"/>
          <p:nvPr/>
        </p:nvSpPr>
        <p:spPr>
          <a:xfrm>
            <a:off x="10338473" y="7090061"/>
            <a:ext cx="3923606" cy="2124074"/>
          </a:xfrm>
          <a:prstGeom prst="rect">
            <a:avLst/>
          </a:prstGeom>
        </p:spPr>
        <p:txBody>
          <a:bodyPr lIns="0" tIns="0" rIns="0" bIns="0" rtlCol="0" anchor="t">
            <a:spAutoFit/>
          </a:bodyPr>
          <a:lstStyle/>
          <a:p>
            <a:pPr algn="ctr">
              <a:lnSpc>
                <a:spcPts val="3920"/>
              </a:lnSpc>
            </a:pPr>
            <a:r>
              <a:rPr lang="en-US" sz="2800">
                <a:solidFill>
                  <a:srgbClr val="000000"/>
                </a:solidFill>
                <a:latin typeface="Alpina Sans 5"/>
              </a:rPr>
              <a:t>Total menciones </a:t>
            </a:r>
          </a:p>
          <a:p>
            <a:pPr algn="ctr">
              <a:lnSpc>
                <a:spcPts val="3920"/>
              </a:lnSpc>
            </a:pPr>
            <a:r>
              <a:rPr lang="en-US" sz="2800">
                <a:solidFill>
                  <a:srgbClr val="000000"/>
                </a:solidFill>
                <a:latin typeface="Alpina Sans 5"/>
              </a:rPr>
              <a:t>último trimestre 2022</a:t>
            </a:r>
          </a:p>
          <a:p>
            <a:pPr algn="ctr">
              <a:lnSpc>
                <a:spcPts val="3920"/>
              </a:lnSpc>
            </a:pPr>
            <a:r>
              <a:rPr lang="en-US" sz="2800">
                <a:solidFill>
                  <a:srgbClr val="000000"/>
                </a:solidFill>
                <a:latin typeface="Alpina Sans 5"/>
              </a:rPr>
              <a:t> </a:t>
            </a:r>
            <a:r>
              <a:rPr lang="en-US" sz="2800">
                <a:solidFill>
                  <a:srgbClr val="98C610"/>
                </a:solidFill>
                <a:latin typeface="Alpina Sans 5"/>
              </a:rPr>
              <a:t>5</a:t>
            </a:r>
            <a:r>
              <a:rPr lang="en-US" sz="2800">
                <a:solidFill>
                  <a:srgbClr val="98C610"/>
                </a:solidFill>
                <a:latin typeface="Alpina Sans 5 Medium"/>
              </a:rPr>
              <a:t>%</a:t>
            </a:r>
          </a:p>
          <a:p>
            <a:pPr algn="ctr">
              <a:lnSpc>
                <a:spcPts val="2380"/>
              </a:lnSpc>
            </a:pPr>
            <a:r>
              <a:rPr lang="en-US" sz="1700">
                <a:solidFill>
                  <a:srgbClr val="000000"/>
                </a:solidFill>
                <a:latin typeface="Alpina Sans 5"/>
              </a:rPr>
              <a:t>En comparación con el trimestre anterior</a:t>
            </a:r>
          </a:p>
          <a:p>
            <a:pPr algn="ctr">
              <a:lnSpc>
                <a:spcPts val="2380"/>
              </a:lnSpc>
            </a:pPr>
            <a:endParaRPr lang="en-US" sz="1700">
              <a:solidFill>
                <a:srgbClr val="000000"/>
              </a:solidFill>
              <a:latin typeface="Alpina Sans 5"/>
            </a:endParaRPr>
          </a:p>
        </p:txBody>
      </p:sp>
      <p:sp>
        <p:nvSpPr>
          <p:cNvPr id="14" name="AutoShape 14"/>
          <p:cNvSpPr/>
          <p:nvPr/>
        </p:nvSpPr>
        <p:spPr>
          <a:xfrm rot="5400000">
            <a:off x="12879979" y="8322119"/>
            <a:ext cx="3591241" cy="0"/>
          </a:xfrm>
          <a:prstGeom prst="line">
            <a:avLst/>
          </a:prstGeom>
          <a:ln w="47625" cap="rnd">
            <a:solidFill>
              <a:srgbClr val="D9EEF9"/>
            </a:solidFill>
            <a:prstDash val="sysDot"/>
            <a:headEnd type="none" w="sm" len="sm"/>
            <a:tailEnd type="none" w="sm" len="sm"/>
          </a:ln>
        </p:spPr>
      </p:sp>
      <p:sp>
        <p:nvSpPr>
          <p:cNvPr id="15" name="AutoShape 15"/>
          <p:cNvSpPr/>
          <p:nvPr/>
        </p:nvSpPr>
        <p:spPr>
          <a:xfrm rot="-5400000">
            <a:off x="11668604" y="8334660"/>
            <a:ext cx="303708" cy="0"/>
          </a:xfrm>
          <a:prstGeom prst="line">
            <a:avLst/>
          </a:prstGeom>
          <a:ln w="47625" cap="rnd">
            <a:solidFill>
              <a:srgbClr val="98C610"/>
            </a:solidFill>
            <a:prstDash val="solid"/>
            <a:headEnd type="none" w="sm" len="sm"/>
            <a:tailEnd type="arrow" w="med" len="sm"/>
          </a:ln>
        </p:spPr>
      </p:sp>
      <p:sp>
        <p:nvSpPr>
          <p:cNvPr id="16" name="AutoShape 16"/>
          <p:cNvSpPr/>
          <p:nvPr/>
        </p:nvSpPr>
        <p:spPr>
          <a:xfrm>
            <a:off x="9172575" y="9165739"/>
            <a:ext cx="2031785" cy="551633"/>
          </a:xfrm>
          <a:prstGeom prst="rect">
            <a:avLst/>
          </a:prstGeom>
          <a:solidFill>
            <a:srgbClr val="FCC30B"/>
          </a:solidFill>
        </p:spPr>
      </p:sp>
      <p:pic>
        <p:nvPicPr>
          <p:cNvPr id="17" name="Picture 17"/>
          <p:cNvPicPr>
            <a:picLocks noChangeAspect="1"/>
          </p:cNvPicPr>
          <p:nvPr/>
        </p:nvPicPr>
        <p:blipFill>
          <a:blip r:embed="rId3"/>
          <a:srcRect l="2759" r="2759"/>
          <a:stretch>
            <a:fillRect/>
          </a:stretch>
        </p:blipFill>
        <p:spPr>
          <a:xfrm>
            <a:off x="15070970" y="9717372"/>
            <a:ext cx="810693" cy="454407"/>
          </a:xfrm>
          <a:prstGeom prst="rect">
            <a:avLst/>
          </a:prstGeom>
        </p:spPr>
      </p:pic>
      <p:sp>
        <p:nvSpPr>
          <p:cNvPr id="18" name="AutoShape 18"/>
          <p:cNvSpPr/>
          <p:nvPr/>
        </p:nvSpPr>
        <p:spPr>
          <a:xfrm rot="-10800000">
            <a:off x="10338473" y="6287047"/>
            <a:ext cx="7362915" cy="0"/>
          </a:xfrm>
          <a:prstGeom prst="line">
            <a:avLst/>
          </a:prstGeom>
          <a:ln w="47625" cap="rnd">
            <a:solidFill>
              <a:srgbClr val="D9EEF9"/>
            </a:solidFill>
            <a:prstDash val="sysDot"/>
            <a:headEnd type="none" w="sm" len="sm"/>
            <a:tailEnd type="none" w="sm" len="sm"/>
          </a:ln>
        </p:spPr>
      </p:sp>
      <p:sp>
        <p:nvSpPr>
          <p:cNvPr id="19" name="AutoShape 19"/>
          <p:cNvSpPr/>
          <p:nvPr/>
        </p:nvSpPr>
        <p:spPr>
          <a:xfrm rot="-10800000">
            <a:off x="10415621" y="5136932"/>
            <a:ext cx="7362915" cy="0"/>
          </a:xfrm>
          <a:prstGeom prst="line">
            <a:avLst/>
          </a:prstGeom>
          <a:ln w="47625" cap="rnd">
            <a:solidFill>
              <a:srgbClr val="D9EEF9"/>
            </a:solidFill>
            <a:prstDash val="sysDot"/>
            <a:headEnd type="none" w="sm" len="sm"/>
            <a:tailEnd type="none" w="sm" len="sm"/>
          </a:ln>
        </p:spPr>
      </p:sp>
      <p:pic>
        <p:nvPicPr>
          <p:cNvPr id="20" name="Picture 20"/>
          <p:cNvPicPr>
            <a:picLocks noChangeAspect="1"/>
          </p:cNvPicPr>
          <p:nvPr/>
        </p:nvPicPr>
        <p:blipFill>
          <a:blip r:embed="rId6"/>
          <a:srcRect/>
          <a:stretch>
            <a:fillRect/>
          </a:stretch>
        </p:blipFill>
        <p:spPr>
          <a:xfrm>
            <a:off x="3922946" y="436269"/>
            <a:ext cx="1288075" cy="777096"/>
          </a:xfrm>
          <a:prstGeom prst="rect">
            <a:avLst/>
          </a:prstGeom>
        </p:spPr>
      </p:pic>
      <p:sp>
        <p:nvSpPr>
          <p:cNvPr id="21" name="TextBox 21"/>
          <p:cNvSpPr txBox="1"/>
          <p:nvPr/>
        </p:nvSpPr>
        <p:spPr>
          <a:xfrm>
            <a:off x="1028700" y="436269"/>
            <a:ext cx="3538284" cy="492125"/>
          </a:xfrm>
          <a:prstGeom prst="rect">
            <a:avLst/>
          </a:prstGeom>
        </p:spPr>
        <p:txBody>
          <a:bodyPr lIns="0" tIns="0" rIns="0" bIns="0" rtlCol="0" anchor="t">
            <a:spAutoFit/>
          </a:bodyPr>
          <a:lstStyle/>
          <a:p>
            <a:pPr>
              <a:lnSpc>
                <a:spcPts val="3899"/>
              </a:lnSpc>
            </a:pPr>
            <a:r>
              <a:rPr lang="en-US" sz="3249">
                <a:solidFill>
                  <a:srgbClr val="FDA529"/>
                </a:solidFill>
                <a:latin typeface="Now Bold"/>
              </a:rPr>
              <a:t>Planning</a:t>
            </a:r>
          </a:p>
        </p:txBody>
      </p:sp>
      <p:sp>
        <p:nvSpPr>
          <p:cNvPr id="22" name="TextBox 22"/>
          <p:cNvSpPr txBox="1"/>
          <p:nvPr/>
        </p:nvSpPr>
        <p:spPr>
          <a:xfrm>
            <a:off x="1028700" y="942975"/>
            <a:ext cx="5051171" cy="387350"/>
          </a:xfrm>
          <a:prstGeom prst="rect">
            <a:avLst/>
          </a:prstGeom>
        </p:spPr>
        <p:txBody>
          <a:bodyPr lIns="0" tIns="0" rIns="0" bIns="0" rtlCol="0" anchor="t">
            <a:spAutoFit/>
          </a:bodyPr>
          <a:lstStyle/>
          <a:p>
            <a:pPr algn="just">
              <a:lnSpc>
                <a:spcPts val="2799"/>
              </a:lnSpc>
            </a:pPr>
            <a:r>
              <a:rPr lang="en-US" sz="1999">
                <a:solidFill>
                  <a:srgbClr val="000000"/>
                </a:solidFill>
                <a:latin typeface="Alpina Sans 6"/>
              </a:rPr>
              <a:t>MARCA</a:t>
            </a:r>
          </a:p>
        </p:txBody>
      </p:sp>
      <p:sp>
        <p:nvSpPr>
          <p:cNvPr id="23" name="TextBox 23"/>
          <p:cNvSpPr txBox="1"/>
          <p:nvPr/>
        </p:nvSpPr>
        <p:spPr>
          <a:xfrm>
            <a:off x="1240675" y="6493161"/>
            <a:ext cx="3326309" cy="723900"/>
          </a:xfrm>
          <a:prstGeom prst="rect">
            <a:avLst/>
          </a:prstGeom>
        </p:spPr>
        <p:txBody>
          <a:bodyPr lIns="0" tIns="0" rIns="0" bIns="0" rtlCol="0" anchor="t">
            <a:spAutoFit/>
          </a:bodyPr>
          <a:lstStyle/>
          <a:p>
            <a:pPr algn="ctr">
              <a:lnSpc>
                <a:spcPts val="5040"/>
              </a:lnSpc>
              <a:spcBef>
                <a:spcPct val="0"/>
              </a:spcBef>
            </a:pPr>
            <a:r>
              <a:rPr lang="en-US" sz="4200">
                <a:solidFill>
                  <a:srgbClr val="000000"/>
                </a:solidFill>
                <a:latin typeface="Alpina Sans 6 Bold"/>
              </a:rPr>
              <a:t>2.32k</a:t>
            </a:r>
          </a:p>
        </p:txBody>
      </p:sp>
      <p:sp>
        <p:nvSpPr>
          <p:cNvPr id="24" name="TextBox 24"/>
          <p:cNvSpPr txBox="1"/>
          <p:nvPr/>
        </p:nvSpPr>
        <p:spPr>
          <a:xfrm>
            <a:off x="2141997" y="9195085"/>
            <a:ext cx="2773164" cy="1053494"/>
          </a:xfrm>
          <a:prstGeom prst="rect">
            <a:avLst/>
          </a:prstGeom>
        </p:spPr>
        <p:txBody>
          <a:bodyPr lIns="0" tIns="0" rIns="0" bIns="0" rtlCol="0" anchor="t">
            <a:spAutoFit/>
          </a:bodyPr>
          <a:lstStyle/>
          <a:p>
            <a:pPr>
              <a:lnSpc>
                <a:spcPts val="2800"/>
              </a:lnSpc>
            </a:pPr>
            <a:r>
              <a:rPr lang="en-US" dirty="0">
                <a:solidFill>
                  <a:srgbClr val="000000"/>
                </a:solidFill>
                <a:latin typeface="Alpina Sans 1 Bold"/>
              </a:rPr>
              <a:t>Calidad de </a:t>
            </a:r>
            <a:r>
              <a:rPr lang="en-US" dirty="0" err="1">
                <a:solidFill>
                  <a:srgbClr val="000000"/>
                </a:solidFill>
                <a:latin typeface="Alpina Sans 1 Bold"/>
              </a:rPr>
              <a:t>vida</a:t>
            </a:r>
            <a:r>
              <a:rPr lang="en-US" dirty="0">
                <a:solidFill>
                  <a:srgbClr val="000000"/>
                </a:solidFill>
                <a:latin typeface="Alpina Sans 1 Bold"/>
              </a:rPr>
              <a:t> de </a:t>
            </a:r>
            <a:r>
              <a:rPr lang="en-US" dirty="0" err="1">
                <a:solidFill>
                  <a:srgbClr val="000000"/>
                </a:solidFill>
                <a:latin typeface="Alpina Sans 1 Bold"/>
              </a:rPr>
              <a:t>niños</a:t>
            </a:r>
            <a:endParaRPr lang="en-US" dirty="0">
              <a:solidFill>
                <a:srgbClr val="000000"/>
              </a:solidFill>
              <a:latin typeface="Alpina Sans 1 Bold"/>
            </a:endParaRPr>
          </a:p>
          <a:p>
            <a:pPr>
              <a:lnSpc>
                <a:spcPts val="2800"/>
              </a:lnSpc>
            </a:pPr>
            <a:r>
              <a:rPr lang="en-US" dirty="0" err="1">
                <a:solidFill>
                  <a:srgbClr val="000000"/>
                </a:solidFill>
                <a:latin typeface="Alpina Sans 1 Bold"/>
              </a:rPr>
              <a:t>Proyectos</a:t>
            </a:r>
            <a:r>
              <a:rPr lang="en-US" dirty="0">
                <a:solidFill>
                  <a:srgbClr val="000000"/>
                </a:solidFill>
                <a:latin typeface="Alpina Sans 1 Bold"/>
              </a:rPr>
              <a:t> </a:t>
            </a:r>
            <a:r>
              <a:rPr lang="en-US" dirty="0" err="1">
                <a:solidFill>
                  <a:srgbClr val="000000"/>
                </a:solidFill>
                <a:latin typeface="Alpina Sans 1 Bold"/>
              </a:rPr>
              <a:t>Nutrición</a:t>
            </a:r>
            <a:endParaRPr lang="en-US" dirty="0">
              <a:solidFill>
                <a:srgbClr val="000000"/>
              </a:solidFill>
              <a:latin typeface="Alpina Sans 1 Bold"/>
            </a:endParaRPr>
          </a:p>
          <a:p>
            <a:pPr>
              <a:lnSpc>
                <a:spcPts val="2800"/>
              </a:lnSpc>
            </a:pPr>
            <a:r>
              <a:rPr lang="en-US" dirty="0" err="1">
                <a:solidFill>
                  <a:srgbClr val="000000"/>
                </a:solidFill>
                <a:latin typeface="Alpina Sans 1 Bold"/>
              </a:rPr>
              <a:t>Mejor</a:t>
            </a:r>
            <a:r>
              <a:rPr lang="en-US" dirty="0">
                <a:solidFill>
                  <a:srgbClr val="000000"/>
                </a:solidFill>
                <a:latin typeface="Alpina Sans 1 Bold"/>
              </a:rPr>
              <a:t> </a:t>
            </a:r>
            <a:r>
              <a:rPr lang="en-US" dirty="0" err="1">
                <a:solidFill>
                  <a:srgbClr val="000000"/>
                </a:solidFill>
                <a:latin typeface="Alpina Sans 1 Bold"/>
              </a:rPr>
              <a:t>combinación</a:t>
            </a:r>
            <a:endParaRPr lang="en-US" dirty="0">
              <a:solidFill>
                <a:srgbClr val="000000"/>
              </a:solidFill>
              <a:latin typeface="Alpina Sans 1 Bold"/>
            </a:endParaRPr>
          </a:p>
        </p:txBody>
      </p:sp>
      <p:sp>
        <p:nvSpPr>
          <p:cNvPr id="25" name="TextBox 25"/>
          <p:cNvSpPr txBox="1"/>
          <p:nvPr/>
        </p:nvSpPr>
        <p:spPr>
          <a:xfrm>
            <a:off x="151761" y="9264618"/>
            <a:ext cx="1656153" cy="905508"/>
          </a:xfrm>
          <a:prstGeom prst="rect">
            <a:avLst/>
          </a:prstGeom>
        </p:spPr>
        <p:txBody>
          <a:bodyPr wrap="square" lIns="0" tIns="0" rIns="0" bIns="0" rtlCol="0" anchor="t">
            <a:spAutoFit/>
          </a:bodyPr>
          <a:lstStyle/>
          <a:p>
            <a:pPr>
              <a:lnSpc>
                <a:spcPts val="3640"/>
              </a:lnSpc>
            </a:pPr>
            <a:r>
              <a:rPr lang="en-US" sz="2600" dirty="0" err="1">
                <a:solidFill>
                  <a:srgbClr val="000000"/>
                </a:solidFill>
                <a:latin typeface="Open Sans"/>
              </a:rPr>
              <a:t>mejores</a:t>
            </a:r>
            <a:endParaRPr lang="en-US" sz="2600" dirty="0">
              <a:solidFill>
                <a:srgbClr val="000000"/>
              </a:solidFill>
              <a:latin typeface="Open Sans"/>
            </a:endParaRPr>
          </a:p>
          <a:p>
            <a:pPr>
              <a:lnSpc>
                <a:spcPts val="3640"/>
              </a:lnSpc>
            </a:pPr>
            <a:r>
              <a:rPr lang="en-US" sz="2600" dirty="0" err="1">
                <a:solidFill>
                  <a:srgbClr val="000000"/>
                </a:solidFill>
                <a:latin typeface="Open Sans"/>
              </a:rPr>
              <a:t>términos</a:t>
            </a:r>
            <a:endParaRPr lang="en-US" sz="2600" dirty="0">
              <a:solidFill>
                <a:srgbClr val="000000"/>
              </a:solidFill>
              <a:latin typeface="Open Sans"/>
            </a:endParaRPr>
          </a:p>
        </p:txBody>
      </p:sp>
      <p:sp>
        <p:nvSpPr>
          <p:cNvPr id="26" name="TextBox 26"/>
          <p:cNvSpPr txBox="1"/>
          <p:nvPr/>
        </p:nvSpPr>
        <p:spPr>
          <a:xfrm>
            <a:off x="5674525" y="7064660"/>
            <a:ext cx="2315270" cy="933450"/>
          </a:xfrm>
          <a:prstGeom prst="rect">
            <a:avLst/>
          </a:prstGeom>
        </p:spPr>
        <p:txBody>
          <a:bodyPr lIns="0" tIns="0" rIns="0" bIns="0" rtlCol="0" anchor="t">
            <a:spAutoFit/>
          </a:bodyPr>
          <a:lstStyle/>
          <a:p>
            <a:pPr>
              <a:lnSpc>
                <a:spcPts val="2459"/>
              </a:lnSpc>
              <a:spcBef>
                <a:spcPct val="0"/>
              </a:spcBef>
            </a:pPr>
            <a:r>
              <a:rPr lang="en-US" sz="2049">
                <a:solidFill>
                  <a:srgbClr val="000000"/>
                </a:solidFill>
                <a:latin typeface="Now Bold"/>
              </a:rPr>
              <a:t>alpina</a:t>
            </a:r>
          </a:p>
          <a:p>
            <a:pPr>
              <a:lnSpc>
                <a:spcPts val="2459"/>
              </a:lnSpc>
              <a:spcBef>
                <a:spcPct val="0"/>
              </a:spcBef>
            </a:pPr>
            <a:r>
              <a:rPr lang="en-US" sz="2049">
                <a:solidFill>
                  <a:srgbClr val="000000"/>
                </a:solidFill>
                <a:latin typeface="Now Bold"/>
              </a:rPr>
              <a:t>Searches : 24,650</a:t>
            </a:r>
          </a:p>
          <a:p>
            <a:pPr>
              <a:lnSpc>
                <a:spcPts val="2459"/>
              </a:lnSpc>
              <a:spcBef>
                <a:spcPct val="0"/>
              </a:spcBef>
            </a:pPr>
            <a:r>
              <a:rPr lang="en-US" sz="2049">
                <a:solidFill>
                  <a:srgbClr val="000000"/>
                </a:solidFill>
                <a:latin typeface="Now Bold"/>
              </a:rPr>
              <a:t>Growth : </a:t>
            </a:r>
            <a:r>
              <a:rPr lang="en-US" sz="2049">
                <a:solidFill>
                  <a:srgbClr val="3DC639"/>
                </a:solidFill>
                <a:latin typeface="Now Bold"/>
              </a:rPr>
              <a:t>22.4%</a:t>
            </a:r>
          </a:p>
        </p:txBody>
      </p:sp>
      <p:sp>
        <p:nvSpPr>
          <p:cNvPr id="27" name="TextBox 27"/>
          <p:cNvSpPr txBox="1"/>
          <p:nvPr/>
        </p:nvSpPr>
        <p:spPr>
          <a:xfrm>
            <a:off x="5674525" y="8412993"/>
            <a:ext cx="2274987" cy="933450"/>
          </a:xfrm>
          <a:prstGeom prst="rect">
            <a:avLst/>
          </a:prstGeom>
        </p:spPr>
        <p:txBody>
          <a:bodyPr lIns="0" tIns="0" rIns="0" bIns="0" rtlCol="0" anchor="t">
            <a:spAutoFit/>
          </a:bodyPr>
          <a:lstStyle/>
          <a:p>
            <a:pPr>
              <a:lnSpc>
                <a:spcPts val="2459"/>
              </a:lnSpc>
              <a:spcBef>
                <a:spcPct val="0"/>
              </a:spcBef>
            </a:pPr>
            <a:r>
              <a:rPr lang="en-US" sz="2049">
                <a:solidFill>
                  <a:srgbClr val="000000"/>
                </a:solidFill>
                <a:latin typeface="Now Bold"/>
              </a:rPr>
              <a:t>historia de alpina</a:t>
            </a:r>
          </a:p>
          <a:p>
            <a:pPr>
              <a:lnSpc>
                <a:spcPts val="2459"/>
              </a:lnSpc>
              <a:spcBef>
                <a:spcPct val="0"/>
              </a:spcBef>
            </a:pPr>
            <a:r>
              <a:rPr lang="en-US" sz="2049">
                <a:solidFill>
                  <a:srgbClr val="000000"/>
                </a:solidFill>
                <a:latin typeface="Now Bold"/>
              </a:rPr>
              <a:t>Searches : 545</a:t>
            </a:r>
          </a:p>
          <a:p>
            <a:pPr>
              <a:lnSpc>
                <a:spcPts val="2459"/>
              </a:lnSpc>
              <a:spcBef>
                <a:spcPct val="0"/>
              </a:spcBef>
            </a:pPr>
            <a:r>
              <a:rPr lang="en-US" sz="2049">
                <a:solidFill>
                  <a:srgbClr val="000000"/>
                </a:solidFill>
                <a:latin typeface="Now Bold"/>
              </a:rPr>
              <a:t>Growth : </a:t>
            </a:r>
            <a:r>
              <a:rPr lang="en-US" sz="2049">
                <a:solidFill>
                  <a:srgbClr val="3DC639"/>
                </a:solidFill>
                <a:latin typeface="Now Bold"/>
              </a:rPr>
              <a:t>65.8%</a:t>
            </a:r>
          </a:p>
        </p:txBody>
      </p:sp>
      <p:sp>
        <p:nvSpPr>
          <p:cNvPr id="28" name="TextBox 28"/>
          <p:cNvSpPr txBox="1"/>
          <p:nvPr/>
        </p:nvSpPr>
        <p:spPr>
          <a:xfrm>
            <a:off x="9791744" y="942975"/>
            <a:ext cx="5051171" cy="387350"/>
          </a:xfrm>
          <a:prstGeom prst="rect">
            <a:avLst/>
          </a:prstGeom>
        </p:spPr>
        <p:txBody>
          <a:bodyPr lIns="0" tIns="0" rIns="0" bIns="0" rtlCol="0" anchor="t">
            <a:spAutoFit/>
          </a:bodyPr>
          <a:lstStyle/>
          <a:p>
            <a:pPr algn="just">
              <a:lnSpc>
                <a:spcPts val="2799"/>
              </a:lnSpc>
            </a:pPr>
            <a:r>
              <a:rPr lang="en-US" sz="1999">
                <a:solidFill>
                  <a:srgbClr val="000000"/>
                </a:solidFill>
                <a:latin typeface="Alpina Sans 6"/>
              </a:rPr>
              <a:t>COMPETENCIA</a:t>
            </a:r>
          </a:p>
        </p:txBody>
      </p:sp>
      <p:sp>
        <p:nvSpPr>
          <p:cNvPr id="29" name="TextBox 29"/>
          <p:cNvSpPr txBox="1"/>
          <p:nvPr/>
        </p:nvSpPr>
        <p:spPr>
          <a:xfrm>
            <a:off x="1114424" y="4922172"/>
            <a:ext cx="2466975" cy="232756"/>
          </a:xfrm>
          <a:prstGeom prst="rect">
            <a:avLst/>
          </a:prstGeom>
        </p:spPr>
        <p:txBody>
          <a:bodyPr wrap="square" lIns="0" tIns="0" rIns="0" bIns="0" rtlCol="0" anchor="t">
            <a:spAutoFit/>
          </a:bodyPr>
          <a:lstStyle/>
          <a:p>
            <a:pPr algn="ctr">
              <a:lnSpc>
                <a:spcPts val="1960"/>
              </a:lnSpc>
            </a:pPr>
            <a:r>
              <a:rPr lang="en-US" sz="1050" dirty="0">
                <a:solidFill>
                  <a:srgbClr val="000000"/>
                </a:solidFill>
                <a:latin typeface="Alpina Sans 1 Bold"/>
              </a:rPr>
              <a:t>Fuente: .meltwater.com</a:t>
            </a:r>
          </a:p>
        </p:txBody>
      </p:sp>
      <p:sp>
        <p:nvSpPr>
          <p:cNvPr id="30" name="TextBox 30"/>
          <p:cNvSpPr txBox="1"/>
          <p:nvPr/>
        </p:nvSpPr>
        <p:spPr>
          <a:xfrm>
            <a:off x="1114425" y="5289332"/>
            <a:ext cx="5237449" cy="627095"/>
          </a:xfrm>
          <a:prstGeom prst="rect">
            <a:avLst/>
          </a:prstGeom>
        </p:spPr>
        <p:txBody>
          <a:bodyPr wrap="square" lIns="0" tIns="0" rIns="0" bIns="0" rtlCol="0" anchor="t">
            <a:spAutoFit/>
          </a:bodyPr>
          <a:lstStyle/>
          <a:p>
            <a:pPr>
              <a:lnSpc>
                <a:spcPts val="2520"/>
              </a:lnSpc>
            </a:pPr>
            <a:r>
              <a:rPr lang="en-US" sz="1800" dirty="0">
                <a:solidFill>
                  <a:srgbClr val="000000"/>
                </a:solidFill>
                <a:latin typeface="Alpina Sans 6 Bold"/>
              </a:rPr>
              <a:t>alpina.com</a:t>
            </a:r>
          </a:p>
          <a:p>
            <a:pPr>
              <a:lnSpc>
                <a:spcPts val="2520"/>
              </a:lnSpc>
            </a:pPr>
            <a:r>
              <a:rPr lang="en-US" sz="1800" dirty="0" err="1">
                <a:solidFill>
                  <a:srgbClr val="000000"/>
                </a:solidFill>
                <a:latin typeface="Alpina Sans 1"/>
              </a:rPr>
              <a:t>Tráfico</a:t>
            </a:r>
            <a:r>
              <a:rPr lang="en-US" sz="1800" dirty="0">
                <a:solidFill>
                  <a:srgbClr val="000000"/>
                </a:solidFill>
                <a:latin typeface="Alpina Sans 1"/>
              </a:rPr>
              <a:t> de </a:t>
            </a:r>
            <a:r>
              <a:rPr lang="en-US" sz="1800" dirty="0" err="1">
                <a:solidFill>
                  <a:srgbClr val="000000"/>
                </a:solidFill>
                <a:latin typeface="Alpina Sans 1"/>
              </a:rPr>
              <a:t>marca</a:t>
            </a:r>
            <a:r>
              <a:rPr lang="en-US" sz="1800" dirty="0">
                <a:solidFill>
                  <a:srgbClr val="000000"/>
                </a:solidFill>
                <a:latin typeface="Alpina Sans 1"/>
              </a:rPr>
              <a:t>: 52,8 % I 558 palabras claves</a:t>
            </a:r>
          </a:p>
        </p:txBody>
      </p:sp>
      <p:sp>
        <p:nvSpPr>
          <p:cNvPr id="31" name="TextBox 31"/>
          <p:cNvSpPr txBox="1"/>
          <p:nvPr/>
        </p:nvSpPr>
        <p:spPr>
          <a:xfrm>
            <a:off x="893018" y="5938990"/>
            <a:ext cx="1829792" cy="232756"/>
          </a:xfrm>
          <a:prstGeom prst="rect">
            <a:avLst/>
          </a:prstGeom>
        </p:spPr>
        <p:txBody>
          <a:bodyPr wrap="square" lIns="0" tIns="0" rIns="0" bIns="0" rtlCol="0" anchor="t">
            <a:spAutoFit/>
          </a:bodyPr>
          <a:lstStyle/>
          <a:p>
            <a:pPr algn="ctr">
              <a:lnSpc>
                <a:spcPts val="1960"/>
              </a:lnSpc>
            </a:pPr>
            <a:r>
              <a:rPr lang="en-US" sz="1050" dirty="0">
                <a:solidFill>
                  <a:srgbClr val="000000"/>
                </a:solidFill>
                <a:latin typeface="Alpina Sans 1 Bold"/>
              </a:rPr>
              <a:t>Fuente: </a:t>
            </a:r>
            <a:r>
              <a:rPr lang="en-US" sz="1050" dirty="0" err="1">
                <a:solidFill>
                  <a:srgbClr val="000000"/>
                </a:solidFill>
                <a:latin typeface="Alpina Sans 1 Bold"/>
              </a:rPr>
              <a:t>semrush</a:t>
            </a:r>
            <a:endParaRPr lang="en-US" sz="1050" dirty="0">
              <a:solidFill>
                <a:srgbClr val="000000"/>
              </a:solidFill>
              <a:latin typeface="Alpina Sans 1 Bold"/>
            </a:endParaRPr>
          </a:p>
        </p:txBody>
      </p:sp>
      <p:sp>
        <p:nvSpPr>
          <p:cNvPr id="32" name="TextBox 32"/>
          <p:cNvSpPr txBox="1"/>
          <p:nvPr/>
        </p:nvSpPr>
        <p:spPr>
          <a:xfrm>
            <a:off x="7107045" y="5463321"/>
            <a:ext cx="833438" cy="361950"/>
          </a:xfrm>
          <a:prstGeom prst="rect">
            <a:avLst/>
          </a:prstGeom>
        </p:spPr>
        <p:txBody>
          <a:bodyPr lIns="0" tIns="0" rIns="0" bIns="0" rtlCol="0" anchor="t">
            <a:spAutoFit/>
          </a:bodyPr>
          <a:lstStyle/>
          <a:p>
            <a:pPr algn="ctr">
              <a:lnSpc>
                <a:spcPts val="2579"/>
              </a:lnSpc>
              <a:spcBef>
                <a:spcPct val="0"/>
              </a:spcBef>
            </a:pPr>
            <a:r>
              <a:rPr lang="en-US" sz="2149">
                <a:solidFill>
                  <a:srgbClr val="009490"/>
                </a:solidFill>
                <a:latin typeface="Alpina Sans 6 Bold"/>
              </a:rPr>
              <a:t>190,7K</a:t>
            </a:r>
          </a:p>
        </p:txBody>
      </p:sp>
      <p:sp>
        <p:nvSpPr>
          <p:cNvPr id="33" name="TextBox 33"/>
          <p:cNvSpPr txBox="1"/>
          <p:nvPr/>
        </p:nvSpPr>
        <p:spPr>
          <a:xfrm>
            <a:off x="6701438" y="5736371"/>
            <a:ext cx="1828001" cy="306494"/>
          </a:xfrm>
          <a:prstGeom prst="rect">
            <a:avLst/>
          </a:prstGeom>
        </p:spPr>
        <p:txBody>
          <a:bodyPr wrap="square" lIns="0" tIns="0" rIns="0" bIns="0" rtlCol="0" anchor="t">
            <a:spAutoFit/>
          </a:bodyPr>
          <a:lstStyle/>
          <a:p>
            <a:pPr>
              <a:lnSpc>
                <a:spcPts val="2520"/>
              </a:lnSpc>
            </a:pPr>
            <a:r>
              <a:rPr lang="en-US" sz="1800" dirty="0" err="1">
                <a:solidFill>
                  <a:srgbClr val="000000"/>
                </a:solidFill>
                <a:latin typeface="Alpina Sans 1"/>
              </a:rPr>
              <a:t>Tráfico</a:t>
            </a:r>
            <a:r>
              <a:rPr lang="en-US" sz="1800" dirty="0">
                <a:solidFill>
                  <a:srgbClr val="000000"/>
                </a:solidFill>
                <a:latin typeface="Alpina Sans 1"/>
              </a:rPr>
              <a:t> </a:t>
            </a:r>
            <a:r>
              <a:rPr lang="en-US" sz="1800" dirty="0" err="1">
                <a:solidFill>
                  <a:srgbClr val="000000"/>
                </a:solidFill>
                <a:latin typeface="Alpina Sans 1"/>
              </a:rPr>
              <a:t>orgánico</a:t>
            </a:r>
            <a:endParaRPr lang="en-US" sz="1800" dirty="0">
              <a:solidFill>
                <a:srgbClr val="000000"/>
              </a:solidFill>
              <a:latin typeface="Alpina Sans 1"/>
            </a:endParaRPr>
          </a:p>
        </p:txBody>
      </p:sp>
      <p:sp>
        <p:nvSpPr>
          <p:cNvPr id="34" name="TextBox 34"/>
          <p:cNvSpPr txBox="1"/>
          <p:nvPr/>
        </p:nvSpPr>
        <p:spPr>
          <a:xfrm>
            <a:off x="10637121" y="6464586"/>
            <a:ext cx="3326309" cy="723900"/>
          </a:xfrm>
          <a:prstGeom prst="rect">
            <a:avLst/>
          </a:prstGeom>
        </p:spPr>
        <p:txBody>
          <a:bodyPr lIns="0" tIns="0" rIns="0" bIns="0" rtlCol="0" anchor="t">
            <a:spAutoFit/>
          </a:bodyPr>
          <a:lstStyle/>
          <a:p>
            <a:pPr algn="ctr">
              <a:lnSpc>
                <a:spcPts val="5040"/>
              </a:lnSpc>
              <a:spcBef>
                <a:spcPct val="0"/>
              </a:spcBef>
            </a:pPr>
            <a:r>
              <a:rPr lang="en-US" sz="4200">
                <a:solidFill>
                  <a:srgbClr val="000000"/>
                </a:solidFill>
                <a:latin typeface="Alpina Sans 6 Bold"/>
              </a:rPr>
              <a:t>710</a:t>
            </a:r>
          </a:p>
        </p:txBody>
      </p:sp>
      <p:sp>
        <p:nvSpPr>
          <p:cNvPr id="35" name="TextBox 35"/>
          <p:cNvSpPr txBox="1"/>
          <p:nvPr/>
        </p:nvSpPr>
        <p:spPr>
          <a:xfrm>
            <a:off x="11538442" y="9166510"/>
            <a:ext cx="3085108" cy="1054099"/>
          </a:xfrm>
          <a:prstGeom prst="rect">
            <a:avLst/>
          </a:prstGeom>
        </p:spPr>
        <p:txBody>
          <a:bodyPr lIns="0" tIns="0" rIns="0" bIns="0" rtlCol="0" anchor="t">
            <a:spAutoFit/>
          </a:bodyPr>
          <a:lstStyle>
            <a:defPPr>
              <a:defRPr lang="en-US"/>
            </a:defPPr>
            <a:lvl1pPr>
              <a:lnSpc>
                <a:spcPts val="2800"/>
              </a:lnSpc>
              <a:defRPr>
                <a:solidFill>
                  <a:srgbClr val="000000"/>
                </a:solidFill>
                <a:latin typeface="Alpina Sans 1 Bold"/>
              </a:defRPr>
            </a:lvl1pPr>
          </a:lstStyle>
          <a:p>
            <a:r>
              <a:rPr lang="en-US" dirty="0" err="1"/>
              <a:t>Patrocinadores</a:t>
            </a:r>
            <a:r>
              <a:rPr lang="en-US" dirty="0"/>
              <a:t> de América</a:t>
            </a:r>
          </a:p>
          <a:p>
            <a:r>
              <a:rPr lang="en-US" dirty="0"/>
              <a:t>Nuevo </a:t>
            </a:r>
            <a:r>
              <a:rPr lang="en-US" dirty="0" err="1"/>
              <a:t>patrocinador</a:t>
            </a:r>
            <a:endParaRPr lang="en-US" dirty="0"/>
          </a:p>
          <a:p>
            <a:r>
              <a:rPr lang="en-US" dirty="0"/>
              <a:t>Grandes </a:t>
            </a:r>
            <a:r>
              <a:rPr lang="en-US" dirty="0" err="1"/>
              <a:t>cadenas</a:t>
            </a:r>
            <a:endParaRPr lang="en-US" dirty="0"/>
          </a:p>
        </p:txBody>
      </p:sp>
      <p:sp>
        <p:nvSpPr>
          <p:cNvPr id="36" name="TextBox 36"/>
          <p:cNvSpPr txBox="1"/>
          <p:nvPr/>
        </p:nvSpPr>
        <p:spPr>
          <a:xfrm>
            <a:off x="9501895" y="9236043"/>
            <a:ext cx="1702465" cy="905508"/>
          </a:xfrm>
          <a:prstGeom prst="rect">
            <a:avLst/>
          </a:prstGeom>
        </p:spPr>
        <p:txBody>
          <a:bodyPr wrap="square" lIns="0" tIns="0" rIns="0" bIns="0" rtlCol="0" anchor="t">
            <a:spAutoFit/>
          </a:bodyPr>
          <a:lstStyle/>
          <a:p>
            <a:pPr>
              <a:lnSpc>
                <a:spcPts val="3640"/>
              </a:lnSpc>
            </a:pPr>
            <a:r>
              <a:rPr lang="en-US" sz="2600" dirty="0" err="1">
                <a:solidFill>
                  <a:srgbClr val="000000"/>
                </a:solidFill>
                <a:latin typeface="Open Sans"/>
              </a:rPr>
              <a:t>mejores</a:t>
            </a:r>
            <a:endParaRPr lang="en-US" sz="2600" dirty="0">
              <a:solidFill>
                <a:srgbClr val="000000"/>
              </a:solidFill>
              <a:latin typeface="Open Sans"/>
            </a:endParaRPr>
          </a:p>
          <a:p>
            <a:pPr>
              <a:lnSpc>
                <a:spcPts val="3640"/>
              </a:lnSpc>
            </a:pPr>
            <a:r>
              <a:rPr lang="en-US" sz="2600" dirty="0" err="1">
                <a:solidFill>
                  <a:srgbClr val="000000"/>
                </a:solidFill>
                <a:latin typeface="Open Sans"/>
              </a:rPr>
              <a:t>términos</a:t>
            </a:r>
            <a:endParaRPr lang="en-US" sz="2600" dirty="0">
              <a:solidFill>
                <a:srgbClr val="000000"/>
              </a:solidFill>
              <a:latin typeface="Open Sans"/>
            </a:endParaRPr>
          </a:p>
        </p:txBody>
      </p:sp>
      <p:sp>
        <p:nvSpPr>
          <p:cNvPr id="37" name="TextBox 37"/>
          <p:cNvSpPr txBox="1"/>
          <p:nvPr/>
        </p:nvSpPr>
        <p:spPr>
          <a:xfrm>
            <a:off x="15070970" y="7036085"/>
            <a:ext cx="2270026" cy="933450"/>
          </a:xfrm>
          <a:prstGeom prst="rect">
            <a:avLst/>
          </a:prstGeom>
        </p:spPr>
        <p:txBody>
          <a:bodyPr lIns="0" tIns="0" rIns="0" bIns="0" rtlCol="0" anchor="t">
            <a:spAutoFit/>
          </a:bodyPr>
          <a:lstStyle/>
          <a:p>
            <a:pPr>
              <a:lnSpc>
                <a:spcPts val="2459"/>
              </a:lnSpc>
              <a:spcBef>
                <a:spcPct val="0"/>
              </a:spcBef>
            </a:pPr>
            <a:r>
              <a:rPr lang="en-US" sz="2049">
                <a:solidFill>
                  <a:srgbClr val="000000"/>
                </a:solidFill>
                <a:latin typeface="Now Bold"/>
              </a:rPr>
              <a:t>colanta</a:t>
            </a:r>
          </a:p>
          <a:p>
            <a:pPr>
              <a:lnSpc>
                <a:spcPts val="2459"/>
              </a:lnSpc>
              <a:spcBef>
                <a:spcPct val="0"/>
              </a:spcBef>
            </a:pPr>
            <a:r>
              <a:rPr lang="en-US" sz="2049">
                <a:solidFill>
                  <a:srgbClr val="000000"/>
                </a:solidFill>
                <a:latin typeface="Now Bold"/>
              </a:rPr>
              <a:t>Searches : 18.500</a:t>
            </a:r>
          </a:p>
          <a:p>
            <a:pPr>
              <a:lnSpc>
                <a:spcPts val="2459"/>
              </a:lnSpc>
              <a:spcBef>
                <a:spcPct val="0"/>
              </a:spcBef>
            </a:pPr>
            <a:r>
              <a:rPr lang="en-US" sz="2049">
                <a:solidFill>
                  <a:srgbClr val="000000"/>
                </a:solidFill>
                <a:latin typeface="Now Bold"/>
              </a:rPr>
              <a:t>Growth : </a:t>
            </a:r>
            <a:r>
              <a:rPr lang="en-US" sz="2049">
                <a:solidFill>
                  <a:srgbClr val="3DC639"/>
                </a:solidFill>
                <a:latin typeface="Now Bold"/>
              </a:rPr>
              <a:t>1,3%</a:t>
            </a:r>
          </a:p>
        </p:txBody>
      </p:sp>
      <p:sp>
        <p:nvSpPr>
          <p:cNvPr id="38" name="TextBox 38"/>
          <p:cNvSpPr txBox="1"/>
          <p:nvPr/>
        </p:nvSpPr>
        <p:spPr>
          <a:xfrm>
            <a:off x="15070970" y="8384418"/>
            <a:ext cx="2241748" cy="933450"/>
          </a:xfrm>
          <a:prstGeom prst="rect">
            <a:avLst/>
          </a:prstGeom>
        </p:spPr>
        <p:txBody>
          <a:bodyPr lIns="0" tIns="0" rIns="0" bIns="0" rtlCol="0" anchor="t">
            <a:spAutoFit/>
          </a:bodyPr>
          <a:lstStyle/>
          <a:p>
            <a:pPr>
              <a:lnSpc>
                <a:spcPts val="2459"/>
              </a:lnSpc>
              <a:spcBef>
                <a:spcPct val="0"/>
              </a:spcBef>
            </a:pPr>
            <a:r>
              <a:rPr lang="en-US" sz="2049">
                <a:solidFill>
                  <a:srgbClr val="000000"/>
                </a:solidFill>
                <a:latin typeface="Now Bold"/>
              </a:rPr>
              <a:t>empresa Colanta</a:t>
            </a:r>
          </a:p>
          <a:p>
            <a:pPr>
              <a:lnSpc>
                <a:spcPts val="2459"/>
              </a:lnSpc>
              <a:spcBef>
                <a:spcPct val="0"/>
              </a:spcBef>
            </a:pPr>
            <a:r>
              <a:rPr lang="en-US" sz="2049">
                <a:solidFill>
                  <a:srgbClr val="000000"/>
                </a:solidFill>
                <a:latin typeface="Now Bold"/>
              </a:rPr>
              <a:t>Searches : 1185</a:t>
            </a:r>
          </a:p>
          <a:p>
            <a:pPr>
              <a:lnSpc>
                <a:spcPts val="2459"/>
              </a:lnSpc>
              <a:spcBef>
                <a:spcPct val="0"/>
              </a:spcBef>
            </a:pPr>
            <a:r>
              <a:rPr lang="en-US" sz="2049">
                <a:solidFill>
                  <a:srgbClr val="000000"/>
                </a:solidFill>
                <a:latin typeface="Now Bold"/>
              </a:rPr>
              <a:t>Growth : </a:t>
            </a:r>
            <a:r>
              <a:rPr lang="en-US" sz="2049">
                <a:solidFill>
                  <a:srgbClr val="3DC639"/>
                </a:solidFill>
                <a:latin typeface="Now Bold"/>
              </a:rPr>
              <a:t>70%</a:t>
            </a:r>
          </a:p>
        </p:txBody>
      </p:sp>
      <p:sp>
        <p:nvSpPr>
          <p:cNvPr id="40" name="TextBox 40"/>
          <p:cNvSpPr txBox="1"/>
          <p:nvPr/>
        </p:nvSpPr>
        <p:spPr>
          <a:xfrm>
            <a:off x="10510870" y="5260757"/>
            <a:ext cx="5370791" cy="624273"/>
          </a:xfrm>
          <a:prstGeom prst="rect">
            <a:avLst/>
          </a:prstGeom>
        </p:spPr>
        <p:txBody>
          <a:bodyPr wrap="square" lIns="0" tIns="0" rIns="0" bIns="0" rtlCol="0" anchor="t">
            <a:spAutoFit/>
          </a:bodyPr>
          <a:lstStyle/>
          <a:p>
            <a:pPr>
              <a:lnSpc>
                <a:spcPts val="2520"/>
              </a:lnSpc>
            </a:pPr>
            <a:r>
              <a:rPr lang="en-US" sz="1800" dirty="0">
                <a:solidFill>
                  <a:srgbClr val="000000"/>
                </a:solidFill>
                <a:latin typeface="Alpina Sans 6 Bold"/>
              </a:rPr>
              <a:t>colanta.com/sabe-mas/</a:t>
            </a:r>
          </a:p>
          <a:p>
            <a:pPr>
              <a:lnSpc>
                <a:spcPts val="2520"/>
              </a:lnSpc>
            </a:pPr>
            <a:r>
              <a:rPr lang="en-US" sz="1800" dirty="0" err="1">
                <a:solidFill>
                  <a:srgbClr val="000000"/>
                </a:solidFill>
                <a:latin typeface="Alpina Sans 6"/>
              </a:rPr>
              <a:t>Tráfico</a:t>
            </a:r>
            <a:r>
              <a:rPr lang="en-US" sz="1800" dirty="0">
                <a:solidFill>
                  <a:srgbClr val="000000"/>
                </a:solidFill>
                <a:latin typeface="Alpina Sans 6"/>
              </a:rPr>
              <a:t> de </a:t>
            </a:r>
            <a:r>
              <a:rPr lang="en-US" sz="1800" dirty="0" err="1">
                <a:solidFill>
                  <a:srgbClr val="000000"/>
                </a:solidFill>
                <a:latin typeface="Alpina Sans 6"/>
              </a:rPr>
              <a:t>marca</a:t>
            </a:r>
            <a:r>
              <a:rPr lang="en-US" sz="1800" dirty="0">
                <a:solidFill>
                  <a:srgbClr val="000000"/>
                </a:solidFill>
                <a:latin typeface="Alpina Sans 6"/>
              </a:rPr>
              <a:t>: 56,2 %  I  246 palabras claves</a:t>
            </a:r>
          </a:p>
        </p:txBody>
      </p:sp>
      <p:sp>
        <p:nvSpPr>
          <p:cNvPr id="42" name="TextBox 42"/>
          <p:cNvSpPr txBox="1"/>
          <p:nvPr/>
        </p:nvSpPr>
        <p:spPr>
          <a:xfrm>
            <a:off x="16551116" y="5434746"/>
            <a:ext cx="738188" cy="361950"/>
          </a:xfrm>
          <a:prstGeom prst="rect">
            <a:avLst/>
          </a:prstGeom>
        </p:spPr>
        <p:txBody>
          <a:bodyPr lIns="0" tIns="0" rIns="0" bIns="0" rtlCol="0" anchor="t">
            <a:spAutoFit/>
          </a:bodyPr>
          <a:lstStyle/>
          <a:p>
            <a:pPr algn="ctr">
              <a:lnSpc>
                <a:spcPts val="2579"/>
              </a:lnSpc>
              <a:spcBef>
                <a:spcPct val="0"/>
              </a:spcBef>
            </a:pPr>
            <a:r>
              <a:rPr lang="en-US" sz="2149">
                <a:solidFill>
                  <a:srgbClr val="009490"/>
                </a:solidFill>
                <a:latin typeface="Alpina Sans 6 Bold"/>
              </a:rPr>
              <a:t>90,6K</a:t>
            </a:r>
          </a:p>
        </p:txBody>
      </p:sp>
      <p:sp>
        <p:nvSpPr>
          <p:cNvPr id="43" name="TextBox 43"/>
          <p:cNvSpPr txBox="1"/>
          <p:nvPr/>
        </p:nvSpPr>
        <p:spPr>
          <a:xfrm>
            <a:off x="16097884" y="5707796"/>
            <a:ext cx="1829792" cy="306494"/>
          </a:xfrm>
          <a:prstGeom prst="rect">
            <a:avLst/>
          </a:prstGeom>
        </p:spPr>
        <p:txBody>
          <a:bodyPr wrap="square" lIns="0" tIns="0" rIns="0" bIns="0" rtlCol="0" anchor="t">
            <a:spAutoFit/>
          </a:bodyPr>
          <a:lstStyle/>
          <a:p>
            <a:pPr>
              <a:lnSpc>
                <a:spcPts val="2520"/>
              </a:lnSpc>
            </a:pPr>
            <a:r>
              <a:rPr lang="en-US" sz="1800">
                <a:solidFill>
                  <a:srgbClr val="000000"/>
                </a:solidFill>
                <a:latin typeface="Alpina Sans 1"/>
              </a:rPr>
              <a:t>Tráfico orgánico</a:t>
            </a:r>
          </a:p>
        </p:txBody>
      </p:sp>
      <p:sp>
        <p:nvSpPr>
          <p:cNvPr id="44" name="TextBox 29">
            <a:extLst>
              <a:ext uri="{FF2B5EF4-FFF2-40B4-BE49-F238E27FC236}">
                <a16:creationId xmlns:a16="http://schemas.microsoft.com/office/drawing/2014/main" id="{678837DB-B2EC-4DF2-92CA-1F16C2E8D6DD}"/>
              </a:ext>
            </a:extLst>
          </p:cNvPr>
          <p:cNvSpPr txBox="1"/>
          <p:nvPr/>
        </p:nvSpPr>
        <p:spPr>
          <a:xfrm>
            <a:off x="9844093" y="4801575"/>
            <a:ext cx="2466975" cy="232756"/>
          </a:xfrm>
          <a:prstGeom prst="rect">
            <a:avLst/>
          </a:prstGeom>
        </p:spPr>
        <p:txBody>
          <a:bodyPr wrap="square" lIns="0" tIns="0" rIns="0" bIns="0" rtlCol="0" anchor="t">
            <a:spAutoFit/>
          </a:bodyPr>
          <a:lstStyle/>
          <a:p>
            <a:pPr algn="ctr">
              <a:lnSpc>
                <a:spcPts val="1960"/>
              </a:lnSpc>
            </a:pPr>
            <a:r>
              <a:rPr lang="en-US" sz="1050" dirty="0">
                <a:solidFill>
                  <a:srgbClr val="000000"/>
                </a:solidFill>
                <a:latin typeface="Alpina Sans 1 Bold"/>
              </a:rPr>
              <a:t>Fuente: .meltwater.com</a:t>
            </a:r>
          </a:p>
        </p:txBody>
      </p:sp>
      <p:sp>
        <p:nvSpPr>
          <p:cNvPr id="45" name="TextBox 31">
            <a:extLst>
              <a:ext uri="{FF2B5EF4-FFF2-40B4-BE49-F238E27FC236}">
                <a16:creationId xmlns:a16="http://schemas.microsoft.com/office/drawing/2014/main" id="{4725959C-76EA-4640-994D-4341E9C07945}"/>
              </a:ext>
            </a:extLst>
          </p:cNvPr>
          <p:cNvSpPr txBox="1"/>
          <p:nvPr/>
        </p:nvSpPr>
        <p:spPr>
          <a:xfrm>
            <a:off x="10030682" y="5925228"/>
            <a:ext cx="1829792" cy="232756"/>
          </a:xfrm>
          <a:prstGeom prst="rect">
            <a:avLst/>
          </a:prstGeom>
        </p:spPr>
        <p:txBody>
          <a:bodyPr wrap="square" lIns="0" tIns="0" rIns="0" bIns="0" rtlCol="0" anchor="t">
            <a:spAutoFit/>
          </a:bodyPr>
          <a:lstStyle/>
          <a:p>
            <a:pPr algn="ctr">
              <a:lnSpc>
                <a:spcPts val="1960"/>
              </a:lnSpc>
            </a:pPr>
            <a:r>
              <a:rPr lang="en-US" sz="1050" dirty="0">
                <a:solidFill>
                  <a:srgbClr val="000000"/>
                </a:solidFill>
                <a:latin typeface="Alpina Sans 1 Bold"/>
              </a:rPr>
              <a:t>Fuente: </a:t>
            </a:r>
            <a:r>
              <a:rPr lang="en-US" sz="1050" dirty="0" err="1">
                <a:solidFill>
                  <a:srgbClr val="000000"/>
                </a:solidFill>
                <a:latin typeface="Alpina Sans 1 Bold"/>
              </a:rPr>
              <a:t>semrush</a:t>
            </a:r>
            <a:endParaRPr lang="en-US" sz="1050" dirty="0">
              <a:solidFill>
                <a:srgbClr val="000000"/>
              </a:solidFill>
              <a:latin typeface="Alpina Sans 1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3550587"/>
            <a:ext cx="6560960" cy="1212539"/>
          </a:xfrm>
          <a:prstGeom prst="rect">
            <a:avLst/>
          </a:prstGeom>
          <a:solidFill>
            <a:srgbClr val="009490"/>
          </a:solidFill>
        </p:spPr>
      </p:sp>
      <p:pic>
        <p:nvPicPr>
          <p:cNvPr id="3" name="Picture 3"/>
          <p:cNvPicPr>
            <a:picLocks noChangeAspect="1"/>
          </p:cNvPicPr>
          <p:nvPr/>
        </p:nvPicPr>
        <p:blipFill>
          <a:blip r:embed="rId2"/>
          <a:srcRect/>
          <a:stretch>
            <a:fillRect/>
          </a:stretch>
        </p:blipFill>
        <p:spPr>
          <a:xfrm>
            <a:off x="15254072" y="682331"/>
            <a:ext cx="2261671" cy="2179604"/>
          </a:xfrm>
          <a:prstGeom prst="rect">
            <a:avLst/>
          </a:prstGeom>
        </p:spPr>
      </p:pic>
      <p:pic>
        <p:nvPicPr>
          <p:cNvPr id="4" name="Picture 4"/>
          <p:cNvPicPr>
            <a:picLocks noChangeAspect="1"/>
          </p:cNvPicPr>
          <p:nvPr/>
        </p:nvPicPr>
        <p:blipFill>
          <a:blip r:embed="rId3"/>
          <a:srcRect l="1726" t="5151" b="5614"/>
          <a:stretch>
            <a:fillRect/>
          </a:stretch>
        </p:blipFill>
        <p:spPr>
          <a:xfrm>
            <a:off x="12789486" y="726890"/>
            <a:ext cx="2331967" cy="2135046"/>
          </a:xfrm>
          <a:prstGeom prst="rect">
            <a:avLst/>
          </a:prstGeom>
        </p:spPr>
      </p:pic>
      <p:pic>
        <p:nvPicPr>
          <p:cNvPr id="5" name="Picture 5"/>
          <p:cNvPicPr>
            <a:picLocks noChangeAspect="1"/>
          </p:cNvPicPr>
          <p:nvPr/>
        </p:nvPicPr>
        <p:blipFill>
          <a:blip r:embed="rId4"/>
          <a:srcRect/>
          <a:stretch>
            <a:fillRect/>
          </a:stretch>
        </p:blipFill>
        <p:spPr>
          <a:xfrm>
            <a:off x="7655853" y="700276"/>
            <a:ext cx="2216583" cy="2161659"/>
          </a:xfrm>
          <a:prstGeom prst="rect">
            <a:avLst/>
          </a:prstGeom>
        </p:spPr>
      </p:pic>
      <p:pic>
        <p:nvPicPr>
          <p:cNvPr id="6" name="Picture 6"/>
          <p:cNvPicPr>
            <a:picLocks noChangeAspect="1"/>
          </p:cNvPicPr>
          <p:nvPr/>
        </p:nvPicPr>
        <p:blipFill>
          <a:blip r:embed="rId5"/>
          <a:srcRect b="6073"/>
          <a:stretch>
            <a:fillRect/>
          </a:stretch>
        </p:blipFill>
        <p:spPr>
          <a:xfrm>
            <a:off x="10314036" y="700276"/>
            <a:ext cx="2351625" cy="2226129"/>
          </a:xfrm>
          <a:prstGeom prst="rect">
            <a:avLst/>
          </a:prstGeom>
        </p:spPr>
      </p:pic>
      <p:pic>
        <p:nvPicPr>
          <p:cNvPr id="7" name="Picture 7"/>
          <p:cNvPicPr>
            <a:picLocks noChangeAspect="1"/>
          </p:cNvPicPr>
          <p:nvPr/>
        </p:nvPicPr>
        <p:blipFill>
          <a:blip r:embed="rId6"/>
          <a:srcRect b="3346"/>
          <a:stretch>
            <a:fillRect/>
          </a:stretch>
        </p:blipFill>
        <p:spPr>
          <a:xfrm>
            <a:off x="7565662" y="5067300"/>
            <a:ext cx="2748374" cy="4971361"/>
          </a:xfrm>
          <a:prstGeom prst="rect">
            <a:avLst/>
          </a:prstGeom>
        </p:spPr>
      </p:pic>
      <p:pic>
        <p:nvPicPr>
          <p:cNvPr id="8" name="Picture 8"/>
          <p:cNvPicPr>
            <a:picLocks noChangeAspect="1"/>
          </p:cNvPicPr>
          <p:nvPr/>
        </p:nvPicPr>
        <p:blipFill>
          <a:blip r:embed="rId7"/>
          <a:srcRect/>
          <a:stretch>
            <a:fillRect/>
          </a:stretch>
        </p:blipFill>
        <p:spPr>
          <a:xfrm>
            <a:off x="10903692" y="5436898"/>
            <a:ext cx="2321721" cy="2114550"/>
          </a:xfrm>
          <a:prstGeom prst="rect">
            <a:avLst/>
          </a:prstGeom>
        </p:spPr>
      </p:pic>
      <p:sp>
        <p:nvSpPr>
          <p:cNvPr id="9" name="AutoShape 9"/>
          <p:cNvSpPr/>
          <p:nvPr/>
        </p:nvSpPr>
        <p:spPr>
          <a:xfrm rot="-10800000">
            <a:off x="10903692" y="7715250"/>
            <a:ext cx="6619522" cy="0"/>
          </a:xfrm>
          <a:prstGeom prst="line">
            <a:avLst/>
          </a:prstGeom>
          <a:ln w="47625" cap="rnd">
            <a:solidFill>
              <a:srgbClr val="009490"/>
            </a:solidFill>
            <a:prstDash val="sysDot"/>
            <a:headEnd type="none" w="sm" len="sm"/>
            <a:tailEnd type="none" w="sm" len="sm"/>
          </a:ln>
        </p:spPr>
      </p:sp>
      <p:pic>
        <p:nvPicPr>
          <p:cNvPr id="10" name="Picture 10"/>
          <p:cNvPicPr>
            <a:picLocks noChangeAspect="1"/>
          </p:cNvPicPr>
          <p:nvPr/>
        </p:nvPicPr>
        <p:blipFill>
          <a:blip r:embed="rId8"/>
          <a:srcRect t="19412"/>
          <a:stretch>
            <a:fillRect/>
          </a:stretch>
        </p:blipFill>
        <p:spPr>
          <a:xfrm>
            <a:off x="10903692" y="7868239"/>
            <a:ext cx="1571138" cy="564199"/>
          </a:xfrm>
          <a:prstGeom prst="rect">
            <a:avLst/>
          </a:prstGeom>
        </p:spPr>
      </p:pic>
      <p:pic>
        <p:nvPicPr>
          <p:cNvPr id="11" name="Picture 11"/>
          <p:cNvPicPr>
            <a:picLocks noChangeAspect="1"/>
          </p:cNvPicPr>
          <p:nvPr/>
        </p:nvPicPr>
        <p:blipFill>
          <a:blip r:embed="rId9"/>
          <a:srcRect t="15892" b="12452"/>
          <a:stretch>
            <a:fillRect/>
          </a:stretch>
        </p:blipFill>
        <p:spPr>
          <a:xfrm>
            <a:off x="10851590" y="9783717"/>
            <a:ext cx="6664153" cy="509887"/>
          </a:xfrm>
          <a:prstGeom prst="rect">
            <a:avLst/>
          </a:prstGeom>
        </p:spPr>
      </p:pic>
      <p:sp>
        <p:nvSpPr>
          <p:cNvPr id="12" name="AutoShape 12"/>
          <p:cNvSpPr/>
          <p:nvPr/>
        </p:nvSpPr>
        <p:spPr>
          <a:xfrm rot="-10800000">
            <a:off x="7640704" y="4739313"/>
            <a:ext cx="9882511" cy="0"/>
          </a:xfrm>
          <a:prstGeom prst="line">
            <a:avLst/>
          </a:prstGeom>
          <a:ln w="47625" cap="rnd">
            <a:solidFill>
              <a:srgbClr val="009490"/>
            </a:solidFill>
            <a:prstDash val="sysDot"/>
            <a:headEnd type="none" w="sm" len="sm"/>
            <a:tailEnd type="none" w="sm" len="sm"/>
          </a:ln>
        </p:spPr>
      </p:sp>
      <p:sp>
        <p:nvSpPr>
          <p:cNvPr id="13" name="TextBox 13"/>
          <p:cNvSpPr txBox="1"/>
          <p:nvPr/>
        </p:nvSpPr>
        <p:spPr>
          <a:xfrm>
            <a:off x="353094" y="5662317"/>
            <a:ext cx="5854771" cy="647065"/>
          </a:xfrm>
          <a:prstGeom prst="rect">
            <a:avLst/>
          </a:prstGeom>
        </p:spPr>
        <p:txBody>
          <a:bodyPr lIns="0" tIns="0" rIns="0" bIns="0" rtlCol="0" anchor="t">
            <a:spAutoFit/>
          </a:bodyPr>
          <a:lstStyle/>
          <a:p>
            <a:pPr algn="ctr">
              <a:lnSpc>
                <a:spcPts val="4759"/>
              </a:lnSpc>
            </a:pPr>
            <a:r>
              <a:rPr lang="en-US" sz="3399">
                <a:solidFill>
                  <a:srgbClr val="000000"/>
                </a:solidFill>
                <a:latin typeface="Alpina Sans 3"/>
              </a:rPr>
              <a:t>Comparativo Comunicación</a:t>
            </a:r>
          </a:p>
        </p:txBody>
      </p:sp>
      <p:sp>
        <p:nvSpPr>
          <p:cNvPr id="14" name="AutoShape 14"/>
          <p:cNvSpPr/>
          <p:nvPr/>
        </p:nvSpPr>
        <p:spPr>
          <a:xfrm>
            <a:off x="511793" y="5684609"/>
            <a:ext cx="5568078" cy="0"/>
          </a:xfrm>
          <a:prstGeom prst="line">
            <a:avLst/>
          </a:prstGeom>
          <a:ln w="47625" cap="rnd">
            <a:solidFill>
              <a:srgbClr val="009490"/>
            </a:solidFill>
            <a:prstDash val="solid"/>
            <a:headEnd type="none" w="sm" len="sm"/>
            <a:tailEnd type="none" w="sm" len="sm"/>
          </a:ln>
        </p:spPr>
      </p:sp>
      <p:sp>
        <p:nvSpPr>
          <p:cNvPr id="15" name="AutoShape 15"/>
          <p:cNvSpPr/>
          <p:nvPr/>
        </p:nvSpPr>
        <p:spPr>
          <a:xfrm>
            <a:off x="511793" y="6282471"/>
            <a:ext cx="5568078" cy="0"/>
          </a:xfrm>
          <a:prstGeom prst="line">
            <a:avLst/>
          </a:prstGeom>
          <a:ln w="47625" cap="rnd">
            <a:solidFill>
              <a:srgbClr val="009490"/>
            </a:solidFill>
            <a:prstDash val="solid"/>
            <a:headEnd type="none" w="sm" len="sm"/>
            <a:tailEnd type="none" w="sm" len="sm"/>
          </a:ln>
        </p:spPr>
      </p:sp>
      <p:sp>
        <p:nvSpPr>
          <p:cNvPr id="16" name="AutoShape 16"/>
          <p:cNvSpPr/>
          <p:nvPr/>
        </p:nvSpPr>
        <p:spPr>
          <a:xfrm>
            <a:off x="511793" y="7887289"/>
            <a:ext cx="5568078" cy="0"/>
          </a:xfrm>
          <a:prstGeom prst="line">
            <a:avLst/>
          </a:prstGeom>
          <a:ln w="9525" cap="rnd">
            <a:solidFill>
              <a:srgbClr val="009490"/>
            </a:solidFill>
            <a:prstDash val="solid"/>
            <a:headEnd type="none" w="sm" len="sm"/>
            <a:tailEnd type="none" w="sm" len="sm"/>
          </a:ln>
        </p:spPr>
      </p:sp>
      <p:sp>
        <p:nvSpPr>
          <p:cNvPr id="17" name="AutoShape 17"/>
          <p:cNvSpPr/>
          <p:nvPr/>
        </p:nvSpPr>
        <p:spPr>
          <a:xfrm rot="-5395310">
            <a:off x="139761" y="8288085"/>
            <a:ext cx="3491631" cy="0"/>
          </a:xfrm>
          <a:prstGeom prst="line">
            <a:avLst/>
          </a:prstGeom>
          <a:ln w="9525" cap="rnd">
            <a:solidFill>
              <a:srgbClr val="009490"/>
            </a:solidFill>
            <a:prstDash val="solid"/>
            <a:headEnd type="none" w="sm" len="sm"/>
            <a:tailEnd type="none" w="sm" len="sm"/>
          </a:ln>
        </p:spPr>
      </p:sp>
      <p:sp>
        <p:nvSpPr>
          <p:cNvPr id="18" name="AutoShape 18"/>
          <p:cNvSpPr/>
          <p:nvPr/>
        </p:nvSpPr>
        <p:spPr>
          <a:xfrm>
            <a:off x="496441" y="8569906"/>
            <a:ext cx="5568078" cy="0"/>
          </a:xfrm>
          <a:prstGeom prst="line">
            <a:avLst/>
          </a:prstGeom>
          <a:ln w="9525" cap="rnd">
            <a:solidFill>
              <a:srgbClr val="009490"/>
            </a:solidFill>
            <a:prstDash val="solid"/>
            <a:headEnd type="none" w="sm" len="sm"/>
            <a:tailEnd type="none" w="sm" len="sm"/>
          </a:ln>
        </p:spPr>
      </p:sp>
      <p:sp>
        <p:nvSpPr>
          <p:cNvPr id="19" name="AutoShape 19"/>
          <p:cNvSpPr/>
          <p:nvPr/>
        </p:nvSpPr>
        <p:spPr>
          <a:xfrm>
            <a:off x="496441" y="9286875"/>
            <a:ext cx="5568078" cy="0"/>
          </a:xfrm>
          <a:prstGeom prst="line">
            <a:avLst/>
          </a:prstGeom>
          <a:ln w="9525" cap="rnd">
            <a:solidFill>
              <a:srgbClr val="009490"/>
            </a:solidFill>
            <a:prstDash val="solid"/>
            <a:headEnd type="none" w="sm" len="sm"/>
            <a:tailEnd type="none" w="sm" len="sm"/>
          </a:ln>
        </p:spPr>
      </p:sp>
      <p:pic>
        <p:nvPicPr>
          <p:cNvPr id="20" name="Picture 20"/>
          <p:cNvPicPr>
            <a:picLocks noChangeAspect="1"/>
          </p:cNvPicPr>
          <p:nvPr/>
        </p:nvPicPr>
        <p:blipFill>
          <a:blip r:embed="rId10"/>
          <a:srcRect/>
          <a:stretch>
            <a:fillRect/>
          </a:stretch>
        </p:blipFill>
        <p:spPr>
          <a:xfrm>
            <a:off x="3048815" y="7933917"/>
            <a:ext cx="605952" cy="605952"/>
          </a:xfrm>
          <a:prstGeom prst="rect">
            <a:avLst/>
          </a:prstGeom>
        </p:spPr>
      </p:pic>
      <p:sp>
        <p:nvSpPr>
          <p:cNvPr id="21" name="AutoShape 21"/>
          <p:cNvSpPr/>
          <p:nvPr/>
        </p:nvSpPr>
        <p:spPr>
          <a:xfrm rot="-5395310">
            <a:off x="1044883" y="8347931"/>
            <a:ext cx="3491631" cy="0"/>
          </a:xfrm>
          <a:prstGeom prst="line">
            <a:avLst/>
          </a:prstGeom>
          <a:ln w="9525" cap="rnd">
            <a:solidFill>
              <a:srgbClr val="009490"/>
            </a:solidFill>
            <a:prstDash val="solid"/>
            <a:headEnd type="none" w="sm" len="sm"/>
            <a:tailEnd type="none" w="sm" len="sm"/>
          </a:ln>
        </p:spPr>
      </p:sp>
      <p:sp>
        <p:nvSpPr>
          <p:cNvPr id="22" name="AutoShape 22"/>
          <p:cNvSpPr/>
          <p:nvPr/>
        </p:nvSpPr>
        <p:spPr>
          <a:xfrm rot="-5395310">
            <a:off x="2090164" y="8347931"/>
            <a:ext cx="3491631" cy="0"/>
          </a:xfrm>
          <a:prstGeom prst="line">
            <a:avLst/>
          </a:prstGeom>
          <a:ln w="9525" cap="rnd">
            <a:solidFill>
              <a:srgbClr val="009490"/>
            </a:solidFill>
            <a:prstDash val="solid"/>
            <a:headEnd type="none" w="sm" len="sm"/>
            <a:tailEnd type="none" w="sm" len="sm"/>
          </a:ln>
        </p:spPr>
      </p:sp>
      <p:sp>
        <p:nvSpPr>
          <p:cNvPr id="23" name="AutoShape 23"/>
          <p:cNvSpPr/>
          <p:nvPr/>
        </p:nvSpPr>
        <p:spPr>
          <a:xfrm rot="-5395310">
            <a:off x="3124207" y="8407777"/>
            <a:ext cx="3491631" cy="0"/>
          </a:xfrm>
          <a:prstGeom prst="line">
            <a:avLst/>
          </a:prstGeom>
          <a:ln w="9525" cap="rnd">
            <a:solidFill>
              <a:srgbClr val="009490"/>
            </a:solidFill>
            <a:prstDash val="solid"/>
            <a:headEnd type="none" w="sm" len="sm"/>
            <a:tailEnd type="none" w="sm" len="sm"/>
          </a:ln>
        </p:spPr>
      </p:sp>
      <p:pic>
        <p:nvPicPr>
          <p:cNvPr id="24" name="Picture 24"/>
          <p:cNvPicPr>
            <a:picLocks noChangeAspect="1"/>
          </p:cNvPicPr>
          <p:nvPr/>
        </p:nvPicPr>
        <p:blipFill>
          <a:blip r:embed="rId10"/>
          <a:srcRect/>
          <a:stretch>
            <a:fillRect/>
          </a:stretch>
        </p:blipFill>
        <p:spPr>
          <a:xfrm>
            <a:off x="2044326" y="7933917"/>
            <a:ext cx="605952" cy="605952"/>
          </a:xfrm>
          <a:prstGeom prst="rect">
            <a:avLst/>
          </a:prstGeom>
        </p:spPr>
      </p:pic>
      <p:pic>
        <p:nvPicPr>
          <p:cNvPr id="25" name="Picture 25"/>
          <p:cNvPicPr>
            <a:picLocks noChangeAspect="1"/>
          </p:cNvPicPr>
          <p:nvPr/>
        </p:nvPicPr>
        <p:blipFill>
          <a:blip r:embed="rId10"/>
          <a:srcRect/>
          <a:stretch>
            <a:fillRect/>
          </a:stretch>
        </p:blipFill>
        <p:spPr>
          <a:xfrm>
            <a:off x="5089314" y="8624073"/>
            <a:ext cx="605952" cy="605952"/>
          </a:xfrm>
          <a:prstGeom prst="rect">
            <a:avLst/>
          </a:prstGeom>
        </p:spPr>
      </p:pic>
      <p:pic>
        <p:nvPicPr>
          <p:cNvPr id="26" name="Picture 26"/>
          <p:cNvPicPr>
            <a:picLocks noChangeAspect="1"/>
          </p:cNvPicPr>
          <p:nvPr/>
        </p:nvPicPr>
        <p:blipFill>
          <a:blip r:embed="rId10"/>
          <a:srcRect/>
          <a:stretch>
            <a:fillRect/>
          </a:stretch>
        </p:blipFill>
        <p:spPr>
          <a:xfrm>
            <a:off x="3048815" y="9451050"/>
            <a:ext cx="605952" cy="605952"/>
          </a:xfrm>
          <a:prstGeom prst="rect">
            <a:avLst/>
          </a:prstGeom>
        </p:spPr>
      </p:pic>
      <p:pic>
        <p:nvPicPr>
          <p:cNvPr id="27" name="Picture 27"/>
          <p:cNvPicPr>
            <a:picLocks noChangeAspect="1"/>
          </p:cNvPicPr>
          <p:nvPr/>
        </p:nvPicPr>
        <p:blipFill>
          <a:blip r:embed="rId10"/>
          <a:srcRect/>
          <a:stretch>
            <a:fillRect/>
          </a:stretch>
        </p:blipFill>
        <p:spPr>
          <a:xfrm>
            <a:off x="2044326" y="9451050"/>
            <a:ext cx="605952" cy="605952"/>
          </a:xfrm>
          <a:prstGeom prst="rect">
            <a:avLst/>
          </a:prstGeom>
        </p:spPr>
      </p:pic>
      <p:pic>
        <p:nvPicPr>
          <p:cNvPr id="28" name="Picture 28"/>
          <p:cNvPicPr>
            <a:picLocks noChangeAspect="1"/>
          </p:cNvPicPr>
          <p:nvPr/>
        </p:nvPicPr>
        <p:blipFill>
          <a:blip r:embed="rId11"/>
          <a:srcRect/>
          <a:stretch>
            <a:fillRect/>
          </a:stretch>
        </p:blipFill>
        <p:spPr>
          <a:xfrm>
            <a:off x="5151853" y="7991973"/>
            <a:ext cx="480875" cy="489840"/>
          </a:xfrm>
          <a:prstGeom prst="rect">
            <a:avLst/>
          </a:prstGeom>
        </p:spPr>
      </p:pic>
      <p:sp>
        <p:nvSpPr>
          <p:cNvPr id="29" name="TextBox 29"/>
          <p:cNvSpPr txBox="1"/>
          <p:nvPr/>
        </p:nvSpPr>
        <p:spPr>
          <a:xfrm>
            <a:off x="547611" y="2405053"/>
            <a:ext cx="6013349" cy="2257425"/>
          </a:xfrm>
          <a:prstGeom prst="rect">
            <a:avLst/>
          </a:prstGeom>
        </p:spPr>
        <p:txBody>
          <a:bodyPr lIns="0" tIns="0" rIns="0" bIns="0" rtlCol="0" anchor="t">
            <a:spAutoFit/>
          </a:bodyPr>
          <a:lstStyle/>
          <a:p>
            <a:pPr>
              <a:lnSpc>
                <a:spcPts val="8400"/>
              </a:lnSpc>
            </a:pPr>
            <a:r>
              <a:rPr lang="en-US" sz="7000">
                <a:solidFill>
                  <a:srgbClr val="1E1E1E"/>
                </a:solidFill>
                <a:latin typeface="Alpina Sans 3"/>
              </a:rPr>
              <a:t>Web y Social </a:t>
            </a:r>
            <a:r>
              <a:rPr lang="en-US" sz="7000">
                <a:solidFill>
                  <a:srgbClr val="FFFFFF"/>
                </a:solidFill>
                <a:latin typeface="Alpina Sans 3"/>
              </a:rPr>
              <a:t>Comunicación</a:t>
            </a:r>
          </a:p>
        </p:txBody>
      </p:sp>
      <p:sp>
        <p:nvSpPr>
          <p:cNvPr id="30" name="TextBox 30"/>
          <p:cNvSpPr txBox="1"/>
          <p:nvPr/>
        </p:nvSpPr>
        <p:spPr>
          <a:xfrm>
            <a:off x="7655853" y="2952423"/>
            <a:ext cx="9867361" cy="1305560"/>
          </a:xfrm>
          <a:prstGeom prst="rect">
            <a:avLst/>
          </a:prstGeom>
        </p:spPr>
        <p:txBody>
          <a:bodyPr lIns="0" tIns="0" rIns="0" bIns="0" rtlCol="0" anchor="t">
            <a:spAutoFit/>
          </a:bodyPr>
          <a:lstStyle/>
          <a:p>
            <a:pPr algn="r">
              <a:lnSpc>
                <a:spcPts val="2659"/>
              </a:lnSpc>
            </a:pPr>
            <a:endParaRPr/>
          </a:p>
          <a:p>
            <a:pPr algn="just">
              <a:lnSpc>
                <a:spcPts val="2519"/>
              </a:lnSpc>
            </a:pPr>
            <a:r>
              <a:rPr lang="en-US" sz="1799">
                <a:solidFill>
                  <a:srgbClr val="000000"/>
                </a:solidFill>
                <a:latin typeface="Alpina Sans 5"/>
              </a:rPr>
              <a:t>Genera cercanía con personajes queridos como RIGO y patrocinando equipos de Fútbol en la región de Calí, así asegura SOV mayormente en estas zonas del país </a:t>
            </a:r>
          </a:p>
          <a:p>
            <a:pPr algn="just">
              <a:lnSpc>
                <a:spcPts val="2519"/>
              </a:lnSpc>
            </a:pPr>
            <a:r>
              <a:rPr lang="en-US" sz="1799">
                <a:solidFill>
                  <a:srgbClr val="000000"/>
                </a:solidFill>
                <a:latin typeface="Alpina Sans 5"/>
              </a:rPr>
              <a:t>Se involucra en torneos para Niños y se compromete con el regreso a clase de niños</a:t>
            </a:r>
          </a:p>
        </p:txBody>
      </p:sp>
      <p:sp>
        <p:nvSpPr>
          <p:cNvPr id="31" name="TextBox 31"/>
          <p:cNvSpPr txBox="1"/>
          <p:nvPr/>
        </p:nvSpPr>
        <p:spPr>
          <a:xfrm>
            <a:off x="1028700" y="436269"/>
            <a:ext cx="3538284" cy="492125"/>
          </a:xfrm>
          <a:prstGeom prst="rect">
            <a:avLst/>
          </a:prstGeom>
        </p:spPr>
        <p:txBody>
          <a:bodyPr lIns="0" tIns="0" rIns="0" bIns="0" rtlCol="0" anchor="t">
            <a:spAutoFit/>
          </a:bodyPr>
          <a:lstStyle/>
          <a:p>
            <a:pPr>
              <a:lnSpc>
                <a:spcPts val="3899"/>
              </a:lnSpc>
            </a:pPr>
            <a:r>
              <a:rPr lang="en-US" sz="3249">
                <a:solidFill>
                  <a:srgbClr val="FDA529"/>
                </a:solidFill>
                <a:latin typeface="Now Bold"/>
              </a:rPr>
              <a:t>Planning</a:t>
            </a:r>
          </a:p>
        </p:txBody>
      </p:sp>
      <p:sp>
        <p:nvSpPr>
          <p:cNvPr id="32" name="TextBox 32"/>
          <p:cNvSpPr txBox="1"/>
          <p:nvPr/>
        </p:nvSpPr>
        <p:spPr>
          <a:xfrm>
            <a:off x="1028700" y="942975"/>
            <a:ext cx="5051171" cy="387350"/>
          </a:xfrm>
          <a:prstGeom prst="rect">
            <a:avLst/>
          </a:prstGeom>
        </p:spPr>
        <p:txBody>
          <a:bodyPr lIns="0" tIns="0" rIns="0" bIns="0" rtlCol="0" anchor="t">
            <a:spAutoFit/>
          </a:bodyPr>
          <a:lstStyle/>
          <a:p>
            <a:pPr algn="just">
              <a:lnSpc>
                <a:spcPts val="2799"/>
              </a:lnSpc>
            </a:pPr>
            <a:r>
              <a:rPr lang="en-US" sz="1999">
                <a:solidFill>
                  <a:srgbClr val="000000"/>
                </a:solidFill>
                <a:latin typeface="Alpina Sans 6"/>
              </a:rPr>
              <a:t>COMPETENCIA</a:t>
            </a:r>
          </a:p>
        </p:txBody>
      </p:sp>
      <p:sp>
        <p:nvSpPr>
          <p:cNvPr id="33" name="TextBox 33"/>
          <p:cNvSpPr txBox="1"/>
          <p:nvPr/>
        </p:nvSpPr>
        <p:spPr>
          <a:xfrm>
            <a:off x="13634646" y="5648030"/>
            <a:ext cx="3126564" cy="1602105"/>
          </a:xfrm>
          <a:prstGeom prst="rect">
            <a:avLst/>
          </a:prstGeom>
        </p:spPr>
        <p:txBody>
          <a:bodyPr lIns="0" tIns="0" rIns="0" bIns="0" rtlCol="0" anchor="t">
            <a:spAutoFit/>
          </a:bodyPr>
          <a:lstStyle/>
          <a:p>
            <a:pPr>
              <a:lnSpc>
                <a:spcPts val="2519"/>
              </a:lnSpc>
            </a:pPr>
            <a:r>
              <a:rPr lang="en-US" sz="1799">
                <a:solidFill>
                  <a:srgbClr val="000000"/>
                </a:solidFill>
                <a:latin typeface="Alpina Sans 6"/>
              </a:rPr>
              <a:t>NESTLE</a:t>
            </a:r>
          </a:p>
          <a:p>
            <a:pPr>
              <a:lnSpc>
                <a:spcPts val="2519"/>
              </a:lnSpc>
            </a:pPr>
            <a:r>
              <a:rPr lang="en-US" sz="1799">
                <a:solidFill>
                  <a:srgbClr val="000000"/>
                </a:solidFill>
                <a:latin typeface="Alpina Sans 5"/>
              </a:rPr>
              <a:t>Activa campaña de siembra de arboles conectando con el milenial y la preocupación actual de el daño ambiental</a:t>
            </a:r>
          </a:p>
        </p:txBody>
      </p:sp>
      <p:sp>
        <p:nvSpPr>
          <p:cNvPr id="34" name="TextBox 34"/>
          <p:cNvSpPr txBox="1"/>
          <p:nvPr/>
        </p:nvSpPr>
        <p:spPr>
          <a:xfrm>
            <a:off x="10997237" y="8436556"/>
            <a:ext cx="6525977" cy="1287780"/>
          </a:xfrm>
          <a:prstGeom prst="rect">
            <a:avLst/>
          </a:prstGeom>
        </p:spPr>
        <p:txBody>
          <a:bodyPr lIns="0" tIns="0" rIns="0" bIns="0" rtlCol="0" anchor="t">
            <a:spAutoFit/>
          </a:bodyPr>
          <a:lstStyle/>
          <a:p>
            <a:pPr>
              <a:lnSpc>
                <a:spcPts val="2519"/>
              </a:lnSpc>
            </a:pPr>
            <a:r>
              <a:rPr lang="en-US" sz="1799">
                <a:solidFill>
                  <a:srgbClr val="000000"/>
                </a:solidFill>
                <a:latin typeface="Alpina Sans 6"/>
              </a:rPr>
              <a:t>COMUNIDAD NESTLÉ CON TIGO</a:t>
            </a:r>
          </a:p>
          <a:p>
            <a:pPr>
              <a:lnSpc>
                <a:spcPts val="2519"/>
              </a:lnSpc>
            </a:pPr>
            <a:r>
              <a:rPr lang="en-US" sz="1799">
                <a:solidFill>
                  <a:srgbClr val="000000"/>
                </a:solidFill>
                <a:latin typeface="Alpina Sans 6"/>
              </a:rPr>
              <a:t>Conectan con comunidades interesadas en vida saludable</a:t>
            </a:r>
          </a:p>
          <a:p>
            <a:pPr>
              <a:lnSpc>
                <a:spcPts val="2519"/>
              </a:lnSpc>
            </a:pPr>
            <a:r>
              <a:rPr lang="en-US" sz="1799">
                <a:solidFill>
                  <a:srgbClr val="000000"/>
                </a:solidFill>
                <a:latin typeface="Alpina Sans 5"/>
              </a:rPr>
              <a:t>No tienen actividad en social media, actualmente la web www.nestle-contigo.co tiene </a:t>
            </a:r>
            <a:r>
              <a:rPr lang="en-US" sz="1799">
                <a:solidFill>
                  <a:srgbClr val="1450C9"/>
                </a:solidFill>
                <a:latin typeface="Alpina Sans 5"/>
              </a:rPr>
              <a:t>24.7K </a:t>
            </a:r>
            <a:r>
              <a:rPr lang="en-US" sz="1799">
                <a:solidFill>
                  <a:srgbClr val="000000"/>
                </a:solidFill>
                <a:latin typeface="Alpina Sans 5"/>
              </a:rPr>
              <a:t>tráfico orgánico mensual.</a:t>
            </a:r>
          </a:p>
        </p:txBody>
      </p:sp>
      <p:sp>
        <p:nvSpPr>
          <p:cNvPr id="35" name="TextBox 35"/>
          <p:cNvSpPr txBox="1"/>
          <p:nvPr/>
        </p:nvSpPr>
        <p:spPr>
          <a:xfrm>
            <a:off x="516605" y="8017945"/>
            <a:ext cx="727472" cy="396874"/>
          </a:xfrm>
          <a:prstGeom prst="rect">
            <a:avLst/>
          </a:prstGeom>
        </p:spPr>
        <p:txBody>
          <a:bodyPr lIns="0" tIns="0" rIns="0" bIns="0" rtlCol="0" anchor="t">
            <a:spAutoFit/>
          </a:bodyPr>
          <a:lstStyle/>
          <a:p>
            <a:pPr algn="ctr">
              <a:lnSpc>
                <a:spcPts val="2800"/>
              </a:lnSpc>
            </a:pPr>
            <a:r>
              <a:rPr lang="en-US" sz="2000">
                <a:solidFill>
                  <a:srgbClr val="000000"/>
                </a:solidFill>
                <a:latin typeface="Alpina Sans 1"/>
              </a:rPr>
              <a:t>Alpina</a:t>
            </a:r>
          </a:p>
        </p:txBody>
      </p:sp>
      <p:sp>
        <p:nvSpPr>
          <p:cNvPr id="36" name="TextBox 36"/>
          <p:cNvSpPr txBox="1"/>
          <p:nvPr/>
        </p:nvSpPr>
        <p:spPr>
          <a:xfrm>
            <a:off x="516605" y="8652412"/>
            <a:ext cx="892870" cy="396874"/>
          </a:xfrm>
          <a:prstGeom prst="rect">
            <a:avLst/>
          </a:prstGeom>
        </p:spPr>
        <p:txBody>
          <a:bodyPr lIns="0" tIns="0" rIns="0" bIns="0" rtlCol="0" anchor="t">
            <a:spAutoFit/>
          </a:bodyPr>
          <a:lstStyle/>
          <a:p>
            <a:pPr algn="ctr">
              <a:lnSpc>
                <a:spcPts val="2800"/>
              </a:lnSpc>
            </a:pPr>
            <a:r>
              <a:rPr lang="en-US" sz="2000">
                <a:solidFill>
                  <a:srgbClr val="000000"/>
                </a:solidFill>
                <a:latin typeface="Alpina Sans 1"/>
              </a:rPr>
              <a:t>Colanta</a:t>
            </a:r>
          </a:p>
        </p:txBody>
      </p:sp>
      <p:sp>
        <p:nvSpPr>
          <p:cNvPr id="37" name="TextBox 37"/>
          <p:cNvSpPr txBox="1"/>
          <p:nvPr/>
        </p:nvSpPr>
        <p:spPr>
          <a:xfrm>
            <a:off x="511793" y="9327462"/>
            <a:ext cx="713780" cy="396874"/>
          </a:xfrm>
          <a:prstGeom prst="rect">
            <a:avLst/>
          </a:prstGeom>
        </p:spPr>
        <p:txBody>
          <a:bodyPr lIns="0" tIns="0" rIns="0" bIns="0" rtlCol="0" anchor="t">
            <a:spAutoFit/>
          </a:bodyPr>
          <a:lstStyle/>
          <a:p>
            <a:pPr algn="ctr">
              <a:lnSpc>
                <a:spcPts val="2800"/>
              </a:lnSpc>
            </a:pPr>
            <a:r>
              <a:rPr lang="en-US" sz="2000">
                <a:solidFill>
                  <a:srgbClr val="000000"/>
                </a:solidFill>
                <a:latin typeface="Alpina Sans 1"/>
              </a:rPr>
              <a:t>Nestlé</a:t>
            </a:r>
          </a:p>
        </p:txBody>
      </p:sp>
      <p:sp>
        <p:nvSpPr>
          <p:cNvPr id="38" name="TextBox 38"/>
          <p:cNvSpPr txBox="1"/>
          <p:nvPr/>
        </p:nvSpPr>
        <p:spPr>
          <a:xfrm rot="-5400000">
            <a:off x="1646270" y="7046283"/>
            <a:ext cx="1156001" cy="396874"/>
          </a:xfrm>
          <a:prstGeom prst="rect">
            <a:avLst/>
          </a:prstGeom>
        </p:spPr>
        <p:txBody>
          <a:bodyPr lIns="0" tIns="0" rIns="0" bIns="0" rtlCol="0" anchor="t">
            <a:spAutoFit/>
          </a:bodyPr>
          <a:lstStyle/>
          <a:p>
            <a:pPr>
              <a:lnSpc>
                <a:spcPts val="2800"/>
              </a:lnSpc>
            </a:pPr>
            <a:r>
              <a:rPr lang="en-US" sz="2000">
                <a:solidFill>
                  <a:srgbClr val="000000"/>
                </a:solidFill>
                <a:latin typeface="Alpina Sans 1"/>
              </a:rPr>
              <a:t>Recursos</a:t>
            </a:r>
          </a:p>
        </p:txBody>
      </p:sp>
      <p:sp>
        <p:nvSpPr>
          <p:cNvPr id="39" name="TextBox 39"/>
          <p:cNvSpPr txBox="1"/>
          <p:nvPr/>
        </p:nvSpPr>
        <p:spPr>
          <a:xfrm rot="-5400000">
            <a:off x="2666320" y="6810225"/>
            <a:ext cx="1275693" cy="749299"/>
          </a:xfrm>
          <a:prstGeom prst="rect">
            <a:avLst/>
          </a:prstGeom>
        </p:spPr>
        <p:txBody>
          <a:bodyPr lIns="0" tIns="0" rIns="0" bIns="0" rtlCol="0" anchor="t">
            <a:spAutoFit/>
          </a:bodyPr>
          <a:lstStyle/>
          <a:p>
            <a:pPr>
              <a:lnSpc>
                <a:spcPts val="2800"/>
              </a:lnSpc>
            </a:pPr>
            <a:r>
              <a:rPr lang="en-US" sz="2000">
                <a:solidFill>
                  <a:srgbClr val="000000"/>
                </a:solidFill>
                <a:latin typeface="Alpina Sans 1"/>
              </a:rPr>
              <a:t>Impacto ambiental</a:t>
            </a:r>
          </a:p>
        </p:txBody>
      </p:sp>
      <p:sp>
        <p:nvSpPr>
          <p:cNvPr id="40" name="TextBox 40"/>
          <p:cNvSpPr txBox="1"/>
          <p:nvPr/>
        </p:nvSpPr>
        <p:spPr>
          <a:xfrm rot="-5400000">
            <a:off x="3662574" y="6903888"/>
            <a:ext cx="1275693" cy="561974"/>
          </a:xfrm>
          <a:prstGeom prst="rect">
            <a:avLst/>
          </a:prstGeom>
        </p:spPr>
        <p:txBody>
          <a:bodyPr lIns="0" tIns="0" rIns="0" bIns="0" rtlCol="0" anchor="t">
            <a:spAutoFit/>
          </a:bodyPr>
          <a:lstStyle/>
          <a:p>
            <a:pPr>
              <a:lnSpc>
                <a:spcPts val="2100"/>
              </a:lnSpc>
            </a:pPr>
            <a:r>
              <a:rPr lang="en-US" sz="1500">
                <a:solidFill>
                  <a:srgbClr val="000000"/>
                </a:solidFill>
                <a:latin typeface="Alpina Sans 1"/>
              </a:rPr>
              <a:t>Actividad con comunidades</a:t>
            </a:r>
          </a:p>
        </p:txBody>
      </p:sp>
      <p:sp>
        <p:nvSpPr>
          <p:cNvPr id="41" name="TextBox 41"/>
          <p:cNvSpPr txBox="1"/>
          <p:nvPr/>
        </p:nvSpPr>
        <p:spPr>
          <a:xfrm rot="-5400000">
            <a:off x="4875811" y="6634012"/>
            <a:ext cx="1275693" cy="1101724"/>
          </a:xfrm>
          <a:prstGeom prst="rect">
            <a:avLst/>
          </a:prstGeom>
        </p:spPr>
        <p:txBody>
          <a:bodyPr lIns="0" tIns="0" rIns="0" bIns="0" rtlCol="0" anchor="t">
            <a:spAutoFit/>
          </a:bodyPr>
          <a:lstStyle/>
          <a:p>
            <a:pPr>
              <a:lnSpc>
                <a:spcPts val="2800"/>
              </a:lnSpc>
            </a:pPr>
            <a:r>
              <a:rPr lang="en-US" sz="2000">
                <a:solidFill>
                  <a:srgbClr val="000000"/>
                </a:solidFill>
                <a:latin typeface="Alpina Sans 1"/>
              </a:rPr>
              <a:t>Situación actual regiones</a:t>
            </a:r>
          </a:p>
        </p:txBody>
      </p:sp>
      <p:sp>
        <p:nvSpPr>
          <p:cNvPr id="42" name="TextBox 42"/>
          <p:cNvSpPr txBox="1"/>
          <p:nvPr/>
        </p:nvSpPr>
        <p:spPr>
          <a:xfrm>
            <a:off x="7655853" y="3002708"/>
            <a:ext cx="1226046" cy="342900"/>
          </a:xfrm>
          <a:prstGeom prst="rect">
            <a:avLst/>
          </a:prstGeom>
        </p:spPr>
        <p:txBody>
          <a:bodyPr lIns="0" tIns="0" rIns="0" bIns="0" rtlCol="0" anchor="t">
            <a:spAutoFit/>
          </a:bodyPr>
          <a:lstStyle/>
          <a:p>
            <a:pPr algn="ctr">
              <a:lnSpc>
                <a:spcPts val="2459"/>
              </a:lnSpc>
              <a:spcBef>
                <a:spcPct val="0"/>
              </a:spcBef>
            </a:pPr>
            <a:r>
              <a:rPr lang="en-US" sz="2049">
                <a:solidFill>
                  <a:srgbClr val="000000"/>
                </a:solidFill>
                <a:latin typeface="Alpina Sans 6 Bold"/>
              </a:rPr>
              <a:t>COLANTA,</a:t>
            </a:r>
          </a:p>
        </p:txBody>
      </p:sp>
      <p:pic>
        <p:nvPicPr>
          <p:cNvPr id="43" name="Picture 43"/>
          <p:cNvPicPr>
            <a:picLocks noChangeAspect="1"/>
          </p:cNvPicPr>
          <p:nvPr/>
        </p:nvPicPr>
        <p:blipFill>
          <a:blip r:embed="rId11"/>
          <a:srcRect/>
          <a:stretch>
            <a:fillRect/>
          </a:stretch>
        </p:blipFill>
        <p:spPr>
          <a:xfrm>
            <a:off x="4093321" y="7991973"/>
            <a:ext cx="480875" cy="489840"/>
          </a:xfrm>
          <a:prstGeom prst="rect">
            <a:avLst/>
          </a:prstGeom>
        </p:spPr>
      </p:pic>
      <p:pic>
        <p:nvPicPr>
          <p:cNvPr id="44" name="Picture 44"/>
          <p:cNvPicPr>
            <a:picLocks noChangeAspect="1"/>
          </p:cNvPicPr>
          <p:nvPr/>
        </p:nvPicPr>
        <p:blipFill>
          <a:blip r:embed="rId11"/>
          <a:srcRect/>
          <a:stretch>
            <a:fillRect/>
          </a:stretch>
        </p:blipFill>
        <p:spPr>
          <a:xfrm>
            <a:off x="4093321" y="8682129"/>
            <a:ext cx="480875" cy="489840"/>
          </a:xfrm>
          <a:prstGeom prst="rect">
            <a:avLst/>
          </a:prstGeom>
        </p:spPr>
      </p:pic>
      <p:pic>
        <p:nvPicPr>
          <p:cNvPr id="45" name="Picture 45"/>
          <p:cNvPicPr>
            <a:picLocks noChangeAspect="1"/>
          </p:cNvPicPr>
          <p:nvPr/>
        </p:nvPicPr>
        <p:blipFill>
          <a:blip r:embed="rId11"/>
          <a:srcRect/>
          <a:stretch>
            <a:fillRect/>
          </a:stretch>
        </p:blipFill>
        <p:spPr>
          <a:xfrm>
            <a:off x="3111354" y="8682129"/>
            <a:ext cx="480875" cy="489840"/>
          </a:xfrm>
          <a:prstGeom prst="rect">
            <a:avLst/>
          </a:prstGeom>
        </p:spPr>
      </p:pic>
      <p:pic>
        <p:nvPicPr>
          <p:cNvPr id="46" name="Picture 46"/>
          <p:cNvPicPr>
            <a:picLocks noChangeAspect="1"/>
          </p:cNvPicPr>
          <p:nvPr/>
        </p:nvPicPr>
        <p:blipFill>
          <a:blip r:embed="rId11"/>
          <a:srcRect/>
          <a:stretch>
            <a:fillRect/>
          </a:stretch>
        </p:blipFill>
        <p:spPr>
          <a:xfrm>
            <a:off x="2121084" y="8682129"/>
            <a:ext cx="480875" cy="489840"/>
          </a:xfrm>
          <a:prstGeom prst="rect">
            <a:avLst/>
          </a:prstGeom>
        </p:spPr>
      </p:pic>
      <p:pic>
        <p:nvPicPr>
          <p:cNvPr id="47" name="Picture 47"/>
          <p:cNvPicPr>
            <a:picLocks noChangeAspect="1"/>
          </p:cNvPicPr>
          <p:nvPr/>
        </p:nvPicPr>
        <p:blipFill>
          <a:blip r:embed="rId10"/>
          <a:srcRect/>
          <a:stretch>
            <a:fillRect/>
          </a:stretch>
        </p:blipFill>
        <p:spPr>
          <a:xfrm>
            <a:off x="5089314" y="9451050"/>
            <a:ext cx="605952" cy="605952"/>
          </a:xfrm>
          <a:prstGeom prst="rect">
            <a:avLst/>
          </a:prstGeom>
        </p:spPr>
      </p:pic>
      <p:pic>
        <p:nvPicPr>
          <p:cNvPr id="48" name="Picture 48"/>
          <p:cNvPicPr>
            <a:picLocks noChangeAspect="1"/>
          </p:cNvPicPr>
          <p:nvPr/>
        </p:nvPicPr>
        <p:blipFill>
          <a:blip r:embed="rId11"/>
          <a:srcRect/>
          <a:stretch>
            <a:fillRect/>
          </a:stretch>
        </p:blipFill>
        <p:spPr>
          <a:xfrm>
            <a:off x="4093321" y="9509106"/>
            <a:ext cx="480875" cy="4898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52471" y="0"/>
            <a:ext cx="2835529" cy="1837570"/>
          </a:xfrm>
          <a:prstGeom prst="rect">
            <a:avLst/>
          </a:prstGeom>
        </p:spPr>
      </p:pic>
      <p:sp>
        <p:nvSpPr>
          <p:cNvPr id="3" name="AutoShape 3"/>
          <p:cNvSpPr/>
          <p:nvPr/>
        </p:nvSpPr>
        <p:spPr>
          <a:xfrm rot="-5400000">
            <a:off x="304154" y="3188291"/>
            <a:ext cx="2529237" cy="0"/>
          </a:xfrm>
          <a:prstGeom prst="line">
            <a:avLst/>
          </a:prstGeom>
          <a:ln w="47625" cap="rnd">
            <a:solidFill>
              <a:srgbClr val="D9EEF9"/>
            </a:solidFill>
            <a:prstDash val="sysDot"/>
            <a:headEnd type="none" w="sm" len="sm"/>
            <a:tailEnd type="none" w="sm" len="sm"/>
          </a:ln>
        </p:spPr>
      </p:sp>
      <p:pic>
        <p:nvPicPr>
          <p:cNvPr id="4" name="Picture 4"/>
          <p:cNvPicPr>
            <a:picLocks noChangeAspect="1"/>
          </p:cNvPicPr>
          <p:nvPr/>
        </p:nvPicPr>
        <p:blipFill>
          <a:blip r:embed="rId3"/>
          <a:srcRect/>
          <a:stretch>
            <a:fillRect/>
          </a:stretch>
        </p:blipFill>
        <p:spPr>
          <a:xfrm>
            <a:off x="5582637" y="1947485"/>
            <a:ext cx="5572575" cy="3903569"/>
          </a:xfrm>
          <a:prstGeom prst="rect">
            <a:avLst/>
          </a:prstGeom>
        </p:spPr>
      </p:pic>
      <p:sp>
        <p:nvSpPr>
          <p:cNvPr id="5" name="AutoShape 5"/>
          <p:cNvSpPr/>
          <p:nvPr/>
        </p:nvSpPr>
        <p:spPr>
          <a:xfrm rot="-10800000">
            <a:off x="1942714" y="6508241"/>
            <a:ext cx="8549704" cy="0"/>
          </a:xfrm>
          <a:prstGeom prst="line">
            <a:avLst/>
          </a:prstGeom>
          <a:ln w="47625" cap="rnd">
            <a:solidFill>
              <a:srgbClr val="009490"/>
            </a:solidFill>
            <a:prstDash val="sysDot"/>
            <a:headEnd type="none" w="sm" len="sm"/>
            <a:tailEnd type="none" w="sm" len="sm"/>
          </a:ln>
        </p:spPr>
      </p:sp>
      <p:sp>
        <p:nvSpPr>
          <p:cNvPr id="6" name="AutoShape 6"/>
          <p:cNvSpPr/>
          <p:nvPr/>
        </p:nvSpPr>
        <p:spPr>
          <a:xfrm rot="5380720">
            <a:off x="3076436" y="4122791"/>
            <a:ext cx="4246074" cy="0"/>
          </a:xfrm>
          <a:prstGeom prst="line">
            <a:avLst/>
          </a:prstGeom>
          <a:ln w="47625" cap="rnd">
            <a:solidFill>
              <a:srgbClr val="D9EEF9"/>
            </a:solidFill>
            <a:prstDash val="sysDot"/>
            <a:headEnd type="none" w="sm" len="sm"/>
            <a:tailEnd type="none" w="sm" len="sm"/>
          </a:ln>
        </p:spPr>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6322732" y="4015441"/>
            <a:ext cx="2077572" cy="183173"/>
          </a:xfrm>
          <a:prstGeom prst="rect">
            <a:avLst/>
          </a:prstGeom>
        </p:spPr>
      </p:pic>
      <p:sp>
        <p:nvSpPr>
          <p:cNvPr id="8" name="TextBox 8"/>
          <p:cNvSpPr txBox="1"/>
          <p:nvPr/>
        </p:nvSpPr>
        <p:spPr>
          <a:xfrm>
            <a:off x="1028700" y="436269"/>
            <a:ext cx="3538284" cy="492125"/>
          </a:xfrm>
          <a:prstGeom prst="rect">
            <a:avLst/>
          </a:prstGeom>
        </p:spPr>
        <p:txBody>
          <a:bodyPr lIns="0" tIns="0" rIns="0" bIns="0" rtlCol="0" anchor="t">
            <a:spAutoFit/>
          </a:bodyPr>
          <a:lstStyle/>
          <a:p>
            <a:pPr>
              <a:lnSpc>
                <a:spcPts val="3899"/>
              </a:lnSpc>
            </a:pPr>
            <a:r>
              <a:rPr lang="en-US" sz="3249">
                <a:solidFill>
                  <a:srgbClr val="FDA529"/>
                </a:solidFill>
                <a:latin typeface="Now Bold"/>
              </a:rPr>
              <a:t>Planning</a:t>
            </a:r>
          </a:p>
        </p:txBody>
      </p:sp>
      <p:sp>
        <p:nvSpPr>
          <p:cNvPr id="9" name="TextBox 9"/>
          <p:cNvSpPr txBox="1"/>
          <p:nvPr/>
        </p:nvSpPr>
        <p:spPr>
          <a:xfrm>
            <a:off x="1028700" y="942975"/>
            <a:ext cx="5051171" cy="387350"/>
          </a:xfrm>
          <a:prstGeom prst="rect">
            <a:avLst/>
          </a:prstGeom>
        </p:spPr>
        <p:txBody>
          <a:bodyPr lIns="0" tIns="0" rIns="0" bIns="0" rtlCol="0" anchor="t">
            <a:spAutoFit/>
          </a:bodyPr>
          <a:lstStyle/>
          <a:p>
            <a:pPr algn="just">
              <a:lnSpc>
                <a:spcPts val="2799"/>
              </a:lnSpc>
            </a:pPr>
            <a:r>
              <a:rPr lang="en-US" sz="1999">
                <a:solidFill>
                  <a:srgbClr val="000000"/>
                </a:solidFill>
                <a:latin typeface="Alpina Sans 6"/>
              </a:rPr>
              <a:t>CONSUMIDOR</a:t>
            </a:r>
          </a:p>
        </p:txBody>
      </p:sp>
      <p:grpSp>
        <p:nvGrpSpPr>
          <p:cNvPr id="10" name="Group 10"/>
          <p:cNvGrpSpPr/>
          <p:nvPr/>
        </p:nvGrpSpPr>
        <p:grpSpPr>
          <a:xfrm>
            <a:off x="2042280" y="1947485"/>
            <a:ext cx="2524704" cy="869871"/>
            <a:chOff x="0" y="0"/>
            <a:chExt cx="3366272" cy="1159828"/>
          </a:xfrm>
        </p:grpSpPr>
        <p:sp>
          <p:nvSpPr>
            <p:cNvPr id="11" name="TextBox 11"/>
            <p:cNvSpPr txBox="1"/>
            <p:nvPr/>
          </p:nvSpPr>
          <p:spPr>
            <a:xfrm>
              <a:off x="0" y="-38100"/>
              <a:ext cx="3283047" cy="366323"/>
            </a:xfrm>
            <a:prstGeom prst="rect">
              <a:avLst/>
            </a:prstGeom>
          </p:spPr>
          <p:txBody>
            <a:bodyPr lIns="0" tIns="0" rIns="0" bIns="0" rtlCol="0" anchor="t">
              <a:spAutoFit/>
            </a:bodyPr>
            <a:lstStyle/>
            <a:p>
              <a:pPr algn="l">
                <a:lnSpc>
                  <a:spcPts val="2049"/>
                </a:lnSpc>
              </a:pPr>
              <a:r>
                <a:rPr lang="en-US" sz="1639" spc="254">
                  <a:solidFill>
                    <a:srgbClr val="000000"/>
                  </a:solidFill>
                  <a:latin typeface="Alpina Sans 3 Bold"/>
                </a:rPr>
                <a:t>SITUACIÓN ACTUAL</a:t>
              </a:r>
            </a:p>
          </p:txBody>
        </p:sp>
        <p:sp>
          <p:nvSpPr>
            <p:cNvPr id="12" name="TextBox 12"/>
            <p:cNvSpPr txBox="1"/>
            <p:nvPr/>
          </p:nvSpPr>
          <p:spPr>
            <a:xfrm>
              <a:off x="0" y="558977"/>
              <a:ext cx="2284346" cy="251338"/>
            </a:xfrm>
            <a:prstGeom prst="rect">
              <a:avLst/>
            </a:prstGeom>
          </p:spPr>
          <p:txBody>
            <a:bodyPr lIns="0" tIns="0" rIns="0" bIns="0" rtlCol="0" anchor="t">
              <a:spAutoFit/>
            </a:bodyPr>
            <a:lstStyle/>
            <a:p>
              <a:pPr algn="l">
                <a:lnSpc>
                  <a:spcPts val="1385"/>
                </a:lnSpc>
              </a:pPr>
              <a:r>
                <a:rPr lang="en-US" sz="1108" spc="54">
                  <a:solidFill>
                    <a:srgbClr val="000000"/>
                  </a:solidFill>
                  <a:latin typeface="Alpina Sans 1 Bold"/>
                </a:rPr>
                <a:t>GROWTH </a:t>
              </a:r>
              <a:r>
                <a:rPr lang="en-US" sz="1108" spc="54">
                  <a:solidFill>
                    <a:srgbClr val="3DC639"/>
                  </a:solidFill>
                  <a:latin typeface="Alpina Sans 1 Bold"/>
                </a:rPr>
                <a:t>88.6%</a:t>
              </a:r>
            </a:p>
          </p:txBody>
        </p:sp>
        <p:sp>
          <p:nvSpPr>
            <p:cNvPr id="13" name="TextBox 13"/>
            <p:cNvSpPr txBox="1"/>
            <p:nvPr/>
          </p:nvSpPr>
          <p:spPr>
            <a:xfrm>
              <a:off x="0" y="899402"/>
              <a:ext cx="3366272" cy="260426"/>
            </a:xfrm>
            <a:prstGeom prst="rect">
              <a:avLst/>
            </a:prstGeom>
          </p:spPr>
          <p:txBody>
            <a:bodyPr lIns="0" tIns="0" rIns="0" bIns="0" rtlCol="0" anchor="t">
              <a:spAutoFit/>
            </a:bodyPr>
            <a:lstStyle/>
            <a:p>
              <a:pPr algn="l">
                <a:lnSpc>
                  <a:spcPts val="1495"/>
                </a:lnSpc>
              </a:pPr>
              <a:r>
                <a:rPr lang="en-US" sz="1108" spc="54">
                  <a:solidFill>
                    <a:srgbClr val="000000"/>
                  </a:solidFill>
                  <a:latin typeface="Alpina Sans 7 Italics"/>
                </a:rPr>
                <a:t>1186 búsquedas en Colombia</a:t>
              </a:r>
            </a:p>
          </p:txBody>
        </p:sp>
      </p:grpSp>
      <p:sp>
        <p:nvSpPr>
          <p:cNvPr id="14" name="TextBox 14"/>
          <p:cNvSpPr txBox="1"/>
          <p:nvPr/>
        </p:nvSpPr>
        <p:spPr>
          <a:xfrm rot="-5400000">
            <a:off x="-80343" y="3056528"/>
            <a:ext cx="2529237" cy="311150"/>
          </a:xfrm>
          <a:prstGeom prst="rect">
            <a:avLst/>
          </a:prstGeom>
        </p:spPr>
        <p:txBody>
          <a:bodyPr lIns="0" tIns="0" rIns="0" bIns="0" rtlCol="0" anchor="t">
            <a:spAutoFit/>
          </a:bodyPr>
          <a:lstStyle/>
          <a:p>
            <a:pPr algn="ctr">
              <a:lnSpc>
                <a:spcPts val="2459"/>
              </a:lnSpc>
              <a:spcBef>
                <a:spcPct val="0"/>
              </a:spcBef>
            </a:pPr>
            <a:r>
              <a:rPr lang="en-US" sz="2049">
                <a:solidFill>
                  <a:srgbClr val="000000"/>
                </a:solidFill>
                <a:latin typeface="Now Bold"/>
              </a:rPr>
              <a:t>Búsquedas 2022</a:t>
            </a:r>
          </a:p>
        </p:txBody>
      </p:sp>
      <p:grpSp>
        <p:nvGrpSpPr>
          <p:cNvPr id="15" name="Group 15"/>
          <p:cNvGrpSpPr/>
          <p:nvPr/>
        </p:nvGrpSpPr>
        <p:grpSpPr>
          <a:xfrm>
            <a:off x="2042280" y="2949349"/>
            <a:ext cx="2524704" cy="869871"/>
            <a:chOff x="0" y="0"/>
            <a:chExt cx="3366272" cy="1159828"/>
          </a:xfrm>
        </p:grpSpPr>
        <p:sp>
          <p:nvSpPr>
            <p:cNvPr id="16" name="TextBox 16"/>
            <p:cNvSpPr txBox="1"/>
            <p:nvPr/>
          </p:nvSpPr>
          <p:spPr>
            <a:xfrm>
              <a:off x="0" y="-38100"/>
              <a:ext cx="3283047" cy="366323"/>
            </a:xfrm>
            <a:prstGeom prst="rect">
              <a:avLst/>
            </a:prstGeom>
          </p:spPr>
          <p:txBody>
            <a:bodyPr lIns="0" tIns="0" rIns="0" bIns="0" rtlCol="0" anchor="t">
              <a:spAutoFit/>
            </a:bodyPr>
            <a:lstStyle/>
            <a:p>
              <a:pPr algn="l">
                <a:lnSpc>
                  <a:spcPts val="2049"/>
                </a:lnSpc>
              </a:pPr>
              <a:r>
                <a:rPr lang="en-US" sz="1639" spc="254">
                  <a:solidFill>
                    <a:srgbClr val="000000"/>
                  </a:solidFill>
                  <a:latin typeface="Alpina Sans 3 Bold"/>
                </a:rPr>
                <a:t>BOGOTÁ</a:t>
              </a:r>
            </a:p>
          </p:txBody>
        </p:sp>
        <p:sp>
          <p:nvSpPr>
            <p:cNvPr id="17" name="TextBox 17"/>
            <p:cNvSpPr txBox="1"/>
            <p:nvPr/>
          </p:nvSpPr>
          <p:spPr>
            <a:xfrm>
              <a:off x="0" y="558977"/>
              <a:ext cx="2284346" cy="251338"/>
            </a:xfrm>
            <a:prstGeom prst="rect">
              <a:avLst/>
            </a:prstGeom>
          </p:spPr>
          <p:txBody>
            <a:bodyPr lIns="0" tIns="0" rIns="0" bIns="0" rtlCol="0" anchor="t">
              <a:spAutoFit/>
            </a:bodyPr>
            <a:lstStyle/>
            <a:p>
              <a:pPr algn="l">
                <a:lnSpc>
                  <a:spcPts val="1385"/>
                </a:lnSpc>
              </a:pPr>
              <a:r>
                <a:rPr lang="en-US" sz="1108" spc="54">
                  <a:solidFill>
                    <a:srgbClr val="000000"/>
                  </a:solidFill>
                  <a:latin typeface="Alpina Sans 1 Bold"/>
                </a:rPr>
                <a:t>GROWTH </a:t>
              </a:r>
              <a:r>
                <a:rPr lang="en-US" sz="1108" spc="54">
                  <a:solidFill>
                    <a:srgbClr val="3DC639"/>
                  </a:solidFill>
                  <a:latin typeface="Alpina Sans 1 Bold"/>
                </a:rPr>
                <a:t>10.6%</a:t>
              </a:r>
            </a:p>
          </p:txBody>
        </p:sp>
        <p:sp>
          <p:nvSpPr>
            <p:cNvPr id="18" name="TextBox 18"/>
            <p:cNvSpPr txBox="1"/>
            <p:nvPr/>
          </p:nvSpPr>
          <p:spPr>
            <a:xfrm>
              <a:off x="0" y="899402"/>
              <a:ext cx="3366272" cy="260426"/>
            </a:xfrm>
            <a:prstGeom prst="rect">
              <a:avLst/>
            </a:prstGeom>
          </p:spPr>
          <p:txBody>
            <a:bodyPr lIns="0" tIns="0" rIns="0" bIns="0" rtlCol="0" anchor="t">
              <a:spAutoFit/>
            </a:bodyPr>
            <a:lstStyle/>
            <a:p>
              <a:pPr algn="l">
                <a:lnSpc>
                  <a:spcPts val="1495"/>
                </a:lnSpc>
              </a:pPr>
              <a:r>
                <a:rPr lang="en-US" sz="1108" spc="54">
                  <a:solidFill>
                    <a:srgbClr val="000000"/>
                  </a:solidFill>
                  <a:latin typeface="Alpina Sans 7 Italics"/>
                </a:rPr>
                <a:t>456.000 búsquedas en Colombia</a:t>
              </a:r>
            </a:p>
          </p:txBody>
        </p:sp>
      </p:grpSp>
      <p:sp>
        <p:nvSpPr>
          <p:cNvPr id="19" name="TextBox 19"/>
          <p:cNvSpPr txBox="1"/>
          <p:nvPr/>
        </p:nvSpPr>
        <p:spPr>
          <a:xfrm>
            <a:off x="1928786" y="6699961"/>
            <a:ext cx="8302171" cy="27476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Alpina Sans 6 Bold"/>
              </a:rPr>
              <a:t>Consumo de alimentos:</a:t>
            </a:r>
          </a:p>
          <a:p>
            <a:pPr>
              <a:lnSpc>
                <a:spcPts val="3359"/>
              </a:lnSpc>
              <a:spcBef>
                <a:spcPct val="0"/>
              </a:spcBef>
            </a:pPr>
            <a:r>
              <a:rPr lang="en-US" sz="2400">
                <a:solidFill>
                  <a:srgbClr val="000000"/>
                </a:solidFill>
                <a:latin typeface="Alpina Sans 1 Bold"/>
              </a:rPr>
              <a:t>los nuevos consumidores están al tanto de la importancia que tiene la alimentación en su salud física y mental .</a:t>
            </a:r>
          </a:p>
          <a:p>
            <a:pPr>
              <a:lnSpc>
                <a:spcPts val="3359"/>
              </a:lnSpc>
              <a:spcBef>
                <a:spcPct val="0"/>
              </a:spcBef>
            </a:pPr>
            <a:r>
              <a:rPr lang="en-US" sz="2400">
                <a:solidFill>
                  <a:srgbClr val="FF8080"/>
                </a:solidFill>
                <a:latin typeface="Alpina Sans 2 Bold"/>
              </a:rPr>
              <a:t>Búsqueda de calidad </a:t>
            </a:r>
          </a:p>
          <a:p>
            <a:pPr>
              <a:lnSpc>
                <a:spcPts val="3359"/>
              </a:lnSpc>
              <a:spcBef>
                <a:spcPct val="0"/>
              </a:spcBef>
            </a:pPr>
            <a:r>
              <a:rPr lang="en-US" sz="2400">
                <a:solidFill>
                  <a:srgbClr val="FF8080"/>
                </a:solidFill>
                <a:latin typeface="Alpina Sans 2 Bold"/>
              </a:rPr>
              <a:t>Alta nutrición</a:t>
            </a:r>
          </a:p>
          <a:p>
            <a:pPr>
              <a:lnSpc>
                <a:spcPts val="3359"/>
              </a:lnSpc>
              <a:spcBef>
                <a:spcPct val="0"/>
              </a:spcBef>
            </a:pPr>
            <a:r>
              <a:rPr lang="en-US" sz="2400">
                <a:solidFill>
                  <a:srgbClr val="000000"/>
                </a:solidFill>
                <a:latin typeface="Alpina Sans 1 Bold"/>
              </a:rPr>
              <a:t>Importante:  alimentos libres de aditivos químicos.</a:t>
            </a:r>
          </a:p>
          <a:p>
            <a:pPr>
              <a:lnSpc>
                <a:spcPts val="1399"/>
              </a:lnSpc>
              <a:spcBef>
                <a:spcPct val="0"/>
              </a:spcBef>
            </a:pPr>
            <a:r>
              <a:rPr lang="en-US" sz="999">
                <a:solidFill>
                  <a:srgbClr val="000000"/>
                </a:solidFill>
                <a:latin typeface="Alpina Sans 1 Bold"/>
              </a:rPr>
              <a:t>ht</a:t>
            </a:r>
            <a:r>
              <a:rPr lang="en-US" sz="999" u="sng">
                <a:solidFill>
                  <a:srgbClr val="000000"/>
                </a:solidFill>
                <a:latin typeface="Alpina Sans 1 Bold"/>
              </a:rPr>
              <a:t>tps://bit.ly/3L0c5QF</a:t>
            </a:r>
          </a:p>
        </p:txBody>
      </p:sp>
      <p:grpSp>
        <p:nvGrpSpPr>
          <p:cNvPr id="20" name="Group 20"/>
          <p:cNvGrpSpPr/>
          <p:nvPr/>
        </p:nvGrpSpPr>
        <p:grpSpPr>
          <a:xfrm>
            <a:off x="2042280" y="4145683"/>
            <a:ext cx="2524704" cy="867212"/>
            <a:chOff x="0" y="0"/>
            <a:chExt cx="3366272" cy="1156283"/>
          </a:xfrm>
        </p:grpSpPr>
        <p:sp>
          <p:nvSpPr>
            <p:cNvPr id="21" name="TextBox 21"/>
            <p:cNvSpPr txBox="1"/>
            <p:nvPr/>
          </p:nvSpPr>
          <p:spPr>
            <a:xfrm>
              <a:off x="0" y="-38100"/>
              <a:ext cx="3283047" cy="366323"/>
            </a:xfrm>
            <a:prstGeom prst="rect">
              <a:avLst/>
            </a:prstGeom>
          </p:spPr>
          <p:txBody>
            <a:bodyPr lIns="0" tIns="0" rIns="0" bIns="0" rtlCol="0" anchor="t">
              <a:spAutoFit/>
            </a:bodyPr>
            <a:lstStyle/>
            <a:p>
              <a:pPr algn="l">
                <a:lnSpc>
                  <a:spcPts val="2049"/>
                </a:lnSpc>
              </a:pPr>
              <a:r>
                <a:rPr lang="en-US" sz="1639" spc="254">
                  <a:solidFill>
                    <a:srgbClr val="000000"/>
                  </a:solidFill>
                  <a:latin typeface="Alpina Sans 3 Bold"/>
                </a:rPr>
                <a:t>NUTRICIÓN</a:t>
              </a:r>
            </a:p>
          </p:txBody>
        </p:sp>
        <p:sp>
          <p:nvSpPr>
            <p:cNvPr id="22" name="TextBox 22"/>
            <p:cNvSpPr txBox="1"/>
            <p:nvPr/>
          </p:nvSpPr>
          <p:spPr>
            <a:xfrm>
              <a:off x="0" y="558977"/>
              <a:ext cx="2284346" cy="247793"/>
            </a:xfrm>
            <a:prstGeom prst="rect">
              <a:avLst/>
            </a:prstGeom>
          </p:spPr>
          <p:txBody>
            <a:bodyPr lIns="0" tIns="0" rIns="0" bIns="0" rtlCol="0" anchor="t">
              <a:spAutoFit/>
            </a:bodyPr>
            <a:lstStyle/>
            <a:p>
              <a:pPr algn="l">
                <a:lnSpc>
                  <a:spcPts val="1385"/>
                </a:lnSpc>
              </a:pPr>
              <a:r>
                <a:rPr lang="en-US" sz="1108" spc="54">
                  <a:solidFill>
                    <a:srgbClr val="000000"/>
                  </a:solidFill>
                  <a:latin typeface="Alpina Sans 1 Bold"/>
                </a:rPr>
                <a:t>GROWTH </a:t>
              </a:r>
              <a:r>
                <a:rPr lang="en-US" sz="1108" spc="54">
                  <a:solidFill>
                    <a:srgbClr val="3DC639"/>
                  </a:solidFill>
                  <a:latin typeface="Alpina Sans 1 Bold"/>
                </a:rPr>
                <a:t>123.6%</a:t>
              </a:r>
            </a:p>
          </p:txBody>
        </p:sp>
        <p:sp>
          <p:nvSpPr>
            <p:cNvPr id="23" name="TextBox 23"/>
            <p:cNvSpPr txBox="1"/>
            <p:nvPr/>
          </p:nvSpPr>
          <p:spPr>
            <a:xfrm>
              <a:off x="0" y="895857"/>
              <a:ext cx="3366272" cy="260426"/>
            </a:xfrm>
            <a:prstGeom prst="rect">
              <a:avLst/>
            </a:prstGeom>
          </p:spPr>
          <p:txBody>
            <a:bodyPr lIns="0" tIns="0" rIns="0" bIns="0" rtlCol="0" anchor="t">
              <a:spAutoFit/>
            </a:bodyPr>
            <a:lstStyle/>
            <a:p>
              <a:pPr algn="l">
                <a:lnSpc>
                  <a:spcPts val="1495"/>
                </a:lnSpc>
              </a:pPr>
              <a:r>
                <a:rPr lang="en-US" sz="1108" spc="54">
                  <a:solidFill>
                    <a:srgbClr val="000000"/>
                  </a:solidFill>
                  <a:latin typeface="Alpina Sans 7 Italics"/>
                </a:rPr>
                <a:t>19.500 búsquedas en Colombia</a:t>
              </a:r>
            </a:p>
          </p:txBody>
        </p:sp>
      </p:grpSp>
      <p:grpSp>
        <p:nvGrpSpPr>
          <p:cNvPr id="24" name="Group 24"/>
          <p:cNvGrpSpPr/>
          <p:nvPr/>
        </p:nvGrpSpPr>
        <p:grpSpPr>
          <a:xfrm>
            <a:off x="2042280" y="5145814"/>
            <a:ext cx="2524704" cy="1123794"/>
            <a:chOff x="0" y="0"/>
            <a:chExt cx="3366272" cy="1498391"/>
          </a:xfrm>
        </p:grpSpPr>
        <p:sp>
          <p:nvSpPr>
            <p:cNvPr id="25" name="TextBox 25"/>
            <p:cNvSpPr txBox="1"/>
            <p:nvPr/>
          </p:nvSpPr>
          <p:spPr>
            <a:xfrm>
              <a:off x="0" y="-38100"/>
              <a:ext cx="3283047" cy="708431"/>
            </a:xfrm>
            <a:prstGeom prst="rect">
              <a:avLst/>
            </a:prstGeom>
          </p:spPr>
          <p:txBody>
            <a:bodyPr lIns="0" tIns="0" rIns="0" bIns="0" rtlCol="0" anchor="t">
              <a:spAutoFit/>
            </a:bodyPr>
            <a:lstStyle/>
            <a:p>
              <a:pPr algn="l">
                <a:lnSpc>
                  <a:spcPts val="2049"/>
                </a:lnSpc>
              </a:pPr>
              <a:r>
                <a:rPr lang="en-US" sz="1639" spc="254">
                  <a:solidFill>
                    <a:srgbClr val="000000"/>
                  </a:solidFill>
                  <a:latin typeface="Alpina Sans 3 Bold"/>
                </a:rPr>
                <a:t>CONSUMO RESPONSABLE</a:t>
              </a:r>
            </a:p>
          </p:txBody>
        </p:sp>
        <p:sp>
          <p:nvSpPr>
            <p:cNvPr id="26" name="TextBox 26"/>
            <p:cNvSpPr txBox="1"/>
            <p:nvPr/>
          </p:nvSpPr>
          <p:spPr>
            <a:xfrm>
              <a:off x="0" y="901085"/>
              <a:ext cx="2284346" cy="247793"/>
            </a:xfrm>
            <a:prstGeom prst="rect">
              <a:avLst/>
            </a:prstGeom>
          </p:spPr>
          <p:txBody>
            <a:bodyPr lIns="0" tIns="0" rIns="0" bIns="0" rtlCol="0" anchor="t">
              <a:spAutoFit/>
            </a:bodyPr>
            <a:lstStyle/>
            <a:p>
              <a:pPr algn="l">
                <a:lnSpc>
                  <a:spcPts val="1385"/>
                </a:lnSpc>
              </a:pPr>
              <a:r>
                <a:rPr lang="en-US" sz="1108" spc="54">
                  <a:solidFill>
                    <a:srgbClr val="000000"/>
                  </a:solidFill>
                  <a:latin typeface="Alpina Sans 1 Bold"/>
                </a:rPr>
                <a:t>GROWTH </a:t>
              </a:r>
              <a:r>
                <a:rPr lang="en-US" sz="1108" spc="54">
                  <a:solidFill>
                    <a:srgbClr val="3DC639"/>
                  </a:solidFill>
                  <a:latin typeface="Alpina Sans 1 Bold"/>
                </a:rPr>
                <a:t>79.5%</a:t>
              </a:r>
            </a:p>
          </p:txBody>
        </p:sp>
        <p:sp>
          <p:nvSpPr>
            <p:cNvPr id="27" name="TextBox 27"/>
            <p:cNvSpPr txBox="1"/>
            <p:nvPr/>
          </p:nvSpPr>
          <p:spPr>
            <a:xfrm>
              <a:off x="0" y="1237965"/>
              <a:ext cx="3366272" cy="260426"/>
            </a:xfrm>
            <a:prstGeom prst="rect">
              <a:avLst/>
            </a:prstGeom>
          </p:spPr>
          <p:txBody>
            <a:bodyPr lIns="0" tIns="0" rIns="0" bIns="0" rtlCol="0" anchor="t">
              <a:spAutoFit/>
            </a:bodyPr>
            <a:lstStyle/>
            <a:p>
              <a:pPr algn="l">
                <a:lnSpc>
                  <a:spcPts val="1495"/>
                </a:lnSpc>
              </a:pPr>
              <a:r>
                <a:rPr lang="en-US" sz="1108" spc="54">
                  <a:solidFill>
                    <a:srgbClr val="000000"/>
                  </a:solidFill>
                  <a:latin typeface="Alpina Sans 7 Italics"/>
                </a:rPr>
                <a:t>1.027 búsquedas en Colombia</a:t>
              </a:r>
            </a:p>
          </p:txBody>
        </p:sp>
      </p:grpSp>
      <p:pic>
        <p:nvPicPr>
          <p:cNvPr id="28"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7099389" y="4015441"/>
            <a:ext cx="2077572" cy="183173"/>
          </a:xfrm>
          <a:prstGeom prst="rect">
            <a:avLst/>
          </a:prstGeom>
        </p:spPr>
      </p:pic>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438" r="31586"/>
          <a:stretch>
            <a:fillRect/>
          </a:stretch>
        </p:blipFill>
        <p:spPr>
          <a:xfrm rot="10736227">
            <a:off x="7380876" y="2994177"/>
            <a:ext cx="697654" cy="146538"/>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438" r="31586"/>
          <a:stretch>
            <a:fillRect/>
          </a:stretch>
        </p:blipFill>
        <p:spPr>
          <a:xfrm rot="10736227">
            <a:off x="7390401" y="5019354"/>
            <a:ext cx="697654" cy="146538"/>
          </a:xfrm>
          <a:prstGeom prst="rect">
            <a:avLst/>
          </a:prstGeom>
        </p:spPr>
      </p:pic>
      <p:sp>
        <p:nvSpPr>
          <p:cNvPr id="31" name="TextBox 31"/>
          <p:cNvSpPr txBox="1"/>
          <p:nvPr/>
        </p:nvSpPr>
        <p:spPr>
          <a:xfrm>
            <a:off x="5756374" y="6016877"/>
            <a:ext cx="3387626" cy="252730"/>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Alpina Sans 1 Bold"/>
              </a:rPr>
              <a:t>Plataformas de mayor consumo en milenialls</a:t>
            </a:r>
          </a:p>
        </p:txBody>
      </p:sp>
      <p:sp>
        <p:nvSpPr>
          <p:cNvPr id="32" name="AutoShape 32"/>
          <p:cNvSpPr/>
          <p:nvPr/>
        </p:nvSpPr>
        <p:spPr>
          <a:xfrm rot="-10800000">
            <a:off x="11583491" y="6269741"/>
            <a:ext cx="6985861" cy="0"/>
          </a:xfrm>
          <a:prstGeom prst="line">
            <a:avLst/>
          </a:prstGeom>
          <a:ln w="47625" cap="rnd">
            <a:solidFill>
              <a:srgbClr val="009490"/>
            </a:solidFill>
            <a:prstDash val="sysDot"/>
            <a:headEnd type="none" w="sm" len="sm"/>
            <a:tailEnd type="none" w="sm" len="sm"/>
          </a:ln>
        </p:spPr>
      </p:sp>
      <p:sp>
        <p:nvSpPr>
          <p:cNvPr id="33" name="AutoShape 33"/>
          <p:cNvSpPr/>
          <p:nvPr/>
        </p:nvSpPr>
        <p:spPr>
          <a:xfrm>
            <a:off x="11785750" y="4579290"/>
            <a:ext cx="5930847" cy="1223993"/>
          </a:xfrm>
          <a:prstGeom prst="rect">
            <a:avLst/>
          </a:prstGeom>
          <a:solidFill>
            <a:srgbClr val="C6E6F4"/>
          </a:solidFill>
        </p:spPr>
      </p:sp>
      <p:sp>
        <p:nvSpPr>
          <p:cNvPr id="34" name="TextBox 34"/>
          <p:cNvSpPr txBox="1"/>
          <p:nvPr/>
        </p:nvSpPr>
        <p:spPr>
          <a:xfrm>
            <a:off x="11583491" y="1833185"/>
            <a:ext cx="4998641" cy="554990"/>
          </a:xfrm>
          <a:prstGeom prst="rect">
            <a:avLst/>
          </a:prstGeom>
        </p:spPr>
        <p:txBody>
          <a:bodyPr lIns="0" tIns="0" rIns="0" bIns="0" rtlCol="0" anchor="t">
            <a:spAutoFit/>
          </a:bodyPr>
          <a:lstStyle/>
          <a:p>
            <a:pPr algn="ctr">
              <a:lnSpc>
                <a:spcPts val="4060"/>
              </a:lnSpc>
            </a:pPr>
            <a:r>
              <a:rPr lang="en-US" sz="2900">
                <a:solidFill>
                  <a:srgbClr val="000000"/>
                </a:solidFill>
                <a:latin typeface="Alpina Sans 3"/>
              </a:rPr>
              <a:t>¿Que buscan los millennials? </a:t>
            </a:r>
          </a:p>
        </p:txBody>
      </p:sp>
      <p:sp>
        <p:nvSpPr>
          <p:cNvPr id="35" name="TextBox 35"/>
          <p:cNvSpPr txBox="1"/>
          <p:nvPr/>
        </p:nvSpPr>
        <p:spPr>
          <a:xfrm>
            <a:off x="11654178" y="2226250"/>
            <a:ext cx="5374581" cy="1201418"/>
          </a:xfrm>
          <a:prstGeom prst="rect">
            <a:avLst/>
          </a:prstGeom>
        </p:spPr>
        <p:txBody>
          <a:bodyPr lIns="0" tIns="0" rIns="0" bIns="0" rtlCol="0" anchor="t">
            <a:spAutoFit/>
          </a:bodyPr>
          <a:lstStyle/>
          <a:p>
            <a:pPr>
              <a:lnSpc>
                <a:spcPts val="3080"/>
              </a:lnSpc>
            </a:pPr>
            <a:endParaRPr/>
          </a:p>
          <a:p>
            <a:pPr>
              <a:lnSpc>
                <a:spcPts val="3080"/>
              </a:lnSpc>
            </a:pPr>
            <a:r>
              <a:rPr lang="en-US" sz="2200">
                <a:solidFill>
                  <a:srgbClr val="000000"/>
                </a:solidFill>
                <a:latin typeface="Alpina Sans 1"/>
              </a:rPr>
              <a:t>Televisión inteligente • Google Chromecast</a:t>
            </a:r>
          </a:p>
          <a:p>
            <a:pPr>
              <a:lnSpc>
                <a:spcPts val="3080"/>
              </a:lnSpc>
            </a:pPr>
            <a:r>
              <a:rPr lang="en-US" sz="2200">
                <a:solidFill>
                  <a:srgbClr val="000000"/>
                </a:solidFill>
                <a:latin typeface="Alpina Sans 1"/>
              </a:rPr>
              <a:t>Grand Theft Auto V • Rockstar Games</a:t>
            </a:r>
          </a:p>
        </p:txBody>
      </p:sp>
      <p:sp>
        <p:nvSpPr>
          <p:cNvPr id="36" name="TextBox 36"/>
          <p:cNvSpPr txBox="1"/>
          <p:nvPr/>
        </p:nvSpPr>
        <p:spPr>
          <a:xfrm>
            <a:off x="11583491" y="6193407"/>
            <a:ext cx="6335365" cy="1694815"/>
          </a:xfrm>
          <a:prstGeom prst="rect">
            <a:avLst/>
          </a:prstGeom>
        </p:spPr>
        <p:txBody>
          <a:bodyPr lIns="0" tIns="0" rIns="0" bIns="0" rtlCol="0" anchor="t">
            <a:spAutoFit/>
          </a:bodyPr>
          <a:lstStyle/>
          <a:p>
            <a:pPr>
              <a:lnSpc>
                <a:spcPts val="2660"/>
              </a:lnSpc>
              <a:spcBef>
                <a:spcPct val="0"/>
              </a:spcBef>
            </a:pPr>
            <a:endParaRPr/>
          </a:p>
          <a:p>
            <a:pPr>
              <a:lnSpc>
                <a:spcPts val="2660"/>
              </a:lnSpc>
              <a:spcBef>
                <a:spcPct val="0"/>
              </a:spcBef>
            </a:pPr>
            <a:r>
              <a:rPr lang="en-US" sz="1900">
                <a:solidFill>
                  <a:srgbClr val="000000"/>
                </a:solidFill>
                <a:latin typeface="Alpina Sans 8 Bold"/>
              </a:rPr>
              <a:t>Los resultados de una encuesta publicada por Morning Consult, reveló que el 86 por ciento de los jóvenes entre 13 y 38 años están ansiosos por ser influencers de tiempo completo,</a:t>
            </a:r>
          </a:p>
        </p:txBody>
      </p:sp>
      <p:sp>
        <p:nvSpPr>
          <p:cNvPr id="37" name="TextBox 37"/>
          <p:cNvSpPr txBox="1"/>
          <p:nvPr/>
        </p:nvSpPr>
        <p:spPr>
          <a:xfrm>
            <a:off x="11583491" y="8414297"/>
            <a:ext cx="6150359" cy="1473923"/>
          </a:xfrm>
          <a:prstGeom prst="rect">
            <a:avLst/>
          </a:prstGeom>
        </p:spPr>
        <p:txBody>
          <a:bodyPr lIns="0" tIns="0" rIns="0" bIns="0" rtlCol="0" anchor="t">
            <a:spAutoFit/>
          </a:bodyPr>
          <a:lstStyle/>
          <a:p>
            <a:pPr algn="ctr">
              <a:lnSpc>
                <a:spcPts val="3810"/>
              </a:lnSpc>
              <a:spcBef>
                <a:spcPct val="0"/>
              </a:spcBef>
            </a:pPr>
            <a:r>
              <a:rPr lang="en-US" sz="2721">
                <a:solidFill>
                  <a:srgbClr val="FF8080"/>
                </a:solidFill>
                <a:latin typeface="Alpina Sans 6 Bold"/>
              </a:rPr>
              <a:t> "Todos los milenialls tenemos un deseo oculto: deseo por ser influencer"</a:t>
            </a:r>
          </a:p>
        </p:txBody>
      </p:sp>
      <p:sp>
        <p:nvSpPr>
          <p:cNvPr id="38" name="TextBox 38"/>
          <p:cNvSpPr txBox="1"/>
          <p:nvPr/>
        </p:nvSpPr>
        <p:spPr>
          <a:xfrm>
            <a:off x="11583491" y="8020801"/>
            <a:ext cx="866601" cy="162772"/>
          </a:xfrm>
          <a:prstGeom prst="rect">
            <a:avLst/>
          </a:prstGeom>
        </p:spPr>
        <p:txBody>
          <a:bodyPr lIns="0" tIns="0" rIns="0" bIns="0" rtlCol="0" anchor="t">
            <a:spAutoFit/>
          </a:bodyPr>
          <a:lstStyle/>
          <a:p>
            <a:pPr algn="ctr">
              <a:lnSpc>
                <a:spcPts val="1120"/>
              </a:lnSpc>
              <a:spcBef>
                <a:spcPct val="0"/>
              </a:spcBef>
            </a:pPr>
            <a:r>
              <a:rPr lang="en-US" sz="800">
                <a:solidFill>
                  <a:srgbClr val="000000"/>
                </a:solidFill>
                <a:latin typeface="Alpina Sans 7 Bold"/>
              </a:rPr>
              <a:t>h</a:t>
            </a:r>
            <a:r>
              <a:rPr lang="en-US" sz="800" u="sng">
                <a:solidFill>
                  <a:srgbClr val="000000"/>
                </a:solidFill>
                <a:latin typeface="Alpina Sans 7 Bold"/>
              </a:rPr>
              <a:t>ttps://bit.ly/3tlKALn</a:t>
            </a:r>
          </a:p>
        </p:txBody>
      </p:sp>
      <p:sp>
        <p:nvSpPr>
          <p:cNvPr id="39" name="TextBox 39"/>
          <p:cNvSpPr txBox="1"/>
          <p:nvPr/>
        </p:nvSpPr>
        <p:spPr>
          <a:xfrm>
            <a:off x="11785750" y="4727643"/>
            <a:ext cx="5930847" cy="1337943"/>
          </a:xfrm>
          <a:prstGeom prst="rect">
            <a:avLst/>
          </a:prstGeom>
        </p:spPr>
        <p:txBody>
          <a:bodyPr lIns="0" tIns="0" rIns="0" bIns="0" rtlCol="0" anchor="t">
            <a:spAutoFit/>
          </a:bodyPr>
          <a:lstStyle/>
          <a:p>
            <a:pPr algn="ctr">
              <a:lnSpc>
                <a:spcPts val="3500"/>
              </a:lnSpc>
            </a:pPr>
            <a:r>
              <a:rPr lang="en-US" sz="2500">
                <a:solidFill>
                  <a:srgbClr val="1450C9"/>
                </a:solidFill>
                <a:latin typeface="Alpina Sans 6"/>
              </a:rPr>
              <a:t>Mantenerse informado es una necesidad común y frecuente</a:t>
            </a:r>
          </a:p>
          <a:p>
            <a:pPr>
              <a:lnSpc>
                <a:spcPts val="3360"/>
              </a:lnSpc>
            </a:pPr>
            <a:endParaRPr lang="en-US" sz="2500">
              <a:solidFill>
                <a:srgbClr val="1450C9"/>
              </a:solidFill>
              <a:latin typeface="Alpina Sans 6"/>
            </a:endParaRPr>
          </a:p>
        </p:txBody>
      </p:sp>
      <p:sp>
        <p:nvSpPr>
          <p:cNvPr id="40" name="TextBox 40"/>
          <p:cNvSpPr txBox="1"/>
          <p:nvPr/>
        </p:nvSpPr>
        <p:spPr>
          <a:xfrm>
            <a:off x="11692278" y="3380065"/>
            <a:ext cx="5030391" cy="1201418"/>
          </a:xfrm>
          <a:prstGeom prst="rect">
            <a:avLst/>
          </a:prstGeom>
        </p:spPr>
        <p:txBody>
          <a:bodyPr lIns="0" tIns="0" rIns="0" bIns="0" rtlCol="0" anchor="t">
            <a:spAutoFit/>
          </a:bodyPr>
          <a:lstStyle/>
          <a:p>
            <a:pPr>
              <a:lnSpc>
                <a:spcPts val="3080"/>
              </a:lnSpc>
            </a:pPr>
            <a:r>
              <a:rPr lang="en-US" sz="2200">
                <a:solidFill>
                  <a:srgbClr val="000000"/>
                </a:solidFill>
                <a:latin typeface="Alpina Sans 1"/>
              </a:rPr>
              <a:t> Deporte Juventus I Paris Saint-Germain </a:t>
            </a:r>
          </a:p>
          <a:p>
            <a:pPr>
              <a:lnSpc>
                <a:spcPts val="3080"/>
              </a:lnSpc>
            </a:pPr>
            <a:r>
              <a:rPr lang="en-US" sz="2200">
                <a:solidFill>
                  <a:srgbClr val="000000"/>
                </a:solidFill>
                <a:latin typeface="Alpina Sans 1"/>
              </a:rPr>
              <a:t>Negocios I Jaime Gilinski Bacal </a:t>
            </a:r>
          </a:p>
          <a:p>
            <a:pPr>
              <a:lnSpc>
                <a:spcPts val="3080"/>
              </a:lnSpc>
            </a:pPr>
            <a:endParaRPr lang="en-US" sz="2200">
              <a:solidFill>
                <a:srgbClr val="000000"/>
              </a:solidFill>
              <a:latin typeface="Alpina Sans 1"/>
            </a:endParaRPr>
          </a:p>
        </p:txBody>
      </p:sp>
      <p:sp>
        <p:nvSpPr>
          <p:cNvPr id="41" name="AutoShape 41"/>
          <p:cNvSpPr/>
          <p:nvPr/>
        </p:nvSpPr>
        <p:spPr>
          <a:xfrm rot="5388974">
            <a:off x="7478486" y="5711292"/>
            <a:ext cx="7424888" cy="0"/>
          </a:xfrm>
          <a:prstGeom prst="line">
            <a:avLst/>
          </a:prstGeom>
          <a:ln w="47625" cap="rnd">
            <a:solidFill>
              <a:srgbClr val="D9EEF9"/>
            </a:solidFill>
            <a:prstDash val="sysDot"/>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A529"/>
        </a:solidFill>
        <a:effectLst/>
      </p:bgPr>
    </p:bg>
    <p:spTree>
      <p:nvGrpSpPr>
        <p:cNvPr id="1" name=""/>
        <p:cNvGrpSpPr/>
        <p:nvPr/>
      </p:nvGrpSpPr>
      <p:grpSpPr>
        <a:xfrm>
          <a:off x="0" y="0"/>
          <a:ext cx="0" cy="0"/>
          <a:chOff x="0" y="0"/>
          <a:chExt cx="0" cy="0"/>
        </a:xfrm>
      </p:grpSpPr>
      <p:sp>
        <p:nvSpPr>
          <p:cNvPr id="2" name="AutoShape 2"/>
          <p:cNvSpPr/>
          <p:nvPr/>
        </p:nvSpPr>
        <p:spPr>
          <a:xfrm>
            <a:off x="7324393" y="463806"/>
            <a:ext cx="2405097" cy="731093"/>
          </a:xfrm>
          <a:prstGeom prst="rect">
            <a:avLst/>
          </a:prstGeom>
          <a:solidFill>
            <a:srgbClr val="E5102F"/>
          </a:solidFill>
        </p:spPr>
      </p:sp>
      <p:sp>
        <p:nvSpPr>
          <p:cNvPr id="3" name="AutoShape 3"/>
          <p:cNvSpPr/>
          <p:nvPr/>
        </p:nvSpPr>
        <p:spPr>
          <a:xfrm rot="-15691">
            <a:off x="439225" y="9613200"/>
            <a:ext cx="11811942" cy="0"/>
          </a:xfrm>
          <a:prstGeom prst="line">
            <a:avLst/>
          </a:prstGeom>
          <a:ln w="28575" cap="rnd">
            <a:solidFill>
              <a:srgbClr val="FFFFFF"/>
            </a:solidFill>
            <a:prstDash val="sysDot"/>
            <a:headEnd type="none" w="sm" len="sm"/>
            <a:tailEnd type="none" w="sm" len="sm"/>
          </a:ln>
        </p:spPr>
      </p:sp>
      <p:sp>
        <p:nvSpPr>
          <p:cNvPr id="4" name="TextBox 4"/>
          <p:cNvSpPr txBox="1"/>
          <p:nvPr/>
        </p:nvSpPr>
        <p:spPr>
          <a:xfrm>
            <a:off x="665096" y="2309799"/>
            <a:ext cx="3143009" cy="1514475"/>
          </a:xfrm>
          <a:prstGeom prst="rect">
            <a:avLst/>
          </a:prstGeom>
        </p:spPr>
        <p:txBody>
          <a:bodyPr lIns="0" tIns="0" rIns="0" bIns="0" rtlCol="0" anchor="t">
            <a:spAutoFit/>
          </a:bodyPr>
          <a:lstStyle/>
          <a:p>
            <a:pPr>
              <a:lnSpc>
                <a:spcPts val="3840"/>
              </a:lnSpc>
            </a:pPr>
            <a:r>
              <a:rPr lang="en-US" sz="3200">
                <a:solidFill>
                  <a:srgbClr val="E5102F"/>
                </a:solidFill>
                <a:latin typeface="Alpina Sans 6"/>
              </a:rPr>
              <a:t>Nuevos lemas entre los milenials</a:t>
            </a:r>
          </a:p>
        </p:txBody>
      </p:sp>
      <p:sp>
        <p:nvSpPr>
          <p:cNvPr id="5" name="TextBox 5"/>
          <p:cNvSpPr txBox="1"/>
          <p:nvPr/>
        </p:nvSpPr>
        <p:spPr>
          <a:xfrm>
            <a:off x="665096" y="3828309"/>
            <a:ext cx="4265493" cy="2837180"/>
          </a:xfrm>
          <a:prstGeom prst="rect">
            <a:avLst/>
          </a:prstGeom>
        </p:spPr>
        <p:txBody>
          <a:bodyPr lIns="0" tIns="0" rIns="0" bIns="0" rtlCol="0" anchor="t">
            <a:spAutoFit/>
          </a:bodyPr>
          <a:lstStyle/>
          <a:p>
            <a:pPr>
              <a:lnSpc>
                <a:spcPts val="3220"/>
              </a:lnSpc>
            </a:pPr>
            <a:r>
              <a:rPr lang="en-US" sz="2300">
                <a:solidFill>
                  <a:srgbClr val="FFFFFF"/>
                </a:solidFill>
                <a:latin typeface="Alpina Sans 5"/>
              </a:rPr>
              <a:t>"Queremos tener un impacto positivo en el mundo"</a:t>
            </a:r>
          </a:p>
          <a:p>
            <a:pPr>
              <a:lnSpc>
                <a:spcPts val="3220"/>
              </a:lnSpc>
            </a:pPr>
            <a:r>
              <a:rPr lang="en-US" sz="2300">
                <a:solidFill>
                  <a:srgbClr val="FFFFFF"/>
                </a:solidFill>
                <a:latin typeface="Alpina Sans 5"/>
              </a:rPr>
              <a:t>"Queremos sentirnos parte del cambio"</a:t>
            </a:r>
          </a:p>
          <a:p>
            <a:pPr>
              <a:lnSpc>
                <a:spcPts val="3220"/>
              </a:lnSpc>
            </a:pPr>
            <a:endParaRPr lang="en-US" sz="2300">
              <a:solidFill>
                <a:srgbClr val="FFFFFF"/>
              </a:solidFill>
              <a:latin typeface="Alpina Sans 5"/>
            </a:endParaRPr>
          </a:p>
          <a:p>
            <a:pPr>
              <a:lnSpc>
                <a:spcPts val="3220"/>
              </a:lnSpc>
            </a:pPr>
            <a:r>
              <a:rPr lang="en-US" sz="2300">
                <a:solidFill>
                  <a:srgbClr val="FFFFFF"/>
                </a:solidFill>
                <a:latin typeface="Alpina Sans 5"/>
              </a:rPr>
              <a:t>Queremos volver a la "normalidad"</a:t>
            </a:r>
          </a:p>
        </p:txBody>
      </p:sp>
      <p:sp>
        <p:nvSpPr>
          <p:cNvPr id="6" name="AutoShape 6"/>
          <p:cNvSpPr/>
          <p:nvPr/>
        </p:nvSpPr>
        <p:spPr>
          <a:xfrm>
            <a:off x="6135909" y="5189780"/>
            <a:ext cx="1386633" cy="880186"/>
          </a:xfrm>
          <a:prstGeom prst="rect">
            <a:avLst/>
          </a:prstGeom>
          <a:solidFill>
            <a:srgbClr val="E5102F"/>
          </a:solidFill>
        </p:spPr>
      </p:sp>
      <p:sp>
        <p:nvSpPr>
          <p:cNvPr id="7" name="AutoShape 7"/>
          <p:cNvSpPr/>
          <p:nvPr/>
        </p:nvSpPr>
        <p:spPr>
          <a:xfrm>
            <a:off x="14095853" y="463806"/>
            <a:ext cx="1359927" cy="827822"/>
          </a:xfrm>
          <a:prstGeom prst="rect">
            <a:avLst/>
          </a:prstGeom>
          <a:solidFill>
            <a:srgbClr val="E5102F"/>
          </a:solidFill>
        </p:spPr>
      </p:sp>
      <p:sp>
        <p:nvSpPr>
          <p:cNvPr id="8" name="AutoShape 8"/>
          <p:cNvSpPr/>
          <p:nvPr/>
        </p:nvSpPr>
        <p:spPr>
          <a:xfrm rot="5400000">
            <a:off x="687710" y="4995993"/>
            <a:ext cx="8766549" cy="0"/>
          </a:xfrm>
          <a:prstGeom prst="line">
            <a:avLst/>
          </a:prstGeom>
          <a:ln w="47625" cap="rnd">
            <a:solidFill>
              <a:srgbClr val="D9EEF9"/>
            </a:solidFill>
            <a:prstDash val="sysDot"/>
            <a:headEnd type="none" w="sm" len="sm"/>
            <a:tailEnd type="none" w="sm" len="sm"/>
          </a:ln>
        </p:spPr>
      </p:sp>
      <p:sp>
        <p:nvSpPr>
          <p:cNvPr id="9" name="AutoShape 9"/>
          <p:cNvSpPr/>
          <p:nvPr/>
        </p:nvSpPr>
        <p:spPr>
          <a:xfrm rot="5383990">
            <a:off x="9738427" y="6822488"/>
            <a:ext cx="5113393" cy="0"/>
          </a:xfrm>
          <a:prstGeom prst="line">
            <a:avLst/>
          </a:prstGeom>
          <a:ln w="47625" cap="rnd">
            <a:solidFill>
              <a:srgbClr val="D9EEF9"/>
            </a:solidFill>
            <a:prstDash val="sysDot"/>
            <a:headEnd type="none" w="sm" len="sm"/>
            <a:tailEnd type="none" w="sm" len="sm"/>
          </a:ln>
        </p:spPr>
      </p:sp>
      <p:sp>
        <p:nvSpPr>
          <p:cNvPr id="10" name="TextBox 10"/>
          <p:cNvSpPr txBox="1"/>
          <p:nvPr/>
        </p:nvSpPr>
        <p:spPr>
          <a:xfrm>
            <a:off x="458336" y="9756141"/>
            <a:ext cx="4330998" cy="269239"/>
          </a:xfrm>
          <a:prstGeom prst="rect">
            <a:avLst/>
          </a:prstGeom>
        </p:spPr>
        <p:txBody>
          <a:bodyPr lIns="0" tIns="0" rIns="0" bIns="0" rtlCol="0" anchor="t">
            <a:spAutoFit/>
          </a:bodyPr>
          <a:lstStyle/>
          <a:p>
            <a:pPr algn="ctr">
              <a:lnSpc>
                <a:spcPts val="1960"/>
              </a:lnSpc>
            </a:pPr>
            <a:r>
              <a:rPr lang="en-US" sz="1400">
                <a:solidFill>
                  <a:srgbClr val="FFFFFF"/>
                </a:solidFill>
                <a:latin typeface="Alpina Sans 1"/>
              </a:rPr>
              <a:t>Fuentes:  https://bit.ly/3KZlVlT    I    https://bit.ly/3N2rAJI</a:t>
            </a:r>
          </a:p>
        </p:txBody>
      </p:sp>
      <p:sp>
        <p:nvSpPr>
          <p:cNvPr id="11" name="TextBox 11"/>
          <p:cNvSpPr txBox="1"/>
          <p:nvPr/>
        </p:nvSpPr>
        <p:spPr>
          <a:xfrm>
            <a:off x="6155804" y="417659"/>
            <a:ext cx="4501514" cy="777239"/>
          </a:xfrm>
          <a:prstGeom prst="rect">
            <a:avLst/>
          </a:prstGeom>
        </p:spPr>
        <p:txBody>
          <a:bodyPr lIns="0" tIns="0" rIns="0" bIns="0" rtlCol="0" anchor="t">
            <a:spAutoFit/>
          </a:bodyPr>
          <a:lstStyle/>
          <a:p>
            <a:pPr algn="l">
              <a:lnSpc>
                <a:spcPts val="5670"/>
              </a:lnSpc>
            </a:pPr>
            <a:r>
              <a:rPr lang="en-US" sz="4200">
                <a:solidFill>
                  <a:srgbClr val="FFFFFF"/>
                </a:solidFill>
                <a:latin typeface="Alpina Sans 6 Bold"/>
              </a:rPr>
              <a:t>Diferenciales</a:t>
            </a:r>
          </a:p>
        </p:txBody>
      </p:sp>
      <p:sp>
        <p:nvSpPr>
          <p:cNvPr id="12" name="TextBox 12"/>
          <p:cNvSpPr txBox="1"/>
          <p:nvPr/>
        </p:nvSpPr>
        <p:spPr>
          <a:xfrm>
            <a:off x="6155804" y="1099648"/>
            <a:ext cx="4501514" cy="3457575"/>
          </a:xfrm>
          <a:prstGeom prst="rect">
            <a:avLst/>
          </a:prstGeom>
        </p:spPr>
        <p:txBody>
          <a:bodyPr lIns="0" tIns="0" rIns="0" bIns="0" rtlCol="0" anchor="t">
            <a:spAutoFit/>
          </a:bodyPr>
          <a:lstStyle/>
          <a:p>
            <a:pPr>
              <a:lnSpc>
                <a:spcPts val="3044"/>
              </a:lnSpc>
            </a:pPr>
            <a:r>
              <a:rPr lang="en-US" sz="2099">
                <a:solidFill>
                  <a:srgbClr val="FFFFFF"/>
                </a:solidFill>
                <a:latin typeface="Alpina Sans 7"/>
              </a:rPr>
              <a:t>Reaccionan cuando existe un difrencial, una experiencia en diferentes aspectos culturales y  generales.</a:t>
            </a:r>
          </a:p>
          <a:p>
            <a:pPr>
              <a:lnSpc>
                <a:spcPts val="3044"/>
              </a:lnSpc>
            </a:pPr>
            <a:r>
              <a:rPr lang="en-US" sz="2099">
                <a:solidFill>
                  <a:srgbClr val="FFFFFF"/>
                </a:solidFill>
                <a:latin typeface="Alpina Sans 3"/>
              </a:rPr>
              <a:t>De sus hábitos:</a:t>
            </a:r>
          </a:p>
          <a:p>
            <a:pPr>
              <a:lnSpc>
                <a:spcPts val="3044"/>
              </a:lnSpc>
            </a:pPr>
            <a:r>
              <a:rPr lang="en-US" sz="2099">
                <a:solidFill>
                  <a:srgbClr val="FFFFFF"/>
                </a:solidFill>
                <a:latin typeface="Alpina Sans 7"/>
              </a:rPr>
              <a:t>Son más propensos a comer fuera del hogar, aún así buscan calidad nutricional.</a:t>
            </a:r>
          </a:p>
          <a:p>
            <a:pPr algn="l">
              <a:lnSpc>
                <a:spcPts val="3044"/>
              </a:lnSpc>
            </a:pPr>
            <a:endParaRPr lang="en-US" sz="2099">
              <a:solidFill>
                <a:srgbClr val="FFFFFF"/>
              </a:solidFill>
              <a:latin typeface="Alpina Sans 7"/>
            </a:endParaRPr>
          </a:p>
        </p:txBody>
      </p:sp>
      <p:sp>
        <p:nvSpPr>
          <p:cNvPr id="13" name="TextBox 13"/>
          <p:cNvSpPr txBox="1"/>
          <p:nvPr/>
        </p:nvSpPr>
        <p:spPr>
          <a:xfrm rot="-5400000">
            <a:off x="3000238" y="2892444"/>
            <a:ext cx="5051171" cy="387350"/>
          </a:xfrm>
          <a:prstGeom prst="rect">
            <a:avLst/>
          </a:prstGeom>
        </p:spPr>
        <p:txBody>
          <a:bodyPr lIns="0" tIns="0" rIns="0" bIns="0" rtlCol="0" anchor="t">
            <a:spAutoFit/>
          </a:bodyPr>
          <a:lstStyle/>
          <a:p>
            <a:pPr algn="just">
              <a:lnSpc>
                <a:spcPts val="2799"/>
              </a:lnSpc>
            </a:pPr>
            <a:r>
              <a:rPr lang="en-US" sz="1999">
                <a:solidFill>
                  <a:srgbClr val="000000"/>
                </a:solidFill>
                <a:latin typeface="Alpina Sans 6"/>
              </a:rPr>
              <a:t>LO QUE APRENDEMOS DE ESTA AUDIENCIA</a:t>
            </a:r>
          </a:p>
        </p:txBody>
      </p:sp>
      <p:sp>
        <p:nvSpPr>
          <p:cNvPr id="14" name="TextBox 14"/>
          <p:cNvSpPr txBox="1"/>
          <p:nvPr/>
        </p:nvSpPr>
        <p:spPr>
          <a:xfrm>
            <a:off x="6155804" y="5151648"/>
            <a:ext cx="3573686" cy="777239"/>
          </a:xfrm>
          <a:prstGeom prst="rect">
            <a:avLst/>
          </a:prstGeom>
        </p:spPr>
        <p:txBody>
          <a:bodyPr lIns="0" tIns="0" rIns="0" bIns="0" rtlCol="0" anchor="t">
            <a:spAutoFit/>
          </a:bodyPr>
          <a:lstStyle/>
          <a:p>
            <a:pPr algn="l">
              <a:lnSpc>
                <a:spcPts val="5670"/>
              </a:lnSpc>
            </a:pPr>
            <a:r>
              <a:rPr lang="en-US" sz="4200">
                <a:solidFill>
                  <a:srgbClr val="FFFFFF"/>
                </a:solidFill>
                <a:latin typeface="Alpina Sans 6 Bold"/>
              </a:rPr>
              <a:t>Aspiraciones</a:t>
            </a:r>
          </a:p>
        </p:txBody>
      </p:sp>
      <p:sp>
        <p:nvSpPr>
          <p:cNvPr id="15" name="TextBox 15"/>
          <p:cNvSpPr txBox="1"/>
          <p:nvPr/>
        </p:nvSpPr>
        <p:spPr>
          <a:xfrm>
            <a:off x="6135909" y="6136005"/>
            <a:ext cx="6016183" cy="2695575"/>
          </a:xfrm>
          <a:prstGeom prst="rect">
            <a:avLst/>
          </a:prstGeom>
        </p:spPr>
        <p:txBody>
          <a:bodyPr lIns="0" tIns="0" rIns="0" bIns="0" rtlCol="0" anchor="t">
            <a:spAutoFit/>
          </a:bodyPr>
          <a:lstStyle/>
          <a:p>
            <a:pPr>
              <a:lnSpc>
                <a:spcPts val="3044"/>
              </a:lnSpc>
            </a:pPr>
            <a:r>
              <a:rPr lang="en-US" sz="2099">
                <a:solidFill>
                  <a:srgbClr val="FFFFFF"/>
                </a:solidFill>
                <a:latin typeface="Alpina Sans 7"/>
              </a:rPr>
              <a:t>encontrar unidad, cambio, recomendaciones reales. Que se sientan parte activa</a:t>
            </a:r>
          </a:p>
          <a:p>
            <a:pPr>
              <a:lnSpc>
                <a:spcPts val="3044"/>
              </a:lnSpc>
            </a:pPr>
            <a:endParaRPr lang="en-US" sz="2099">
              <a:solidFill>
                <a:srgbClr val="FFFFFF"/>
              </a:solidFill>
              <a:latin typeface="Alpina Sans 7"/>
            </a:endParaRPr>
          </a:p>
          <a:p>
            <a:pPr>
              <a:lnSpc>
                <a:spcPts val="3044"/>
              </a:lnSpc>
            </a:pPr>
            <a:r>
              <a:rPr lang="en-US" sz="2099">
                <a:solidFill>
                  <a:srgbClr val="FFFFFF"/>
                </a:solidFill>
                <a:latin typeface="Alpina Sans 3"/>
              </a:rPr>
              <a:t>De sus búsquedas: Comunidades hambrientas de experiencias </a:t>
            </a:r>
          </a:p>
          <a:p>
            <a:pPr>
              <a:lnSpc>
                <a:spcPts val="3044"/>
              </a:lnSpc>
            </a:pPr>
            <a:endParaRPr lang="en-US" sz="2099">
              <a:solidFill>
                <a:srgbClr val="FFFFFF"/>
              </a:solidFill>
              <a:latin typeface="Alpina Sans 3"/>
            </a:endParaRPr>
          </a:p>
          <a:p>
            <a:pPr algn="l">
              <a:lnSpc>
                <a:spcPts val="3044"/>
              </a:lnSpc>
            </a:pPr>
            <a:endParaRPr lang="en-US" sz="2099">
              <a:solidFill>
                <a:srgbClr val="FFFFFF"/>
              </a:solidFill>
              <a:latin typeface="Alpina Sans 3"/>
            </a:endParaRPr>
          </a:p>
        </p:txBody>
      </p:sp>
      <p:sp>
        <p:nvSpPr>
          <p:cNvPr id="16" name="TextBox 16"/>
          <p:cNvSpPr txBox="1"/>
          <p:nvPr/>
        </p:nvSpPr>
        <p:spPr>
          <a:xfrm>
            <a:off x="12961416" y="508903"/>
            <a:ext cx="4501514" cy="777239"/>
          </a:xfrm>
          <a:prstGeom prst="rect">
            <a:avLst/>
          </a:prstGeom>
        </p:spPr>
        <p:txBody>
          <a:bodyPr lIns="0" tIns="0" rIns="0" bIns="0" rtlCol="0" anchor="t">
            <a:spAutoFit/>
          </a:bodyPr>
          <a:lstStyle/>
          <a:p>
            <a:pPr algn="l">
              <a:lnSpc>
                <a:spcPts val="5670"/>
              </a:lnSpc>
            </a:pPr>
            <a:r>
              <a:rPr lang="en-US" sz="4200">
                <a:solidFill>
                  <a:srgbClr val="FFFFFF"/>
                </a:solidFill>
                <a:latin typeface="Alpina Sans 6 Bold"/>
              </a:rPr>
              <a:t>Afinidad</a:t>
            </a:r>
          </a:p>
        </p:txBody>
      </p:sp>
      <p:sp>
        <p:nvSpPr>
          <p:cNvPr id="17" name="TextBox 17"/>
          <p:cNvSpPr txBox="1"/>
          <p:nvPr/>
        </p:nvSpPr>
        <p:spPr>
          <a:xfrm>
            <a:off x="12961416" y="1213168"/>
            <a:ext cx="4501514" cy="3076575"/>
          </a:xfrm>
          <a:prstGeom prst="rect">
            <a:avLst/>
          </a:prstGeom>
        </p:spPr>
        <p:txBody>
          <a:bodyPr lIns="0" tIns="0" rIns="0" bIns="0" rtlCol="0" anchor="t">
            <a:spAutoFit/>
          </a:bodyPr>
          <a:lstStyle/>
          <a:p>
            <a:pPr>
              <a:lnSpc>
                <a:spcPts val="3044"/>
              </a:lnSpc>
            </a:pPr>
            <a:r>
              <a:rPr lang="en-US" sz="2099">
                <a:solidFill>
                  <a:srgbClr val="FFFFFF"/>
                </a:solidFill>
                <a:latin typeface="Alpina Sans 7"/>
              </a:rPr>
              <a:t>Sin historia no hay impacto</a:t>
            </a:r>
          </a:p>
          <a:p>
            <a:pPr>
              <a:lnSpc>
                <a:spcPts val="3044"/>
              </a:lnSpc>
            </a:pPr>
            <a:endParaRPr lang="en-US" sz="2099">
              <a:solidFill>
                <a:srgbClr val="FFFFFF"/>
              </a:solidFill>
              <a:latin typeface="Alpina Sans 7"/>
            </a:endParaRPr>
          </a:p>
          <a:p>
            <a:pPr>
              <a:lnSpc>
                <a:spcPts val="3044"/>
              </a:lnSpc>
            </a:pPr>
            <a:r>
              <a:rPr lang="en-US" sz="2099">
                <a:solidFill>
                  <a:srgbClr val="FFFFFF"/>
                </a:solidFill>
                <a:latin typeface="Alpina Sans 3"/>
              </a:rPr>
              <a:t> De su forma de consumo</a:t>
            </a:r>
          </a:p>
          <a:p>
            <a:pPr>
              <a:lnSpc>
                <a:spcPts val="3044"/>
              </a:lnSpc>
            </a:pPr>
            <a:r>
              <a:rPr lang="en-US" sz="2099">
                <a:solidFill>
                  <a:srgbClr val="FFFFFF"/>
                </a:solidFill>
                <a:latin typeface="Alpina Sans 7"/>
              </a:rPr>
              <a:t>equilibrio entre el precio y el valor.</a:t>
            </a:r>
          </a:p>
          <a:p>
            <a:pPr>
              <a:lnSpc>
                <a:spcPts val="3044"/>
              </a:lnSpc>
            </a:pPr>
            <a:r>
              <a:rPr lang="en-US" sz="2099">
                <a:solidFill>
                  <a:srgbClr val="FFFFFF"/>
                </a:solidFill>
                <a:latin typeface="Alpina Sans 7"/>
              </a:rPr>
              <a:t> Les interesa un estilo de vida saludable y amigable con el medio ambiente.</a:t>
            </a:r>
          </a:p>
          <a:p>
            <a:pPr algn="l">
              <a:lnSpc>
                <a:spcPts val="3044"/>
              </a:lnSpc>
            </a:pPr>
            <a:endParaRPr lang="en-US" sz="2099">
              <a:solidFill>
                <a:srgbClr val="FFFFFF"/>
              </a:solidFill>
              <a:latin typeface="Alpina Sans 7"/>
            </a:endParaRPr>
          </a:p>
        </p:txBody>
      </p:sp>
      <p:sp>
        <p:nvSpPr>
          <p:cNvPr id="18" name="TextBox 18"/>
          <p:cNvSpPr txBox="1"/>
          <p:nvPr/>
        </p:nvSpPr>
        <p:spPr>
          <a:xfrm>
            <a:off x="1028700" y="436269"/>
            <a:ext cx="3538284" cy="492125"/>
          </a:xfrm>
          <a:prstGeom prst="rect">
            <a:avLst/>
          </a:prstGeom>
        </p:spPr>
        <p:txBody>
          <a:bodyPr lIns="0" tIns="0" rIns="0" bIns="0" rtlCol="0" anchor="t">
            <a:spAutoFit/>
          </a:bodyPr>
          <a:lstStyle/>
          <a:p>
            <a:pPr>
              <a:lnSpc>
                <a:spcPts val="3899"/>
              </a:lnSpc>
            </a:pPr>
            <a:r>
              <a:rPr lang="en-US" sz="3249">
                <a:solidFill>
                  <a:srgbClr val="EFF4DF"/>
                </a:solidFill>
                <a:latin typeface="Now Bold"/>
              </a:rPr>
              <a:t>Planning</a:t>
            </a:r>
          </a:p>
        </p:txBody>
      </p:sp>
      <p:sp>
        <p:nvSpPr>
          <p:cNvPr id="19" name="TextBox 19"/>
          <p:cNvSpPr txBox="1"/>
          <p:nvPr/>
        </p:nvSpPr>
        <p:spPr>
          <a:xfrm>
            <a:off x="1028700" y="942975"/>
            <a:ext cx="5051171" cy="387350"/>
          </a:xfrm>
          <a:prstGeom prst="rect">
            <a:avLst/>
          </a:prstGeom>
        </p:spPr>
        <p:txBody>
          <a:bodyPr lIns="0" tIns="0" rIns="0" bIns="0" rtlCol="0" anchor="t">
            <a:spAutoFit/>
          </a:bodyPr>
          <a:lstStyle/>
          <a:p>
            <a:pPr algn="just">
              <a:lnSpc>
                <a:spcPts val="2799"/>
              </a:lnSpc>
            </a:pPr>
            <a:r>
              <a:rPr lang="en-US" sz="1999">
                <a:solidFill>
                  <a:srgbClr val="000000"/>
                </a:solidFill>
                <a:latin typeface="Alpina Sans 6"/>
              </a:rPr>
              <a:t>CONSUMIDOR</a:t>
            </a:r>
          </a:p>
        </p:txBody>
      </p:sp>
      <p:sp>
        <p:nvSpPr>
          <p:cNvPr id="20" name="AutoShape 20"/>
          <p:cNvSpPr/>
          <p:nvPr/>
        </p:nvSpPr>
        <p:spPr>
          <a:xfrm>
            <a:off x="13425188" y="7266019"/>
            <a:ext cx="3812529" cy="1251411"/>
          </a:xfrm>
          <a:prstGeom prst="rect">
            <a:avLst/>
          </a:prstGeom>
          <a:solidFill>
            <a:srgbClr val="E5102F"/>
          </a:solidFill>
        </p:spPr>
      </p:sp>
      <p:sp>
        <p:nvSpPr>
          <p:cNvPr id="21" name="TextBox 21"/>
          <p:cNvSpPr txBox="1"/>
          <p:nvPr/>
        </p:nvSpPr>
        <p:spPr>
          <a:xfrm>
            <a:off x="12794691" y="4115010"/>
            <a:ext cx="5234207" cy="2955290"/>
          </a:xfrm>
          <a:prstGeom prst="rect">
            <a:avLst/>
          </a:prstGeom>
        </p:spPr>
        <p:txBody>
          <a:bodyPr lIns="0" tIns="0" rIns="0" bIns="0" rtlCol="0" anchor="t">
            <a:spAutoFit/>
          </a:bodyPr>
          <a:lstStyle/>
          <a:p>
            <a:pPr algn="ctr">
              <a:lnSpc>
                <a:spcPts val="3359"/>
              </a:lnSpc>
              <a:spcBef>
                <a:spcPct val="0"/>
              </a:spcBef>
            </a:pPr>
            <a:r>
              <a:rPr lang="en-US" sz="2400">
                <a:solidFill>
                  <a:srgbClr val="009490"/>
                </a:solidFill>
                <a:latin typeface="Now Bold"/>
              </a:rPr>
              <a:t>Nuestros puntos de partida:</a:t>
            </a:r>
          </a:p>
          <a:p>
            <a:pPr marL="518160" lvl="1" indent="-259080">
              <a:lnSpc>
                <a:spcPts val="3359"/>
              </a:lnSpc>
              <a:buFont typeface="Arial"/>
              <a:buChar char="•"/>
            </a:pPr>
            <a:r>
              <a:rPr lang="en-US" sz="2400">
                <a:solidFill>
                  <a:srgbClr val="009490"/>
                </a:solidFill>
                <a:latin typeface="Now Bold"/>
              </a:rPr>
              <a:t>Generar sensación de cambio</a:t>
            </a:r>
          </a:p>
          <a:p>
            <a:pPr marL="518160" lvl="1" indent="-259080">
              <a:lnSpc>
                <a:spcPts val="3359"/>
              </a:lnSpc>
              <a:buFont typeface="Arial"/>
              <a:buChar char="•"/>
            </a:pPr>
            <a:r>
              <a:rPr lang="en-US" sz="2400">
                <a:solidFill>
                  <a:srgbClr val="009490"/>
                </a:solidFill>
                <a:latin typeface="Now Bold"/>
              </a:rPr>
              <a:t>Involucrar a nuestra audiencia, hacerlos sentir que son parte.</a:t>
            </a:r>
          </a:p>
          <a:p>
            <a:pPr marL="518160" lvl="1" indent="-259080">
              <a:lnSpc>
                <a:spcPts val="3359"/>
              </a:lnSpc>
              <a:buFont typeface="Arial"/>
              <a:buChar char="•"/>
            </a:pPr>
            <a:r>
              <a:rPr lang="en-US" sz="2400">
                <a:solidFill>
                  <a:srgbClr val="009490"/>
                </a:solidFill>
                <a:latin typeface="Now Bold"/>
              </a:rPr>
              <a:t>Hacerlos reaccionar con elementos que estén dentro de su entorno.</a:t>
            </a:r>
          </a:p>
        </p:txBody>
      </p:sp>
      <p:sp>
        <p:nvSpPr>
          <p:cNvPr id="22" name="TextBox 22"/>
          <p:cNvSpPr txBox="1"/>
          <p:nvPr/>
        </p:nvSpPr>
        <p:spPr>
          <a:xfrm>
            <a:off x="12395448" y="8512176"/>
            <a:ext cx="5633450" cy="1301115"/>
          </a:xfrm>
          <a:prstGeom prst="rect">
            <a:avLst/>
          </a:prstGeom>
        </p:spPr>
        <p:txBody>
          <a:bodyPr lIns="0" tIns="0" rIns="0" bIns="0" rtlCol="0" anchor="t">
            <a:spAutoFit/>
          </a:bodyPr>
          <a:lstStyle/>
          <a:p>
            <a:pPr marL="518160" lvl="1" indent="-259080" algn="ctr">
              <a:lnSpc>
                <a:spcPts val="3359"/>
              </a:lnSpc>
              <a:buFont typeface="Arial"/>
              <a:buChar char="•"/>
            </a:pPr>
            <a:r>
              <a:rPr lang="en-US" sz="2400">
                <a:solidFill>
                  <a:srgbClr val="EFF4DF"/>
                </a:solidFill>
                <a:latin typeface="Alpina Sans 1 Bold"/>
              </a:rPr>
              <a:t>¿What? Alpina tiene bebidas Vegetales?</a:t>
            </a:r>
          </a:p>
          <a:p>
            <a:pPr marL="518160" lvl="1" indent="-259080" algn="ctr">
              <a:lnSpc>
                <a:spcPts val="3359"/>
              </a:lnSpc>
              <a:buFont typeface="Arial"/>
              <a:buChar char="•"/>
            </a:pPr>
            <a:r>
              <a:rPr lang="en-US" sz="2400">
                <a:solidFill>
                  <a:srgbClr val="EFF4DF"/>
                </a:solidFill>
                <a:latin typeface="Alpina Sans 1 Bold"/>
              </a:rPr>
              <a:t>Pensamos que sólo tenia yogurt</a:t>
            </a:r>
          </a:p>
        </p:txBody>
      </p:sp>
      <p:sp>
        <p:nvSpPr>
          <p:cNvPr id="23" name="TextBox 23"/>
          <p:cNvSpPr txBox="1"/>
          <p:nvPr/>
        </p:nvSpPr>
        <p:spPr>
          <a:xfrm>
            <a:off x="13673845" y="7232190"/>
            <a:ext cx="3563872" cy="1247141"/>
          </a:xfrm>
          <a:prstGeom prst="rect">
            <a:avLst/>
          </a:prstGeom>
        </p:spPr>
        <p:txBody>
          <a:bodyPr lIns="0" tIns="0" rIns="0" bIns="0" rtlCol="0" anchor="t">
            <a:spAutoFit/>
          </a:bodyPr>
          <a:lstStyle/>
          <a:p>
            <a:pPr>
              <a:lnSpc>
                <a:spcPts val="4759"/>
              </a:lnSpc>
              <a:spcBef>
                <a:spcPct val="0"/>
              </a:spcBef>
            </a:pPr>
            <a:r>
              <a:rPr lang="en-US" sz="3399">
                <a:solidFill>
                  <a:srgbClr val="FFFFFF"/>
                </a:solidFill>
                <a:latin typeface="Alpina Sans 2 Bold"/>
              </a:rPr>
              <a:t>Una encuesta a 20 personas: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52207"/>
        </a:solidFill>
        <a:effectLst/>
      </p:bgPr>
    </p:bg>
    <p:spTree>
      <p:nvGrpSpPr>
        <p:cNvPr id="1" name=""/>
        <p:cNvGrpSpPr/>
        <p:nvPr/>
      </p:nvGrpSpPr>
      <p:grpSpPr>
        <a:xfrm>
          <a:off x="0" y="0"/>
          <a:ext cx="0" cy="0"/>
          <a:chOff x="0" y="0"/>
          <a:chExt cx="0" cy="0"/>
        </a:xfrm>
      </p:grpSpPr>
      <p:sp>
        <p:nvSpPr>
          <p:cNvPr id="2" name="AutoShape 2"/>
          <p:cNvSpPr/>
          <p:nvPr/>
        </p:nvSpPr>
        <p:spPr>
          <a:xfrm>
            <a:off x="1200639" y="4449349"/>
            <a:ext cx="4454166" cy="0"/>
          </a:xfrm>
          <a:prstGeom prst="line">
            <a:avLst/>
          </a:prstGeom>
          <a:ln w="28575" cap="rnd">
            <a:solidFill>
              <a:srgbClr val="FFFFFF"/>
            </a:solidFill>
            <a:prstDash val="sysDot"/>
            <a:headEnd type="none" w="sm" len="sm"/>
            <a:tailEnd type="none" w="sm" len="sm"/>
          </a:ln>
        </p:spPr>
      </p:sp>
      <p:pic>
        <p:nvPicPr>
          <p:cNvPr id="3" name="Picture 3"/>
          <p:cNvPicPr>
            <a:picLocks noChangeAspect="1"/>
          </p:cNvPicPr>
          <p:nvPr/>
        </p:nvPicPr>
        <p:blipFill>
          <a:blip r:embed="rId2"/>
          <a:srcRect t="28906" b="28906"/>
          <a:stretch>
            <a:fillRect/>
          </a:stretch>
        </p:blipFill>
        <p:spPr>
          <a:xfrm>
            <a:off x="0" y="0"/>
            <a:ext cx="18288000" cy="5143500"/>
          </a:xfrm>
          <a:prstGeom prst="rect">
            <a:avLst/>
          </a:prstGeom>
        </p:spPr>
      </p:pic>
      <p:grpSp>
        <p:nvGrpSpPr>
          <p:cNvPr id="4" name="Group 4"/>
          <p:cNvGrpSpPr/>
          <p:nvPr/>
        </p:nvGrpSpPr>
        <p:grpSpPr>
          <a:xfrm>
            <a:off x="224338" y="3548375"/>
            <a:ext cx="929548" cy="929548"/>
            <a:chOff x="0" y="0"/>
            <a:chExt cx="1239398" cy="1239398"/>
          </a:xfrm>
        </p:grpSpPr>
        <p:grpSp>
          <p:nvGrpSpPr>
            <p:cNvPr id="5" name="Group 5"/>
            <p:cNvGrpSpPr/>
            <p:nvPr/>
          </p:nvGrpSpPr>
          <p:grpSpPr>
            <a:xfrm>
              <a:off x="0" y="0"/>
              <a:ext cx="1239398" cy="1239398"/>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00"/>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84" y="334345"/>
              <a:ext cx="832830" cy="586009"/>
            </a:xfrm>
            <a:prstGeom prst="rect">
              <a:avLst/>
            </a:prstGeom>
          </p:spPr>
        </p:pic>
      </p:grpSp>
      <p:grpSp>
        <p:nvGrpSpPr>
          <p:cNvPr id="8" name="Group 8"/>
          <p:cNvGrpSpPr/>
          <p:nvPr/>
        </p:nvGrpSpPr>
        <p:grpSpPr>
          <a:xfrm>
            <a:off x="10140054" y="6561058"/>
            <a:ext cx="1065304" cy="624522"/>
            <a:chOff x="0" y="0"/>
            <a:chExt cx="1420405" cy="832697"/>
          </a:xfrm>
        </p:grpSpPr>
        <p:sp>
          <p:nvSpPr>
            <p:cNvPr id="9" name="AutoShape 9"/>
            <p:cNvSpPr/>
            <p:nvPr/>
          </p:nvSpPr>
          <p:spPr>
            <a:xfrm>
              <a:off x="0" y="0"/>
              <a:ext cx="1420405" cy="832697"/>
            </a:xfrm>
            <a:prstGeom prst="rect">
              <a:avLst/>
            </a:prstGeom>
            <a:solidFill>
              <a:srgbClr val="FF8080"/>
            </a:solidFill>
          </p:spPr>
        </p:sp>
        <p:sp>
          <p:nvSpPr>
            <p:cNvPr id="10" name="TextBox 10"/>
            <p:cNvSpPr txBox="1"/>
            <p:nvPr/>
          </p:nvSpPr>
          <p:spPr>
            <a:xfrm>
              <a:off x="306643" y="127000"/>
              <a:ext cx="807118" cy="524087"/>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Pre</a:t>
              </a:r>
            </a:p>
          </p:txBody>
        </p:sp>
      </p:grpSp>
      <p:grpSp>
        <p:nvGrpSpPr>
          <p:cNvPr id="11" name="Group 11"/>
          <p:cNvGrpSpPr/>
          <p:nvPr/>
        </p:nvGrpSpPr>
        <p:grpSpPr>
          <a:xfrm>
            <a:off x="10140054" y="7501890"/>
            <a:ext cx="1874929" cy="624522"/>
            <a:chOff x="0" y="0"/>
            <a:chExt cx="2499905" cy="832697"/>
          </a:xfrm>
        </p:grpSpPr>
        <p:sp>
          <p:nvSpPr>
            <p:cNvPr id="12" name="AutoShape 12"/>
            <p:cNvSpPr/>
            <p:nvPr/>
          </p:nvSpPr>
          <p:spPr>
            <a:xfrm>
              <a:off x="0" y="0"/>
              <a:ext cx="2499905" cy="832697"/>
            </a:xfrm>
            <a:prstGeom prst="rect">
              <a:avLst/>
            </a:prstGeom>
            <a:solidFill>
              <a:srgbClr val="FF8080"/>
            </a:solidFill>
          </p:spPr>
        </p:sp>
        <p:sp>
          <p:nvSpPr>
            <p:cNvPr id="13" name="TextBox 13"/>
            <p:cNvSpPr txBox="1"/>
            <p:nvPr/>
          </p:nvSpPr>
          <p:spPr>
            <a:xfrm>
              <a:off x="539691" y="127000"/>
              <a:ext cx="1420524" cy="524087"/>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During</a:t>
              </a:r>
            </a:p>
          </p:txBody>
        </p:sp>
      </p:grpSp>
      <p:grpSp>
        <p:nvGrpSpPr>
          <p:cNvPr id="14" name="Group 14"/>
          <p:cNvGrpSpPr/>
          <p:nvPr/>
        </p:nvGrpSpPr>
        <p:grpSpPr>
          <a:xfrm>
            <a:off x="10140054" y="8481060"/>
            <a:ext cx="1874929" cy="624522"/>
            <a:chOff x="0" y="0"/>
            <a:chExt cx="2499905" cy="832697"/>
          </a:xfrm>
        </p:grpSpPr>
        <p:sp>
          <p:nvSpPr>
            <p:cNvPr id="15" name="AutoShape 15"/>
            <p:cNvSpPr/>
            <p:nvPr/>
          </p:nvSpPr>
          <p:spPr>
            <a:xfrm>
              <a:off x="0" y="0"/>
              <a:ext cx="2499905" cy="832697"/>
            </a:xfrm>
            <a:prstGeom prst="rect">
              <a:avLst/>
            </a:prstGeom>
            <a:solidFill>
              <a:srgbClr val="FF8080"/>
            </a:solidFill>
          </p:spPr>
        </p:sp>
        <p:sp>
          <p:nvSpPr>
            <p:cNvPr id="16" name="TextBox 16"/>
            <p:cNvSpPr txBox="1"/>
            <p:nvPr/>
          </p:nvSpPr>
          <p:spPr>
            <a:xfrm>
              <a:off x="539691" y="127000"/>
              <a:ext cx="1420524" cy="524087"/>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Post</a:t>
              </a:r>
            </a:p>
          </p:txBody>
        </p:sp>
      </p:grpSp>
      <p:sp>
        <p:nvSpPr>
          <p:cNvPr id="17" name="AutoShape 17"/>
          <p:cNvSpPr/>
          <p:nvPr/>
        </p:nvSpPr>
        <p:spPr>
          <a:xfrm>
            <a:off x="8179096" y="735797"/>
            <a:ext cx="3095594" cy="997155"/>
          </a:xfrm>
          <a:prstGeom prst="rect">
            <a:avLst/>
          </a:prstGeom>
          <a:solidFill>
            <a:srgbClr val="E5102F"/>
          </a:solidFill>
        </p:spPr>
      </p:sp>
      <p:sp>
        <p:nvSpPr>
          <p:cNvPr id="18" name="TextBox 18"/>
          <p:cNvSpPr txBox="1"/>
          <p:nvPr/>
        </p:nvSpPr>
        <p:spPr>
          <a:xfrm>
            <a:off x="11338707" y="6554787"/>
            <a:ext cx="3554854" cy="462915"/>
          </a:xfrm>
          <a:prstGeom prst="rect">
            <a:avLst/>
          </a:prstGeom>
        </p:spPr>
        <p:txBody>
          <a:bodyPr lIns="0" tIns="0" rIns="0" bIns="0" rtlCol="0" anchor="t">
            <a:spAutoFit/>
          </a:bodyPr>
          <a:lstStyle/>
          <a:p>
            <a:pPr>
              <a:lnSpc>
                <a:spcPts val="3359"/>
              </a:lnSpc>
            </a:pPr>
            <a:r>
              <a:rPr lang="en-US" sz="2400">
                <a:solidFill>
                  <a:srgbClr val="FFFFFF"/>
                </a:solidFill>
                <a:latin typeface="Alpina Sans 1"/>
              </a:rPr>
              <a:t>Expectativa - Invitación</a:t>
            </a:r>
          </a:p>
        </p:txBody>
      </p:sp>
      <p:sp>
        <p:nvSpPr>
          <p:cNvPr id="19" name="TextBox 19"/>
          <p:cNvSpPr txBox="1"/>
          <p:nvPr/>
        </p:nvSpPr>
        <p:spPr>
          <a:xfrm>
            <a:off x="12195957" y="7578606"/>
            <a:ext cx="3554854" cy="462915"/>
          </a:xfrm>
          <a:prstGeom prst="rect">
            <a:avLst/>
          </a:prstGeom>
        </p:spPr>
        <p:txBody>
          <a:bodyPr lIns="0" tIns="0" rIns="0" bIns="0" rtlCol="0" anchor="t">
            <a:spAutoFit/>
          </a:bodyPr>
          <a:lstStyle/>
          <a:p>
            <a:pPr>
              <a:lnSpc>
                <a:spcPts val="3359"/>
              </a:lnSpc>
            </a:pPr>
            <a:r>
              <a:rPr lang="en-US" sz="2400">
                <a:solidFill>
                  <a:srgbClr val="FFFFFF"/>
                </a:solidFill>
                <a:latin typeface="Alpina Sans 1"/>
              </a:rPr>
              <a:t>Lanzamiento</a:t>
            </a:r>
          </a:p>
        </p:txBody>
      </p:sp>
      <p:sp>
        <p:nvSpPr>
          <p:cNvPr id="20" name="TextBox 20"/>
          <p:cNvSpPr txBox="1"/>
          <p:nvPr/>
        </p:nvSpPr>
        <p:spPr>
          <a:xfrm>
            <a:off x="12195957" y="8376285"/>
            <a:ext cx="3554854" cy="882015"/>
          </a:xfrm>
          <a:prstGeom prst="rect">
            <a:avLst/>
          </a:prstGeom>
        </p:spPr>
        <p:txBody>
          <a:bodyPr lIns="0" tIns="0" rIns="0" bIns="0" rtlCol="0" anchor="t">
            <a:spAutoFit/>
          </a:bodyPr>
          <a:lstStyle/>
          <a:p>
            <a:pPr>
              <a:lnSpc>
                <a:spcPts val="3359"/>
              </a:lnSpc>
            </a:pPr>
            <a:r>
              <a:rPr lang="en-US" sz="2400">
                <a:solidFill>
                  <a:srgbClr val="FFFFFF"/>
                </a:solidFill>
                <a:latin typeface="Alpina Sans 1"/>
              </a:rPr>
              <a:t>Medición:</a:t>
            </a:r>
          </a:p>
          <a:p>
            <a:pPr>
              <a:lnSpc>
                <a:spcPts val="3359"/>
              </a:lnSpc>
            </a:pPr>
            <a:r>
              <a:rPr lang="en-US" sz="2400">
                <a:solidFill>
                  <a:srgbClr val="FFFFFF"/>
                </a:solidFill>
                <a:latin typeface="Alpina Sans 1"/>
              </a:rPr>
              <a:t>SOV y Brand Love</a:t>
            </a:r>
          </a:p>
        </p:txBody>
      </p:sp>
      <p:sp>
        <p:nvSpPr>
          <p:cNvPr id="21" name="TextBox 21"/>
          <p:cNvSpPr txBox="1"/>
          <p:nvPr/>
        </p:nvSpPr>
        <p:spPr>
          <a:xfrm>
            <a:off x="12413435" y="923925"/>
            <a:ext cx="3985723" cy="3815715"/>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Alpina Sans 3 Bold"/>
              </a:rPr>
              <a:t>Vamos a generar sensación de  cambio con experiencias sensoriales para conectar  a la audiencia de forma creativa y memorable, con la marca creando vínculos emociones entre consumidor y marca.  </a:t>
            </a:r>
          </a:p>
        </p:txBody>
      </p:sp>
      <p:sp>
        <p:nvSpPr>
          <p:cNvPr id="22" name="TextBox 22"/>
          <p:cNvSpPr txBox="1"/>
          <p:nvPr/>
        </p:nvSpPr>
        <p:spPr>
          <a:xfrm>
            <a:off x="3730603" y="233675"/>
            <a:ext cx="7207846" cy="3314700"/>
          </a:xfrm>
          <a:prstGeom prst="rect">
            <a:avLst/>
          </a:prstGeom>
        </p:spPr>
        <p:txBody>
          <a:bodyPr lIns="0" tIns="0" rIns="0" bIns="0" rtlCol="0" anchor="t">
            <a:spAutoFit/>
          </a:bodyPr>
          <a:lstStyle/>
          <a:p>
            <a:pPr algn="ctr">
              <a:lnSpc>
                <a:spcPts val="12599"/>
              </a:lnSpc>
            </a:pPr>
            <a:r>
              <a:rPr lang="en-US" sz="9000">
                <a:solidFill>
                  <a:srgbClr val="FFFFFF"/>
                </a:solidFill>
                <a:latin typeface="Alpina Sans 6"/>
              </a:rPr>
              <a:t>Idea Creativa</a:t>
            </a:r>
          </a:p>
          <a:p>
            <a:pPr algn="ctr">
              <a:lnSpc>
                <a:spcPts val="12599"/>
              </a:lnSpc>
            </a:pPr>
            <a:r>
              <a:rPr lang="en-US" sz="9000">
                <a:solidFill>
                  <a:srgbClr val="FFFFFF"/>
                </a:solidFill>
                <a:latin typeface="Alpina Sans 6"/>
              </a:rPr>
              <a:t>/insights</a:t>
            </a:r>
          </a:p>
        </p:txBody>
      </p:sp>
      <p:sp>
        <p:nvSpPr>
          <p:cNvPr id="23" name="TextBox 23"/>
          <p:cNvSpPr txBox="1"/>
          <p:nvPr/>
        </p:nvSpPr>
        <p:spPr>
          <a:xfrm>
            <a:off x="2587862" y="6482394"/>
            <a:ext cx="6133886" cy="3375667"/>
          </a:xfrm>
          <a:prstGeom prst="rect">
            <a:avLst/>
          </a:prstGeom>
        </p:spPr>
        <p:txBody>
          <a:bodyPr lIns="0" tIns="0" rIns="0" bIns="0" rtlCol="0" anchor="t">
            <a:spAutoFit/>
          </a:bodyPr>
          <a:lstStyle/>
          <a:p>
            <a:pPr>
              <a:lnSpc>
                <a:spcPts val="2939"/>
              </a:lnSpc>
            </a:pPr>
            <a:r>
              <a:rPr lang="en-US" sz="2099">
                <a:solidFill>
                  <a:srgbClr val="FFFFFF"/>
                </a:solidFill>
                <a:latin typeface="Alpina Sans 7 Bold"/>
              </a:rPr>
              <a:t>Un lugar físico, no virtual.</a:t>
            </a:r>
          </a:p>
          <a:p>
            <a:pPr>
              <a:lnSpc>
                <a:spcPts val="2939"/>
              </a:lnSpc>
              <a:spcBef>
                <a:spcPct val="0"/>
              </a:spcBef>
            </a:pPr>
            <a:r>
              <a:rPr lang="en-US" sz="2099">
                <a:solidFill>
                  <a:srgbClr val="FFFFFF"/>
                </a:solidFill>
                <a:latin typeface="Alpina Sans 7 Bold"/>
              </a:rPr>
              <a:t>En donde lo más importante es</a:t>
            </a:r>
          </a:p>
          <a:p>
            <a:pPr>
              <a:lnSpc>
                <a:spcPts val="2939"/>
              </a:lnSpc>
              <a:spcBef>
                <a:spcPct val="0"/>
              </a:spcBef>
            </a:pPr>
            <a:r>
              <a:rPr lang="en-US" sz="2099">
                <a:solidFill>
                  <a:srgbClr val="FFFFFF"/>
                </a:solidFill>
                <a:latin typeface="Alpina Sans 7 Bold"/>
              </a:rPr>
              <a:t>desconectarse y volver a conectar, en donde involucramos,  los asistentes crean, viven, sienten</a:t>
            </a:r>
          </a:p>
          <a:p>
            <a:pPr>
              <a:lnSpc>
                <a:spcPts val="2939"/>
              </a:lnSpc>
              <a:spcBef>
                <a:spcPct val="0"/>
              </a:spcBef>
            </a:pPr>
            <a:endParaRPr lang="en-US" sz="2099">
              <a:solidFill>
                <a:srgbClr val="FFFFFF"/>
              </a:solidFill>
              <a:latin typeface="Alpina Sans 7 Bold"/>
            </a:endParaRPr>
          </a:p>
          <a:p>
            <a:pPr>
              <a:lnSpc>
                <a:spcPts val="2939"/>
              </a:lnSpc>
              <a:spcBef>
                <a:spcPct val="0"/>
              </a:spcBef>
            </a:pPr>
            <a:r>
              <a:rPr lang="en-US" sz="2099">
                <a:solidFill>
                  <a:srgbClr val="FFFFFF"/>
                </a:solidFill>
                <a:latin typeface="Alpina Sans 7 Bold"/>
              </a:rPr>
              <a:t>Invitamos a nuestra audiencia a "Volver a la fuente de conexión"  en tres etapas:</a:t>
            </a:r>
          </a:p>
          <a:p>
            <a:pPr>
              <a:lnSpc>
                <a:spcPts val="2939"/>
              </a:lnSpc>
              <a:spcBef>
                <a:spcPct val="0"/>
              </a:spcBef>
            </a:pPr>
            <a:r>
              <a:rPr lang="en-US" sz="2099">
                <a:solidFill>
                  <a:srgbClr val="FFFFFF"/>
                </a:solidFill>
                <a:latin typeface="Alpina Sans 7 Bold"/>
              </a:rPr>
              <a:t>PRE - DURING - POST</a:t>
            </a:r>
          </a:p>
          <a:p>
            <a:pPr>
              <a:lnSpc>
                <a:spcPts val="2939"/>
              </a:lnSpc>
              <a:spcBef>
                <a:spcPct val="0"/>
              </a:spcBef>
            </a:pPr>
            <a:endParaRPr lang="en-US" sz="2099">
              <a:solidFill>
                <a:srgbClr val="FFFFFF"/>
              </a:solidFill>
              <a:latin typeface="Alpina Sans 7 Bold"/>
            </a:endParaRPr>
          </a:p>
        </p:txBody>
      </p:sp>
      <p:sp>
        <p:nvSpPr>
          <p:cNvPr id="24" name="TextBox 24"/>
          <p:cNvSpPr txBox="1"/>
          <p:nvPr/>
        </p:nvSpPr>
        <p:spPr>
          <a:xfrm>
            <a:off x="2587862" y="5733492"/>
            <a:ext cx="3958729" cy="647066"/>
          </a:xfrm>
          <a:prstGeom prst="rect">
            <a:avLst/>
          </a:prstGeom>
        </p:spPr>
        <p:txBody>
          <a:bodyPr lIns="0" tIns="0" rIns="0" bIns="0" rtlCol="0" anchor="t">
            <a:spAutoFit/>
          </a:bodyPr>
          <a:lstStyle/>
          <a:p>
            <a:pPr algn="ctr">
              <a:lnSpc>
                <a:spcPts val="4759"/>
              </a:lnSpc>
              <a:spcBef>
                <a:spcPct val="0"/>
              </a:spcBef>
            </a:pPr>
            <a:r>
              <a:rPr lang="en-US" sz="3399">
                <a:solidFill>
                  <a:srgbClr val="FF8080"/>
                </a:solidFill>
                <a:latin typeface="Alpina Sans 6 Bold"/>
              </a:rPr>
              <a:t>Nace Reconnection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657" b="3987"/>
          <a:stretch>
            <a:fillRect/>
          </a:stretch>
        </p:blipFill>
        <p:spPr>
          <a:xfrm>
            <a:off x="8548566" y="839344"/>
            <a:ext cx="4202970" cy="2773528"/>
          </a:xfrm>
          <a:prstGeom prst="rect">
            <a:avLst/>
          </a:prstGeom>
        </p:spPr>
      </p:pic>
      <p:pic>
        <p:nvPicPr>
          <p:cNvPr id="3" name="Picture 3"/>
          <p:cNvPicPr>
            <a:picLocks noChangeAspect="1"/>
          </p:cNvPicPr>
          <p:nvPr/>
        </p:nvPicPr>
        <p:blipFill>
          <a:blip r:embed="rId3"/>
          <a:srcRect t="25415" b="50626"/>
          <a:stretch>
            <a:fillRect/>
          </a:stretch>
        </p:blipFill>
        <p:spPr>
          <a:xfrm>
            <a:off x="0" y="7292874"/>
            <a:ext cx="18507140" cy="2959619"/>
          </a:xfrm>
          <a:prstGeom prst="rect">
            <a:avLst/>
          </a:prstGeom>
        </p:spPr>
      </p:pic>
      <p:sp>
        <p:nvSpPr>
          <p:cNvPr id="4" name="TextBox 4"/>
          <p:cNvSpPr txBox="1"/>
          <p:nvPr/>
        </p:nvSpPr>
        <p:spPr>
          <a:xfrm>
            <a:off x="745767" y="228600"/>
            <a:ext cx="5075186" cy="800100"/>
          </a:xfrm>
          <a:prstGeom prst="rect">
            <a:avLst/>
          </a:prstGeom>
        </p:spPr>
        <p:txBody>
          <a:bodyPr lIns="0" tIns="0" rIns="0" bIns="0" rtlCol="0" anchor="t">
            <a:spAutoFit/>
          </a:bodyPr>
          <a:lstStyle/>
          <a:p>
            <a:pPr>
              <a:lnSpc>
                <a:spcPts val="5577"/>
              </a:lnSpc>
            </a:pPr>
            <a:r>
              <a:rPr lang="en-US" sz="4647">
                <a:solidFill>
                  <a:srgbClr val="FD9D24"/>
                </a:solidFill>
                <a:latin typeface="Alpina Sans 2"/>
              </a:rPr>
              <a:t>Audiencia</a:t>
            </a:r>
          </a:p>
        </p:txBody>
      </p:sp>
      <p:sp>
        <p:nvSpPr>
          <p:cNvPr id="5" name="TextBox 5"/>
          <p:cNvSpPr txBox="1"/>
          <p:nvPr/>
        </p:nvSpPr>
        <p:spPr>
          <a:xfrm>
            <a:off x="745767" y="1305721"/>
            <a:ext cx="6951103" cy="2093307"/>
          </a:xfrm>
          <a:prstGeom prst="rect">
            <a:avLst/>
          </a:prstGeom>
        </p:spPr>
        <p:txBody>
          <a:bodyPr lIns="0" tIns="0" rIns="0" bIns="0" rtlCol="0" anchor="t">
            <a:spAutoFit/>
          </a:bodyPr>
          <a:lstStyle/>
          <a:p>
            <a:pPr>
              <a:lnSpc>
                <a:spcPts val="2745"/>
              </a:lnSpc>
            </a:pPr>
            <a:r>
              <a:rPr lang="en-US" sz="1961">
                <a:solidFill>
                  <a:srgbClr val="1E1E1E"/>
                </a:solidFill>
                <a:latin typeface="Alpina Sans 1"/>
              </a:rPr>
              <a:t>Lugar: Colombia </a:t>
            </a:r>
          </a:p>
          <a:p>
            <a:pPr>
              <a:lnSpc>
                <a:spcPts val="2745"/>
              </a:lnSpc>
            </a:pPr>
            <a:r>
              <a:rPr lang="en-US" sz="1961">
                <a:solidFill>
                  <a:srgbClr val="1E1E1E"/>
                </a:solidFill>
                <a:latin typeface="Alpina Sans 1"/>
              </a:rPr>
              <a:t>Edad: 20 - 35 </a:t>
            </a:r>
          </a:p>
          <a:p>
            <a:pPr>
              <a:lnSpc>
                <a:spcPts val="2745"/>
              </a:lnSpc>
            </a:pPr>
            <a:endParaRPr lang="en-US" sz="1961">
              <a:solidFill>
                <a:srgbClr val="1E1E1E"/>
              </a:solidFill>
              <a:latin typeface="Alpina Sans 1"/>
            </a:endParaRPr>
          </a:p>
          <a:p>
            <a:pPr>
              <a:lnSpc>
                <a:spcPts val="2745"/>
              </a:lnSpc>
            </a:pPr>
            <a:r>
              <a:rPr lang="en-US" sz="1961">
                <a:solidFill>
                  <a:srgbClr val="1E1E1E"/>
                </a:solidFill>
                <a:latin typeface="Alpina Sans 1"/>
              </a:rPr>
              <a:t>Intereses basados en emociones, amor, felicidad, alegría.</a:t>
            </a:r>
          </a:p>
          <a:p>
            <a:pPr>
              <a:lnSpc>
                <a:spcPts val="2745"/>
              </a:lnSpc>
            </a:pPr>
            <a:r>
              <a:rPr lang="en-US" sz="1961">
                <a:solidFill>
                  <a:srgbClr val="1E1E1E"/>
                </a:solidFill>
                <a:latin typeface="Alpina Sans 1"/>
              </a:rPr>
              <a:t>Intereses generales: Emprendimiento, estilo de vida, calidad de vida, compras on line, moda, cocina, comida, entre otros.</a:t>
            </a:r>
          </a:p>
        </p:txBody>
      </p:sp>
      <p:sp>
        <p:nvSpPr>
          <p:cNvPr id="6" name="TextBox 6"/>
          <p:cNvSpPr txBox="1"/>
          <p:nvPr/>
        </p:nvSpPr>
        <p:spPr>
          <a:xfrm>
            <a:off x="10944403" y="8957729"/>
            <a:ext cx="7005005" cy="1028065"/>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Alpina Sans 1 Bold"/>
              </a:rPr>
              <a:t>Es la generación más importante en </a:t>
            </a:r>
            <a:r>
              <a:rPr lang="en-US" sz="1900">
                <a:solidFill>
                  <a:srgbClr val="FDA529"/>
                </a:solidFill>
                <a:latin typeface="Alpina Sans 1 Bold"/>
              </a:rPr>
              <a:t>compras online</a:t>
            </a:r>
            <a:r>
              <a:rPr lang="en-US" sz="1900">
                <a:solidFill>
                  <a:srgbClr val="000000"/>
                </a:solidFill>
                <a:latin typeface="Alpina Sans 1 Bold"/>
              </a:rPr>
              <a:t>, y este es uno de los principales puntos de contacto con ellos, concentrándose en Facebook y YouTube.</a:t>
            </a:r>
          </a:p>
        </p:txBody>
      </p:sp>
      <p:sp>
        <p:nvSpPr>
          <p:cNvPr id="7" name="TextBox 7"/>
          <p:cNvSpPr txBox="1"/>
          <p:nvPr/>
        </p:nvSpPr>
        <p:spPr>
          <a:xfrm>
            <a:off x="1109695" y="4731285"/>
            <a:ext cx="5075186" cy="2361565"/>
          </a:xfrm>
          <a:prstGeom prst="rect">
            <a:avLst/>
          </a:prstGeom>
        </p:spPr>
        <p:txBody>
          <a:bodyPr lIns="0" tIns="0" rIns="0" bIns="0" rtlCol="0" anchor="t">
            <a:spAutoFit/>
          </a:bodyPr>
          <a:lstStyle/>
          <a:p>
            <a:pPr algn="ctr">
              <a:lnSpc>
                <a:spcPts val="2660"/>
              </a:lnSpc>
            </a:pPr>
            <a:r>
              <a:rPr lang="en-US" sz="1900">
                <a:solidFill>
                  <a:srgbClr val="000000"/>
                </a:solidFill>
                <a:latin typeface="Alpina Sans 1 Bold"/>
              </a:rPr>
              <a:t>Millenials Tipo A: En promedio los millennials tipo A tienen 33 años y existe una mayor proporción de hombres que de mujeres. En términos de nivel socioeconómico, se encuentran en estratos altos y se caracterizan por estar casados y no tener hijos.</a:t>
            </a:r>
          </a:p>
          <a:p>
            <a:pPr algn="ctr">
              <a:lnSpc>
                <a:spcPts val="2660"/>
              </a:lnSpc>
              <a:spcBef>
                <a:spcPct val="0"/>
              </a:spcBef>
            </a:pPr>
            <a:endParaRPr lang="en-US" sz="1900">
              <a:solidFill>
                <a:srgbClr val="000000"/>
              </a:solidFill>
              <a:latin typeface="Alpina Sans 1 Bold"/>
            </a:endParaRPr>
          </a:p>
        </p:txBody>
      </p:sp>
      <p:sp>
        <p:nvSpPr>
          <p:cNvPr id="8" name="TextBox 8"/>
          <p:cNvSpPr txBox="1"/>
          <p:nvPr/>
        </p:nvSpPr>
        <p:spPr>
          <a:xfrm>
            <a:off x="6699304" y="4731285"/>
            <a:ext cx="5361232" cy="2361565"/>
          </a:xfrm>
          <a:prstGeom prst="rect">
            <a:avLst/>
          </a:prstGeom>
        </p:spPr>
        <p:txBody>
          <a:bodyPr lIns="0" tIns="0" rIns="0" bIns="0" rtlCol="0" anchor="t">
            <a:spAutoFit/>
          </a:bodyPr>
          <a:lstStyle/>
          <a:p>
            <a:pPr algn="ctr">
              <a:lnSpc>
                <a:spcPts val="2660"/>
              </a:lnSpc>
            </a:pPr>
            <a:r>
              <a:rPr lang="en-US" sz="1900">
                <a:solidFill>
                  <a:srgbClr val="000000"/>
                </a:solidFill>
                <a:latin typeface="Alpina Sans 1 Bold"/>
              </a:rPr>
              <a:t>Millenials Tipo B: No cuentan con obligaciones familiares y están en proceso de formación para un nivel profesional..</a:t>
            </a:r>
          </a:p>
          <a:p>
            <a:pPr algn="ctr">
              <a:lnSpc>
                <a:spcPts val="2660"/>
              </a:lnSpc>
            </a:pPr>
            <a:r>
              <a:rPr lang="en-US" sz="1900">
                <a:solidFill>
                  <a:srgbClr val="000000"/>
                </a:solidFill>
                <a:latin typeface="Alpina Sans 1 Bold"/>
              </a:rPr>
              <a:t>Son de estrato medio, la gran mayoría están casados, o en unión libre, y no tienen hijos.</a:t>
            </a:r>
          </a:p>
          <a:p>
            <a:pPr algn="ctr">
              <a:lnSpc>
                <a:spcPts val="2660"/>
              </a:lnSpc>
            </a:pPr>
            <a:endParaRPr lang="en-US" sz="1900">
              <a:solidFill>
                <a:srgbClr val="000000"/>
              </a:solidFill>
              <a:latin typeface="Alpina Sans 1 Bold"/>
            </a:endParaRPr>
          </a:p>
          <a:p>
            <a:pPr algn="ctr">
              <a:lnSpc>
                <a:spcPts val="2660"/>
              </a:lnSpc>
              <a:spcBef>
                <a:spcPct val="0"/>
              </a:spcBef>
            </a:pPr>
            <a:endParaRPr lang="en-US" sz="1900">
              <a:solidFill>
                <a:srgbClr val="000000"/>
              </a:solidFill>
              <a:latin typeface="Alpina Sans 1 Bold"/>
            </a:endParaRPr>
          </a:p>
        </p:txBody>
      </p:sp>
      <p:sp>
        <p:nvSpPr>
          <p:cNvPr id="9" name="TextBox 9"/>
          <p:cNvSpPr txBox="1"/>
          <p:nvPr/>
        </p:nvSpPr>
        <p:spPr>
          <a:xfrm>
            <a:off x="12722961" y="4731285"/>
            <a:ext cx="4919006" cy="2361565"/>
          </a:xfrm>
          <a:prstGeom prst="rect">
            <a:avLst/>
          </a:prstGeom>
        </p:spPr>
        <p:txBody>
          <a:bodyPr lIns="0" tIns="0" rIns="0" bIns="0" rtlCol="0" anchor="t">
            <a:spAutoFit/>
          </a:bodyPr>
          <a:lstStyle/>
          <a:p>
            <a:pPr algn="ctr">
              <a:lnSpc>
                <a:spcPts val="2660"/>
              </a:lnSpc>
            </a:pPr>
            <a:r>
              <a:rPr lang="en-US" sz="1900">
                <a:solidFill>
                  <a:srgbClr val="000000"/>
                </a:solidFill>
                <a:latin typeface="Alpina Sans 1 Bold"/>
              </a:rPr>
              <a:t>Millenials Tipo B: Tienen 24 años, son de estrato medio o bajo y son solteros. De acuerdo con la investigación, el hecho de no tener hijos les permite tener mayores oportunidades para seguir estudiando o alcanzar un ascenso laboral. </a:t>
            </a:r>
          </a:p>
          <a:p>
            <a:pPr algn="ctr">
              <a:lnSpc>
                <a:spcPts val="2660"/>
              </a:lnSpc>
              <a:spcBef>
                <a:spcPct val="0"/>
              </a:spcBef>
            </a:pPr>
            <a:endParaRPr lang="en-US" sz="1900">
              <a:solidFill>
                <a:srgbClr val="000000"/>
              </a:solidFill>
              <a:latin typeface="Alpina Sans 1 Bold"/>
            </a:endParaRPr>
          </a:p>
        </p:txBody>
      </p:sp>
      <p:sp>
        <p:nvSpPr>
          <p:cNvPr id="10" name="AutoShape 10"/>
          <p:cNvSpPr/>
          <p:nvPr/>
        </p:nvSpPr>
        <p:spPr>
          <a:xfrm rot="-5470990">
            <a:off x="12646166" y="2267353"/>
            <a:ext cx="1153216" cy="0"/>
          </a:xfrm>
          <a:prstGeom prst="line">
            <a:avLst/>
          </a:prstGeom>
          <a:ln w="47625" cap="rnd">
            <a:solidFill>
              <a:srgbClr val="98C610"/>
            </a:solidFill>
            <a:prstDash val="solid"/>
            <a:headEnd type="none" w="sm" len="sm"/>
            <a:tailEnd type="arrow" w="med" len="sm"/>
          </a:ln>
        </p:spPr>
      </p:sp>
      <p:grpSp>
        <p:nvGrpSpPr>
          <p:cNvPr id="11" name="Group 11"/>
          <p:cNvGrpSpPr/>
          <p:nvPr/>
        </p:nvGrpSpPr>
        <p:grpSpPr>
          <a:xfrm>
            <a:off x="3081392" y="3913663"/>
            <a:ext cx="565896" cy="565896"/>
            <a:chOff x="0" y="0"/>
            <a:chExt cx="754528" cy="754528"/>
          </a:xfrm>
        </p:grpSpPr>
        <p:grpSp>
          <p:nvGrpSpPr>
            <p:cNvPr id="12" name="Group 12"/>
            <p:cNvGrpSpPr/>
            <p:nvPr/>
          </p:nvGrpSpPr>
          <p:grpSpPr>
            <a:xfrm>
              <a:off x="0" y="0"/>
              <a:ext cx="754528" cy="754528"/>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3A1B"/>
              </a:solidFill>
            </p:spPr>
          </p:sp>
        </p:grpSp>
        <p:sp>
          <p:nvSpPr>
            <p:cNvPr id="14" name="TextBox 14"/>
            <p:cNvSpPr txBox="1"/>
            <p:nvPr/>
          </p:nvSpPr>
          <p:spPr>
            <a:xfrm>
              <a:off x="118036" y="138504"/>
              <a:ext cx="518457" cy="532130"/>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1</a:t>
              </a:r>
            </a:p>
          </p:txBody>
        </p:sp>
      </p:grpSp>
      <p:grpSp>
        <p:nvGrpSpPr>
          <p:cNvPr id="15" name="Group 15"/>
          <p:cNvGrpSpPr/>
          <p:nvPr/>
        </p:nvGrpSpPr>
        <p:grpSpPr>
          <a:xfrm>
            <a:off x="9115425" y="3913663"/>
            <a:ext cx="565896" cy="553514"/>
            <a:chOff x="0" y="0"/>
            <a:chExt cx="754528" cy="738018"/>
          </a:xfrm>
        </p:grpSpPr>
        <p:grpSp>
          <p:nvGrpSpPr>
            <p:cNvPr id="16" name="Group 16"/>
            <p:cNvGrpSpPr/>
            <p:nvPr/>
          </p:nvGrpSpPr>
          <p:grpSpPr>
            <a:xfrm>
              <a:off x="0" y="0"/>
              <a:ext cx="754528" cy="738018"/>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3A1B"/>
              </a:solidFill>
            </p:spPr>
          </p:sp>
        </p:grpSp>
        <p:sp>
          <p:nvSpPr>
            <p:cNvPr id="18" name="TextBox 18"/>
            <p:cNvSpPr txBox="1"/>
            <p:nvPr/>
          </p:nvSpPr>
          <p:spPr>
            <a:xfrm>
              <a:off x="118036" y="138504"/>
              <a:ext cx="518457" cy="515620"/>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2</a:t>
              </a:r>
            </a:p>
          </p:txBody>
        </p:sp>
      </p:grpSp>
      <p:grpSp>
        <p:nvGrpSpPr>
          <p:cNvPr id="19" name="Group 19"/>
          <p:cNvGrpSpPr/>
          <p:nvPr/>
        </p:nvGrpSpPr>
        <p:grpSpPr>
          <a:xfrm>
            <a:off x="15182464" y="3913663"/>
            <a:ext cx="565896" cy="553514"/>
            <a:chOff x="0" y="0"/>
            <a:chExt cx="754528" cy="738018"/>
          </a:xfrm>
        </p:grpSpPr>
        <p:grpSp>
          <p:nvGrpSpPr>
            <p:cNvPr id="20" name="Group 20"/>
            <p:cNvGrpSpPr/>
            <p:nvPr/>
          </p:nvGrpSpPr>
          <p:grpSpPr>
            <a:xfrm>
              <a:off x="0" y="0"/>
              <a:ext cx="754528" cy="738018"/>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3A1B"/>
              </a:solidFill>
            </p:spPr>
          </p:sp>
        </p:grpSp>
        <p:sp>
          <p:nvSpPr>
            <p:cNvPr id="22" name="TextBox 22"/>
            <p:cNvSpPr txBox="1"/>
            <p:nvPr/>
          </p:nvSpPr>
          <p:spPr>
            <a:xfrm>
              <a:off x="118036" y="138504"/>
              <a:ext cx="518457" cy="515620"/>
            </a:xfrm>
            <a:prstGeom prst="rect">
              <a:avLst/>
            </a:prstGeom>
          </p:spPr>
          <p:txBody>
            <a:bodyPr lIns="0" tIns="0" rIns="0" bIns="0" rtlCol="0" anchor="t">
              <a:spAutoFit/>
            </a:bodyPr>
            <a:lstStyle/>
            <a:p>
              <a:pPr algn="ctr">
                <a:lnSpc>
                  <a:spcPts val="3359"/>
                </a:lnSpc>
              </a:pPr>
              <a:r>
                <a:rPr lang="en-US" sz="2400">
                  <a:solidFill>
                    <a:srgbClr val="FFFFFF"/>
                  </a:solidFill>
                  <a:latin typeface="Now Bold"/>
                </a:rPr>
                <a:t>3</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8080"/>
        </a:solidFill>
        <a:effectLst/>
      </p:bgPr>
    </p:bg>
    <p:spTree>
      <p:nvGrpSpPr>
        <p:cNvPr id="1" name=""/>
        <p:cNvGrpSpPr/>
        <p:nvPr/>
      </p:nvGrpSpPr>
      <p:grpSpPr>
        <a:xfrm>
          <a:off x="0" y="0"/>
          <a:ext cx="0" cy="0"/>
          <a:chOff x="0" y="0"/>
          <a:chExt cx="0" cy="0"/>
        </a:xfrm>
      </p:grpSpPr>
      <p:sp>
        <p:nvSpPr>
          <p:cNvPr id="2" name="AutoShape 2"/>
          <p:cNvSpPr/>
          <p:nvPr/>
        </p:nvSpPr>
        <p:spPr>
          <a:xfrm>
            <a:off x="1200639" y="4449349"/>
            <a:ext cx="4454166" cy="0"/>
          </a:xfrm>
          <a:prstGeom prst="line">
            <a:avLst/>
          </a:prstGeom>
          <a:ln w="28575" cap="rnd">
            <a:solidFill>
              <a:srgbClr val="FFFFFF"/>
            </a:solidFill>
            <a:prstDash val="sysDot"/>
            <a:headEnd type="none" w="sm" len="sm"/>
            <a:tailEnd type="none" w="sm" len="sm"/>
          </a:ln>
        </p:spPr>
      </p:sp>
      <p:pic>
        <p:nvPicPr>
          <p:cNvPr id="3" name="Picture 3"/>
          <p:cNvPicPr>
            <a:picLocks noChangeAspect="1"/>
          </p:cNvPicPr>
          <p:nvPr/>
        </p:nvPicPr>
        <p:blipFill>
          <a:blip r:embed="rId2"/>
          <a:srcRect t="17817" b="42685"/>
          <a:stretch>
            <a:fillRect/>
          </a:stretch>
        </p:blipFill>
        <p:spPr>
          <a:xfrm>
            <a:off x="0" y="0"/>
            <a:ext cx="18288000" cy="5143500"/>
          </a:xfrm>
          <a:prstGeom prst="rect">
            <a:avLst/>
          </a:prstGeom>
        </p:spPr>
      </p:pic>
      <p:grpSp>
        <p:nvGrpSpPr>
          <p:cNvPr id="4" name="Group 4"/>
          <p:cNvGrpSpPr/>
          <p:nvPr/>
        </p:nvGrpSpPr>
        <p:grpSpPr>
          <a:xfrm>
            <a:off x="224338" y="3548375"/>
            <a:ext cx="929548" cy="929548"/>
            <a:chOff x="0" y="0"/>
            <a:chExt cx="1239398" cy="1239398"/>
          </a:xfrm>
        </p:grpSpPr>
        <p:grpSp>
          <p:nvGrpSpPr>
            <p:cNvPr id="5" name="Group 5"/>
            <p:cNvGrpSpPr/>
            <p:nvPr/>
          </p:nvGrpSpPr>
          <p:grpSpPr>
            <a:xfrm>
              <a:off x="0" y="0"/>
              <a:ext cx="1239398" cy="1239398"/>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102F"/>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84" y="334345"/>
              <a:ext cx="832830" cy="586009"/>
            </a:xfrm>
            <a:prstGeom prst="rect">
              <a:avLst/>
            </a:prstGeom>
          </p:spPr>
        </p:pic>
      </p:grpSp>
      <p:sp>
        <p:nvSpPr>
          <p:cNvPr id="8" name="AutoShape 8"/>
          <p:cNvSpPr/>
          <p:nvPr/>
        </p:nvSpPr>
        <p:spPr>
          <a:xfrm>
            <a:off x="14375603" y="1502211"/>
            <a:ext cx="2883697" cy="997155"/>
          </a:xfrm>
          <a:prstGeom prst="rect">
            <a:avLst/>
          </a:prstGeom>
          <a:solidFill>
            <a:srgbClr val="E5102F"/>
          </a:solidFill>
        </p:spPr>
      </p:sp>
      <p:pic>
        <p:nvPicPr>
          <p:cNvPr id="9" name="Picture 9"/>
          <p:cNvPicPr>
            <a:picLocks noChangeAspect="1"/>
          </p:cNvPicPr>
          <p:nvPr/>
        </p:nvPicPr>
        <p:blipFill>
          <a:blip r:embed="rId5"/>
          <a:srcRect/>
          <a:stretch>
            <a:fillRect/>
          </a:stretch>
        </p:blipFill>
        <p:spPr>
          <a:xfrm>
            <a:off x="14550497" y="8535036"/>
            <a:ext cx="2549345" cy="1538020"/>
          </a:xfrm>
          <a:prstGeom prst="rect">
            <a:avLst/>
          </a:prstGeom>
        </p:spPr>
      </p:pic>
      <p:pic>
        <p:nvPicPr>
          <p:cNvPr id="10" name="Picture 10"/>
          <p:cNvPicPr>
            <a:picLocks noChangeAspect="1"/>
          </p:cNvPicPr>
          <p:nvPr/>
        </p:nvPicPr>
        <p:blipFill>
          <a:blip r:embed="rId6"/>
          <a:srcRect r="4209"/>
          <a:stretch>
            <a:fillRect/>
          </a:stretch>
        </p:blipFill>
        <p:spPr>
          <a:xfrm>
            <a:off x="3266962" y="7145506"/>
            <a:ext cx="752845" cy="885331"/>
          </a:xfrm>
          <a:prstGeom prst="rect">
            <a:avLst/>
          </a:prstGeom>
        </p:spPr>
      </p:pic>
      <p:pic>
        <p:nvPicPr>
          <p:cNvPr id="11" name="Picture 11"/>
          <p:cNvPicPr>
            <a:picLocks noChangeAspect="1"/>
          </p:cNvPicPr>
          <p:nvPr/>
        </p:nvPicPr>
        <p:blipFill>
          <a:blip r:embed="rId7"/>
          <a:srcRect/>
          <a:stretch>
            <a:fillRect/>
          </a:stretch>
        </p:blipFill>
        <p:spPr>
          <a:xfrm>
            <a:off x="3216057" y="8280819"/>
            <a:ext cx="423331" cy="423331"/>
          </a:xfrm>
          <a:prstGeom prst="rect">
            <a:avLst/>
          </a:prstGeom>
        </p:spPr>
      </p:pic>
      <p:pic>
        <p:nvPicPr>
          <p:cNvPr id="12" name="Picture 12"/>
          <p:cNvPicPr>
            <a:picLocks noChangeAspect="1"/>
          </p:cNvPicPr>
          <p:nvPr/>
        </p:nvPicPr>
        <p:blipFill>
          <a:blip r:embed="rId8"/>
          <a:srcRect/>
          <a:stretch>
            <a:fillRect/>
          </a:stretch>
        </p:blipFill>
        <p:spPr>
          <a:xfrm>
            <a:off x="3765590" y="8030837"/>
            <a:ext cx="508433" cy="508433"/>
          </a:xfrm>
          <a:prstGeom prst="rect">
            <a:avLst/>
          </a:prstGeom>
        </p:spPr>
      </p:pic>
      <p:pic>
        <p:nvPicPr>
          <p:cNvPr id="13" name="Picture 13"/>
          <p:cNvPicPr>
            <a:picLocks noChangeAspect="1"/>
          </p:cNvPicPr>
          <p:nvPr/>
        </p:nvPicPr>
        <p:blipFill>
          <a:blip r:embed="rId9"/>
          <a:srcRect l="93264" b="68224"/>
          <a:stretch>
            <a:fillRect/>
          </a:stretch>
        </p:blipFill>
        <p:spPr>
          <a:xfrm>
            <a:off x="11643822" y="2254469"/>
            <a:ext cx="389209" cy="1836012"/>
          </a:xfrm>
          <a:prstGeom prst="rect">
            <a:avLst/>
          </a:prstGeom>
        </p:spPr>
      </p:pic>
      <p:pic>
        <p:nvPicPr>
          <p:cNvPr id="14" name="Picture 14"/>
          <p:cNvPicPr>
            <a:picLocks noChangeAspect="1"/>
          </p:cNvPicPr>
          <p:nvPr/>
        </p:nvPicPr>
        <p:blipFill>
          <a:blip r:embed="rId9"/>
          <a:srcRect/>
          <a:stretch>
            <a:fillRect/>
          </a:stretch>
        </p:blipFill>
        <p:spPr>
          <a:xfrm>
            <a:off x="3619586" y="8860229"/>
            <a:ext cx="507248" cy="398071"/>
          </a:xfrm>
          <a:prstGeom prst="rect">
            <a:avLst/>
          </a:prstGeom>
        </p:spPr>
      </p:pic>
      <p:pic>
        <p:nvPicPr>
          <p:cNvPr id="15" name="Picture 15"/>
          <p:cNvPicPr>
            <a:picLocks noChangeAspect="1"/>
          </p:cNvPicPr>
          <p:nvPr/>
        </p:nvPicPr>
        <p:blipFill>
          <a:blip r:embed="rId10"/>
          <a:srcRect/>
          <a:stretch>
            <a:fillRect/>
          </a:stretch>
        </p:blipFill>
        <p:spPr>
          <a:xfrm>
            <a:off x="3197548" y="9398533"/>
            <a:ext cx="3682613" cy="505457"/>
          </a:xfrm>
          <a:prstGeom prst="rect">
            <a:avLst/>
          </a:prstGeom>
        </p:spPr>
      </p:pic>
      <p:sp>
        <p:nvSpPr>
          <p:cNvPr id="16" name="TextBox 16"/>
          <p:cNvSpPr txBox="1"/>
          <p:nvPr/>
        </p:nvSpPr>
        <p:spPr>
          <a:xfrm>
            <a:off x="8159926" y="8653828"/>
            <a:ext cx="5409011" cy="1438275"/>
          </a:xfrm>
          <a:prstGeom prst="rect">
            <a:avLst/>
          </a:prstGeom>
        </p:spPr>
        <p:txBody>
          <a:bodyPr lIns="0" tIns="0" rIns="0" bIns="0" rtlCol="0" anchor="t">
            <a:spAutoFit/>
          </a:bodyPr>
          <a:lstStyle/>
          <a:p>
            <a:pPr algn="ctr">
              <a:lnSpc>
                <a:spcPts val="3657"/>
              </a:lnSpc>
            </a:pPr>
            <a:r>
              <a:rPr lang="en-US" sz="3047">
                <a:solidFill>
                  <a:srgbClr val="FFE1DD"/>
                </a:solidFill>
                <a:latin typeface="Alpina Sans 6"/>
              </a:rPr>
              <a:t>Alcance potencial Bogotá</a:t>
            </a:r>
          </a:p>
          <a:p>
            <a:pPr algn="ctr">
              <a:lnSpc>
                <a:spcPts val="3657"/>
              </a:lnSpc>
            </a:pPr>
            <a:r>
              <a:rPr lang="en-US" sz="3047">
                <a:solidFill>
                  <a:srgbClr val="FFE1DD"/>
                </a:solidFill>
                <a:latin typeface="Alpina Sans 6"/>
              </a:rPr>
              <a:t>18.000.000 a </a:t>
            </a:r>
          </a:p>
          <a:p>
            <a:pPr algn="ctr">
              <a:lnSpc>
                <a:spcPts val="3657"/>
              </a:lnSpc>
            </a:pPr>
            <a:r>
              <a:rPr lang="en-US" sz="3047">
                <a:solidFill>
                  <a:srgbClr val="FFE1DD"/>
                </a:solidFill>
                <a:latin typeface="Alpina Sans 6"/>
              </a:rPr>
              <a:t>22.200000</a:t>
            </a:r>
          </a:p>
        </p:txBody>
      </p:sp>
      <p:sp>
        <p:nvSpPr>
          <p:cNvPr id="17" name="AutoShape 17"/>
          <p:cNvSpPr/>
          <p:nvPr/>
        </p:nvSpPr>
        <p:spPr>
          <a:xfrm rot="5382789">
            <a:off x="5746016" y="7770726"/>
            <a:ext cx="4756383" cy="0"/>
          </a:xfrm>
          <a:prstGeom prst="line">
            <a:avLst/>
          </a:prstGeom>
          <a:ln w="47625" cap="rnd">
            <a:solidFill>
              <a:srgbClr val="D9EEF9"/>
            </a:solidFill>
            <a:prstDash val="sysDot"/>
            <a:headEnd type="none" w="sm" len="sm"/>
            <a:tailEnd type="none" w="sm" len="sm"/>
          </a:ln>
        </p:spPr>
      </p:sp>
      <p:sp>
        <p:nvSpPr>
          <p:cNvPr id="18" name="AutoShape 18"/>
          <p:cNvSpPr/>
          <p:nvPr/>
        </p:nvSpPr>
        <p:spPr>
          <a:xfrm rot="5400000">
            <a:off x="12821566" y="9382491"/>
            <a:ext cx="1447116" cy="0"/>
          </a:xfrm>
          <a:prstGeom prst="line">
            <a:avLst/>
          </a:prstGeom>
          <a:ln w="47625" cap="rnd">
            <a:solidFill>
              <a:srgbClr val="D9EEF9"/>
            </a:solidFill>
            <a:prstDash val="sysDot"/>
            <a:headEnd type="none" w="sm" len="sm"/>
            <a:tailEnd type="none" w="sm" len="sm"/>
          </a:ln>
        </p:spPr>
      </p:sp>
      <p:sp>
        <p:nvSpPr>
          <p:cNvPr id="19" name="AutoShape 19"/>
          <p:cNvSpPr/>
          <p:nvPr/>
        </p:nvSpPr>
        <p:spPr>
          <a:xfrm>
            <a:off x="8159926" y="6442810"/>
            <a:ext cx="2154736" cy="388439"/>
          </a:xfrm>
          <a:prstGeom prst="rect">
            <a:avLst/>
          </a:prstGeom>
          <a:solidFill>
            <a:srgbClr val="C6A3DC"/>
          </a:solidFill>
        </p:spPr>
      </p:sp>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19806" y="7595154"/>
            <a:ext cx="369651" cy="369651"/>
          </a:xfrm>
          <a:prstGeom prst="rect">
            <a:avLst/>
          </a:prstGeom>
        </p:spPr>
      </p:pic>
      <p:sp>
        <p:nvSpPr>
          <p:cNvPr id="21" name="TextBox 21"/>
          <p:cNvSpPr txBox="1"/>
          <p:nvPr/>
        </p:nvSpPr>
        <p:spPr>
          <a:xfrm>
            <a:off x="11626103" y="972088"/>
            <a:ext cx="5499001" cy="1714500"/>
          </a:xfrm>
          <a:prstGeom prst="rect">
            <a:avLst/>
          </a:prstGeom>
        </p:spPr>
        <p:txBody>
          <a:bodyPr lIns="0" tIns="0" rIns="0" bIns="0" rtlCol="0" anchor="t">
            <a:spAutoFit/>
          </a:bodyPr>
          <a:lstStyle/>
          <a:p>
            <a:pPr algn="ctr">
              <a:lnSpc>
                <a:spcPts val="12599"/>
              </a:lnSpc>
            </a:pPr>
            <a:r>
              <a:rPr lang="en-US" sz="9000">
                <a:solidFill>
                  <a:srgbClr val="FFFFFF"/>
                </a:solidFill>
                <a:latin typeface="Alpina Sans 6"/>
              </a:rPr>
              <a:t>Estrategia</a:t>
            </a:r>
          </a:p>
        </p:txBody>
      </p:sp>
      <p:sp>
        <p:nvSpPr>
          <p:cNvPr id="22" name="TextBox 22"/>
          <p:cNvSpPr txBox="1"/>
          <p:nvPr/>
        </p:nvSpPr>
        <p:spPr>
          <a:xfrm>
            <a:off x="1200639" y="5359291"/>
            <a:ext cx="5129901" cy="1631315"/>
          </a:xfrm>
          <a:prstGeom prst="rect">
            <a:avLst/>
          </a:prstGeom>
        </p:spPr>
        <p:txBody>
          <a:bodyPr lIns="0" tIns="0" rIns="0" bIns="0" rtlCol="0" anchor="t">
            <a:spAutoFit/>
          </a:bodyPr>
          <a:lstStyle/>
          <a:p>
            <a:pPr algn="ctr">
              <a:lnSpc>
                <a:spcPts val="6160"/>
              </a:lnSpc>
            </a:pPr>
            <a:r>
              <a:rPr lang="en-US" sz="4400">
                <a:solidFill>
                  <a:srgbClr val="FFE1DD"/>
                </a:solidFill>
                <a:latin typeface="Alpina Sans 6"/>
              </a:rPr>
              <a:t>Contribuyendo al TOM</a:t>
            </a:r>
          </a:p>
        </p:txBody>
      </p:sp>
      <p:sp>
        <p:nvSpPr>
          <p:cNvPr id="23" name="TextBox 23"/>
          <p:cNvSpPr txBox="1"/>
          <p:nvPr/>
        </p:nvSpPr>
        <p:spPr>
          <a:xfrm>
            <a:off x="863290" y="6921073"/>
            <a:ext cx="2100362" cy="495936"/>
          </a:xfrm>
          <a:prstGeom prst="rect">
            <a:avLst/>
          </a:prstGeom>
        </p:spPr>
        <p:txBody>
          <a:bodyPr lIns="0" tIns="0" rIns="0" bIns="0" rtlCol="0" anchor="t">
            <a:spAutoFit/>
          </a:bodyPr>
          <a:lstStyle/>
          <a:p>
            <a:pPr algn="ctr">
              <a:lnSpc>
                <a:spcPts val="3639"/>
              </a:lnSpc>
            </a:pPr>
            <a:r>
              <a:rPr lang="en-US" sz="2599">
                <a:solidFill>
                  <a:srgbClr val="FFFFFF"/>
                </a:solidFill>
                <a:latin typeface="Alpina Sans 3"/>
              </a:rPr>
              <a:t>Conversación</a:t>
            </a:r>
          </a:p>
        </p:txBody>
      </p:sp>
      <p:sp>
        <p:nvSpPr>
          <p:cNvPr id="24" name="TextBox 24"/>
          <p:cNvSpPr txBox="1"/>
          <p:nvPr/>
        </p:nvSpPr>
        <p:spPr>
          <a:xfrm>
            <a:off x="1253815" y="7468869"/>
            <a:ext cx="1709837" cy="495936"/>
          </a:xfrm>
          <a:prstGeom prst="rect">
            <a:avLst/>
          </a:prstGeom>
        </p:spPr>
        <p:txBody>
          <a:bodyPr lIns="0" tIns="0" rIns="0" bIns="0" rtlCol="0" anchor="t">
            <a:spAutoFit/>
          </a:bodyPr>
          <a:lstStyle/>
          <a:p>
            <a:pPr algn="ctr">
              <a:lnSpc>
                <a:spcPts val="3639"/>
              </a:lnSpc>
            </a:pPr>
            <a:r>
              <a:rPr lang="en-US" sz="2599" dirty="0" err="1">
                <a:solidFill>
                  <a:srgbClr val="FFFFFF"/>
                </a:solidFill>
                <a:latin typeface="Alpina Sans 3"/>
              </a:rPr>
              <a:t>Interacción</a:t>
            </a:r>
            <a:endParaRPr lang="en-US" sz="2599" dirty="0">
              <a:solidFill>
                <a:srgbClr val="FFFFFF"/>
              </a:solidFill>
              <a:latin typeface="Alpina Sans 3"/>
            </a:endParaRPr>
          </a:p>
        </p:txBody>
      </p:sp>
      <p:sp>
        <p:nvSpPr>
          <p:cNvPr id="25" name="TextBox 25"/>
          <p:cNvSpPr txBox="1"/>
          <p:nvPr/>
        </p:nvSpPr>
        <p:spPr>
          <a:xfrm>
            <a:off x="760599" y="8111704"/>
            <a:ext cx="2203053" cy="439929"/>
          </a:xfrm>
          <a:prstGeom prst="rect">
            <a:avLst/>
          </a:prstGeom>
        </p:spPr>
        <p:txBody>
          <a:bodyPr wrap="square" lIns="0" tIns="0" rIns="0" bIns="0" rtlCol="0" anchor="t">
            <a:spAutoFit/>
          </a:bodyPr>
          <a:lstStyle/>
          <a:p>
            <a:pPr algn="ctr">
              <a:lnSpc>
                <a:spcPts val="3639"/>
              </a:lnSpc>
            </a:pPr>
            <a:r>
              <a:rPr lang="en-US" sz="2599" dirty="0">
                <a:solidFill>
                  <a:srgbClr val="FFFFFF"/>
                </a:solidFill>
                <a:latin typeface="Alpina Sans 3"/>
              </a:rPr>
              <a:t>Engagement</a:t>
            </a:r>
          </a:p>
        </p:txBody>
      </p:sp>
      <p:sp>
        <p:nvSpPr>
          <p:cNvPr id="26" name="TextBox 26"/>
          <p:cNvSpPr txBox="1"/>
          <p:nvPr/>
        </p:nvSpPr>
        <p:spPr>
          <a:xfrm>
            <a:off x="590538" y="8615728"/>
            <a:ext cx="2373114" cy="439929"/>
          </a:xfrm>
          <a:prstGeom prst="rect">
            <a:avLst/>
          </a:prstGeom>
        </p:spPr>
        <p:txBody>
          <a:bodyPr wrap="square" lIns="0" tIns="0" rIns="0" bIns="0" rtlCol="0" anchor="t">
            <a:spAutoFit/>
          </a:bodyPr>
          <a:lstStyle/>
          <a:p>
            <a:pPr algn="ctr">
              <a:lnSpc>
                <a:spcPts val="3639"/>
              </a:lnSpc>
            </a:pPr>
            <a:r>
              <a:rPr lang="en-US" sz="2599" dirty="0" err="1">
                <a:solidFill>
                  <a:srgbClr val="FFFFFF"/>
                </a:solidFill>
                <a:latin typeface="Alpina Sans 3"/>
              </a:rPr>
              <a:t>Recordación</a:t>
            </a:r>
            <a:endParaRPr lang="en-US" sz="2599" dirty="0">
              <a:solidFill>
                <a:srgbClr val="FFFFFF"/>
              </a:solidFill>
              <a:latin typeface="Alpina Sans 3"/>
            </a:endParaRPr>
          </a:p>
        </p:txBody>
      </p:sp>
      <p:sp>
        <p:nvSpPr>
          <p:cNvPr id="27" name="TextBox 27"/>
          <p:cNvSpPr txBox="1"/>
          <p:nvPr/>
        </p:nvSpPr>
        <p:spPr>
          <a:xfrm>
            <a:off x="400615" y="9155325"/>
            <a:ext cx="2614384" cy="439929"/>
          </a:xfrm>
          <a:prstGeom prst="rect">
            <a:avLst/>
          </a:prstGeom>
        </p:spPr>
        <p:txBody>
          <a:bodyPr wrap="square" lIns="0" tIns="0" rIns="0" bIns="0" rtlCol="0" anchor="t">
            <a:spAutoFit/>
          </a:bodyPr>
          <a:lstStyle/>
          <a:p>
            <a:pPr algn="ctr">
              <a:lnSpc>
                <a:spcPts val="3639"/>
              </a:lnSpc>
            </a:pPr>
            <a:r>
              <a:rPr lang="en-US" sz="2599" dirty="0" err="1">
                <a:solidFill>
                  <a:srgbClr val="FFFFFF"/>
                </a:solidFill>
                <a:latin typeface="Alpina Sans 3"/>
              </a:rPr>
              <a:t>Consideración</a:t>
            </a:r>
            <a:endParaRPr lang="en-US" sz="2599" dirty="0">
              <a:solidFill>
                <a:srgbClr val="FFFFFF"/>
              </a:solidFill>
              <a:latin typeface="Alpina Sans 3"/>
            </a:endParaRPr>
          </a:p>
        </p:txBody>
      </p:sp>
      <p:sp>
        <p:nvSpPr>
          <p:cNvPr id="28" name="TextBox 28"/>
          <p:cNvSpPr txBox="1"/>
          <p:nvPr/>
        </p:nvSpPr>
        <p:spPr>
          <a:xfrm>
            <a:off x="4458231" y="6998519"/>
            <a:ext cx="2373114" cy="441724"/>
          </a:xfrm>
          <a:prstGeom prst="rect">
            <a:avLst/>
          </a:prstGeom>
        </p:spPr>
        <p:txBody>
          <a:bodyPr wrap="square" lIns="0" tIns="0" rIns="0" bIns="0" rtlCol="0" anchor="t">
            <a:spAutoFit/>
          </a:bodyPr>
          <a:lstStyle/>
          <a:p>
            <a:pPr>
              <a:lnSpc>
                <a:spcPts val="3639"/>
              </a:lnSpc>
            </a:pPr>
            <a:r>
              <a:rPr lang="en-US" sz="2599" dirty="0">
                <a:solidFill>
                  <a:srgbClr val="FFFFFF"/>
                </a:solidFill>
                <a:latin typeface="Alpina Sans 1"/>
              </a:rPr>
              <a:t>Social Media</a:t>
            </a:r>
          </a:p>
        </p:txBody>
      </p:sp>
      <p:sp>
        <p:nvSpPr>
          <p:cNvPr id="29" name="TextBox 29"/>
          <p:cNvSpPr txBox="1"/>
          <p:nvPr/>
        </p:nvSpPr>
        <p:spPr>
          <a:xfrm>
            <a:off x="4504236" y="7781584"/>
            <a:ext cx="3235028" cy="495936"/>
          </a:xfrm>
          <a:prstGeom prst="rect">
            <a:avLst/>
          </a:prstGeom>
        </p:spPr>
        <p:txBody>
          <a:bodyPr lIns="0" tIns="0" rIns="0" bIns="0" rtlCol="0" anchor="t">
            <a:spAutoFit/>
          </a:bodyPr>
          <a:lstStyle/>
          <a:p>
            <a:pPr>
              <a:lnSpc>
                <a:spcPts val="3639"/>
              </a:lnSpc>
            </a:pPr>
            <a:r>
              <a:rPr lang="en-US" sz="2599" dirty="0" err="1">
                <a:solidFill>
                  <a:srgbClr val="FFFFFF"/>
                </a:solidFill>
                <a:latin typeface="Alpina Sans 1"/>
              </a:rPr>
              <a:t>Formatos</a:t>
            </a:r>
            <a:r>
              <a:rPr lang="en-US" sz="2599" dirty="0">
                <a:solidFill>
                  <a:srgbClr val="FFFFFF"/>
                </a:solidFill>
                <a:latin typeface="Alpina Sans 1"/>
              </a:rPr>
              <a:t> </a:t>
            </a:r>
            <a:r>
              <a:rPr lang="en-US" sz="2599" dirty="0" err="1">
                <a:solidFill>
                  <a:srgbClr val="FFFFFF"/>
                </a:solidFill>
                <a:latin typeface="Alpina Sans 1"/>
              </a:rPr>
              <a:t>interactivos</a:t>
            </a:r>
            <a:endParaRPr lang="en-US" sz="2599" dirty="0">
              <a:solidFill>
                <a:srgbClr val="FFFFFF"/>
              </a:solidFill>
              <a:latin typeface="Alpina Sans 1"/>
            </a:endParaRPr>
          </a:p>
        </p:txBody>
      </p:sp>
      <p:sp>
        <p:nvSpPr>
          <p:cNvPr id="30" name="TextBox 30"/>
          <p:cNvSpPr txBox="1"/>
          <p:nvPr/>
        </p:nvSpPr>
        <p:spPr>
          <a:xfrm>
            <a:off x="4458231" y="8543711"/>
            <a:ext cx="2373114" cy="495936"/>
          </a:xfrm>
          <a:prstGeom prst="rect">
            <a:avLst/>
          </a:prstGeom>
        </p:spPr>
        <p:txBody>
          <a:bodyPr lIns="0" tIns="0" rIns="0" bIns="0" rtlCol="0" anchor="t">
            <a:spAutoFit/>
          </a:bodyPr>
          <a:lstStyle/>
          <a:p>
            <a:pPr algn="r">
              <a:lnSpc>
                <a:spcPts val="3639"/>
              </a:lnSpc>
            </a:pPr>
            <a:r>
              <a:rPr lang="en-US" sz="2599">
                <a:solidFill>
                  <a:srgbClr val="FFFFFF"/>
                </a:solidFill>
                <a:latin typeface="Alpina Sans 1"/>
              </a:rPr>
              <a:t>Tráfico a la web</a:t>
            </a:r>
          </a:p>
        </p:txBody>
      </p:sp>
      <p:sp>
        <p:nvSpPr>
          <p:cNvPr id="31" name="TextBox 31"/>
          <p:cNvSpPr txBox="1"/>
          <p:nvPr/>
        </p:nvSpPr>
        <p:spPr>
          <a:xfrm>
            <a:off x="8743495" y="5388819"/>
            <a:ext cx="8515805" cy="3028315"/>
          </a:xfrm>
          <a:prstGeom prst="rect">
            <a:avLst/>
          </a:prstGeom>
        </p:spPr>
        <p:txBody>
          <a:bodyPr lIns="0" tIns="0" rIns="0" bIns="0" rtlCol="0" anchor="t">
            <a:spAutoFit/>
          </a:bodyPr>
          <a:lstStyle/>
          <a:p>
            <a:pPr>
              <a:lnSpc>
                <a:spcPts val="2660"/>
              </a:lnSpc>
            </a:pPr>
            <a:endParaRPr/>
          </a:p>
          <a:p>
            <a:pPr>
              <a:lnSpc>
                <a:spcPts val="2660"/>
              </a:lnSpc>
            </a:pPr>
            <a:endParaRPr/>
          </a:p>
          <a:p>
            <a:pPr>
              <a:lnSpc>
                <a:spcPts val="2660"/>
              </a:lnSpc>
            </a:pPr>
            <a:endParaRPr/>
          </a:p>
          <a:p>
            <a:pPr>
              <a:lnSpc>
                <a:spcPts val="2660"/>
              </a:lnSpc>
            </a:pPr>
            <a:r>
              <a:rPr lang="en-US" sz="1900">
                <a:solidFill>
                  <a:srgbClr val="FFFFFF"/>
                </a:solidFill>
                <a:latin typeface="Alpina Sans 3 Bold"/>
              </a:rPr>
              <a:t>Reconnection, Conecta ubicando un lugar frecuentado por personas de 20 a 35 años en Bogotá, generando experiencias de sabor con el portafolio de Alpina, experiencias con aromas, experiencias con los colores de Alpina... Reconnection es un lugar de desconexión, de conversaicón, de unión, de relación.</a:t>
            </a:r>
          </a:p>
          <a:p>
            <a:pPr algn="ctr">
              <a:lnSpc>
                <a:spcPts val="2660"/>
              </a:lnSpc>
              <a:spcBef>
                <a:spcPct val="0"/>
              </a:spcBef>
            </a:pPr>
            <a:endParaRPr lang="en-US" sz="1900">
              <a:solidFill>
                <a:srgbClr val="FFFFFF"/>
              </a:solidFill>
              <a:latin typeface="Alpina Sans 3 Bold"/>
            </a:endParaRPr>
          </a:p>
        </p:txBody>
      </p:sp>
      <p:sp>
        <p:nvSpPr>
          <p:cNvPr id="32" name="TextBox 32"/>
          <p:cNvSpPr txBox="1"/>
          <p:nvPr/>
        </p:nvSpPr>
        <p:spPr>
          <a:xfrm>
            <a:off x="8458201" y="5748659"/>
            <a:ext cx="2476740" cy="460319"/>
          </a:xfrm>
          <a:prstGeom prst="rect">
            <a:avLst/>
          </a:prstGeom>
        </p:spPr>
        <p:txBody>
          <a:bodyPr wrap="square" lIns="0" tIns="0" rIns="0" bIns="0" rtlCol="0" anchor="t">
            <a:spAutoFit/>
          </a:bodyPr>
          <a:lstStyle/>
          <a:p>
            <a:pPr algn="ctr">
              <a:lnSpc>
                <a:spcPts val="3779"/>
              </a:lnSpc>
              <a:spcBef>
                <a:spcPct val="0"/>
              </a:spcBef>
            </a:pPr>
            <a:r>
              <a:rPr lang="en-US" sz="2699" dirty="0" err="1">
                <a:solidFill>
                  <a:srgbClr val="FFE1DD"/>
                </a:solidFill>
                <a:latin typeface="Alpina Sans 6 Bold"/>
              </a:rPr>
              <a:t>Rol</a:t>
            </a:r>
            <a:r>
              <a:rPr lang="en-US" sz="2699" dirty="0">
                <a:solidFill>
                  <a:srgbClr val="FFE1DD"/>
                </a:solidFill>
                <a:latin typeface="Alpina Sans 6 Bold"/>
              </a:rPr>
              <a:t> de </a:t>
            </a:r>
            <a:r>
              <a:rPr lang="en-US" sz="2699" dirty="0" err="1">
                <a:solidFill>
                  <a:srgbClr val="FFE1DD"/>
                </a:solidFill>
                <a:latin typeface="Alpina Sans 6 Bold"/>
              </a:rPr>
              <a:t>marca</a:t>
            </a:r>
            <a:r>
              <a:rPr lang="en-US" sz="2699" dirty="0">
                <a:solidFill>
                  <a:srgbClr val="FFE1DD"/>
                </a:solidFill>
                <a:latin typeface="Alpina Sans 6 Bold"/>
              </a:rPr>
              <a:t>:</a:t>
            </a:r>
          </a:p>
        </p:txBody>
      </p:sp>
      <p:sp>
        <p:nvSpPr>
          <p:cNvPr id="33" name="TextBox 33"/>
          <p:cNvSpPr txBox="1"/>
          <p:nvPr/>
        </p:nvSpPr>
        <p:spPr>
          <a:xfrm>
            <a:off x="7039619" y="2581813"/>
            <a:ext cx="10219681" cy="1867535"/>
          </a:xfrm>
          <a:prstGeom prst="rect">
            <a:avLst/>
          </a:prstGeom>
        </p:spPr>
        <p:txBody>
          <a:bodyPr lIns="0" tIns="0" rIns="0" bIns="0" rtlCol="0" anchor="t">
            <a:spAutoFit/>
          </a:bodyPr>
          <a:lstStyle/>
          <a:p>
            <a:pPr algn="ctr">
              <a:lnSpc>
                <a:spcPts val="3639"/>
              </a:lnSpc>
              <a:spcBef>
                <a:spcPct val="0"/>
              </a:spcBef>
            </a:pPr>
            <a:r>
              <a:rPr lang="en-US" sz="2599" dirty="0">
                <a:solidFill>
                  <a:schemeClr val="bg1"/>
                </a:solidFill>
                <a:highlight>
                  <a:srgbClr val="FF0000"/>
                </a:highlight>
                <a:latin typeface="Alpina Sans 1 Bold"/>
              </a:rPr>
              <a:t>Alpina </a:t>
            </a:r>
            <a:r>
              <a:rPr lang="en-US" sz="2599" dirty="0" err="1">
                <a:solidFill>
                  <a:schemeClr val="bg1"/>
                </a:solidFill>
                <a:highlight>
                  <a:srgbClr val="FF0000"/>
                </a:highlight>
                <a:latin typeface="Alpina Sans 1 Bold"/>
              </a:rPr>
              <a:t>tiene</a:t>
            </a:r>
            <a:r>
              <a:rPr lang="en-US" sz="2599" dirty="0">
                <a:solidFill>
                  <a:schemeClr val="bg1"/>
                </a:solidFill>
                <a:highlight>
                  <a:srgbClr val="FF0000"/>
                </a:highlight>
                <a:latin typeface="Alpina Sans 1 Bold"/>
              </a:rPr>
              <a:t> la </a:t>
            </a:r>
            <a:r>
              <a:rPr lang="en-US" sz="2599" dirty="0" err="1">
                <a:solidFill>
                  <a:schemeClr val="bg1"/>
                </a:solidFill>
                <a:highlight>
                  <a:srgbClr val="FF0000"/>
                </a:highlight>
                <a:latin typeface="Alpina Sans 1 Bold"/>
              </a:rPr>
              <a:t>oportunidad</a:t>
            </a:r>
            <a:r>
              <a:rPr lang="en-US" sz="2599" dirty="0">
                <a:solidFill>
                  <a:schemeClr val="bg1"/>
                </a:solidFill>
                <a:highlight>
                  <a:srgbClr val="FF0000"/>
                </a:highlight>
                <a:latin typeface="Alpina Sans 1 Bold"/>
              </a:rPr>
              <a:t> de </a:t>
            </a:r>
            <a:r>
              <a:rPr lang="en-US" sz="2599" dirty="0" err="1">
                <a:solidFill>
                  <a:schemeClr val="bg1"/>
                </a:solidFill>
                <a:highlight>
                  <a:srgbClr val="FF0000"/>
                </a:highlight>
                <a:latin typeface="Alpina Sans 1 Bold"/>
              </a:rPr>
              <a:t>enfocar</a:t>
            </a:r>
            <a:r>
              <a:rPr lang="en-US" sz="2599" dirty="0">
                <a:solidFill>
                  <a:schemeClr val="bg1"/>
                </a:solidFill>
                <a:highlight>
                  <a:srgbClr val="FF0000"/>
                </a:highlight>
                <a:latin typeface="Alpina Sans 1 Bold"/>
              </a:rPr>
              <a:t> sus </a:t>
            </a:r>
            <a:r>
              <a:rPr lang="en-US" sz="2599" dirty="0" err="1">
                <a:solidFill>
                  <a:schemeClr val="bg1"/>
                </a:solidFill>
                <a:highlight>
                  <a:srgbClr val="FF0000"/>
                </a:highlight>
                <a:latin typeface="Alpina Sans 1 Bold"/>
              </a:rPr>
              <a:t>esfuerzos</a:t>
            </a:r>
            <a:r>
              <a:rPr lang="en-US" sz="2599" dirty="0">
                <a:solidFill>
                  <a:schemeClr val="bg1"/>
                </a:solidFill>
                <a:highlight>
                  <a:srgbClr val="FF0000"/>
                </a:highlight>
                <a:latin typeface="Alpina Sans 1 Bold"/>
              </a:rPr>
              <a:t> </a:t>
            </a:r>
            <a:r>
              <a:rPr lang="en-US" sz="2599" dirty="0" err="1">
                <a:solidFill>
                  <a:schemeClr val="bg1"/>
                </a:solidFill>
                <a:highlight>
                  <a:srgbClr val="FF0000"/>
                </a:highlight>
                <a:latin typeface="Alpina Sans 1 Bold"/>
              </a:rPr>
              <a:t>en</a:t>
            </a:r>
            <a:r>
              <a:rPr lang="en-US" sz="2599" dirty="0">
                <a:solidFill>
                  <a:schemeClr val="bg1"/>
                </a:solidFill>
                <a:highlight>
                  <a:srgbClr val="FF0000"/>
                </a:highlight>
                <a:latin typeface="Alpina Sans 1 Bold"/>
              </a:rPr>
              <a:t> una audiencia que </a:t>
            </a:r>
            <a:r>
              <a:rPr lang="en-US" sz="2599" dirty="0" err="1">
                <a:solidFill>
                  <a:schemeClr val="bg1"/>
                </a:solidFill>
                <a:highlight>
                  <a:srgbClr val="FF0000"/>
                </a:highlight>
                <a:latin typeface="Alpina Sans 1 Bold"/>
              </a:rPr>
              <a:t>valora</a:t>
            </a:r>
            <a:r>
              <a:rPr lang="en-US" sz="2599" dirty="0">
                <a:solidFill>
                  <a:schemeClr val="bg1"/>
                </a:solidFill>
                <a:highlight>
                  <a:srgbClr val="FF0000"/>
                </a:highlight>
                <a:latin typeface="Alpina Sans 1 Bold"/>
              </a:rPr>
              <a:t> la </a:t>
            </a:r>
            <a:r>
              <a:rPr lang="en-US" sz="2599" dirty="0" err="1">
                <a:solidFill>
                  <a:schemeClr val="bg1"/>
                </a:solidFill>
                <a:highlight>
                  <a:srgbClr val="FF0000"/>
                </a:highlight>
                <a:latin typeface="Alpina Sans 1 Bold"/>
              </a:rPr>
              <a:t>experiencia</a:t>
            </a:r>
            <a:r>
              <a:rPr lang="en-US" sz="2599" dirty="0">
                <a:solidFill>
                  <a:schemeClr val="bg1"/>
                </a:solidFill>
                <a:highlight>
                  <a:srgbClr val="FF0000"/>
                </a:highlight>
                <a:latin typeface="Alpina Sans 1 Bold"/>
              </a:rPr>
              <a:t> </a:t>
            </a:r>
            <a:r>
              <a:rPr lang="en-US" sz="2599" dirty="0" err="1">
                <a:solidFill>
                  <a:schemeClr val="bg1"/>
                </a:solidFill>
                <a:highlight>
                  <a:srgbClr val="FF0000"/>
                </a:highlight>
                <a:latin typeface="Alpina Sans 1 Bold"/>
              </a:rPr>
              <a:t>física</a:t>
            </a:r>
            <a:r>
              <a:rPr lang="en-US" sz="2599" dirty="0">
                <a:solidFill>
                  <a:schemeClr val="bg1"/>
                </a:solidFill>
                <a:highlight>
                  <a:srgbClr val="FF0000"/>
                </a:highlight>
                <a:latin typeface="Alpina Sans 1 Bold"/>
              </a:rPr>
              <a:t> para </a:t>
            </a:r>
            <a:r>
              <a:rPr lang="en-US" sz="2599" dirty="0" err="1">
                <a:solidFill>
                  <a:schemeClr val="bg1"/>
                </a:solidFill>
                <a:highlight>
                  <a:srgbClr val="FF0000"/>
                </a:highlight>
                <a:latin typeface="Alpina Sans 1 Bold"/>
              </a:rPr>
              <a:t>convertirse</a:t>
            </a:r>
            <a:r>
              <a:rPr lang="en-US" sz="2599" dirty="0">
                <a:solidFill>
                  <a:schemeClr val="bg1"/>
                </a:solidFill>
                <a:highlight>
                  <a:srgbClr val="FF0000"/>
                </a:highlight>
                <a:latin typeface="Alpina Sans 1 Bold"/>
              </a:rPr>
              <a:t> </a:t>
            </a:r>
            <a:r>
              <a:rPr lang="en-US" sz="2599" dirty="0" err="1">
                <a:solidFill>
                  <a:schemeClr val="bg1"/>
                </a:solidFill>
                <a:highlight>
                  <a:srgbClr val="FF0000"/>
                </a:highlight>
                <a:latin typeface="Alpina Sans 1 Bold"/>
              </a:rPr>
              <a:t>en</a:t>
            </a:r>
            <a:r>
              <a:rPr lang="en-US" sz="2599" dirty="0">
                <a:solidFill>
                  <a:schemeClr val="bg1"/>
                </a:solidFill>
                <a:highlight>
                  <a:srgbClr val="FF0000"/>
                </a:highlight>
                <a:latin typeface="Alpina Sans 1 Bold"/>
              </a:rPr>
              <a:t> una </a:t>
            </a:r>
            <a:r>
              <a:rPr lang="en-US" sz="2599" dirty="0" err="1">
                <a:solidFill>
                  <a:schemeClr val="bg1"/>
                </a:solidFill>
                <a:highlight>
                  <a:srgbClr val="FF0000"/>
                </a:highlight>
                <a:latin typeface="Alpina Sans 1 Bold"/>
              </a:rPr>
              <a:t>marca</a:t>
            </a:r>
            <a:r>
              <a:rPr lang="en-US" sz="2599" dirty="0">
                <a:solidFill>
                  <a:schemeClr val="bg1"/>
                </a:solidFill>
                <a:highlight>
                  <a:srgbClr val="FF0000"/>
                </a:highlight>
                <a:latin typeface="Alpina Sans 1 Bold"/>
              </a:rPr>
              <a:t> </a:t>
            </a:r>
            <a:r>
              <a:rPr lang="en-US" sz="2599" dirty="0" err="1">
                <a:solidFill>
                  <a:schemeClr val="bg1"/>
                </a:solidFill>
                <a:highlight>
                  <a:srgbClr val="FF0000"/>
                </a:highlight>
                <a:latin typeface="Alpina Sans 1 Bold"/>
              </a:rPr>
              <a:t>más</a:t>
            </a:r>
            <a:r>
              <a:rPr lang="en-US" sz="2599" dirty="0">
                <a:solidFill>
                  <a:schemeClr val="bg1"/>
                </a:solidFill>
                <a:highlight>
                  <a:srgbClr val="FF0000"/>
                </a:highlight>
                <a:latin typeface="Alpina Sans 1 Bold"/>
              </a:rPr>
              <a:t> </a:t>
            </a:r>
            <a:r>
              <a:rPr lang="en-US" sz="2599" dirty="0" err="1">
                <a:solidFill>
                  <a:schemeClr val="bg1"/>
                </a:solidFill>
                <a:highlight>
                  <a:srgbClr val="FF0000"/>
                </a:highlight>
                <a:latin typeface="Alpina Sans 1 Bold"/>
              </a:rPr>
              <a:t>cercana</a:t>
            </a:r>
            <a:endParaRPr lang="en-US" sz="2599" dirty="0">
              <a:solidFill>
                <a:schemeClr val="bg1"/>
              </a:solidFill>
              <a:highlight>
                <a:srgbClr val="FF0000"/>
              </a:highlight>
              <a:latin typeface="Alpina Sans 1 Bold"/>
            </a:endParaRPr>
          </a:p>
          <a:p>
            <a:pPr algn="ctr">
              <a:lnSpc>
                <a:spcPts val="3639"/>
              </a:lnSpc>
              <a:spcBef>
                <a:spcPct val="0"/>
              </a:spcBef>
            </a:pPr>
            <a:r>
              <a:rPr lang="en-US" sz="2599" dirty="0">
                <a:solidFill>
                  <a:schemeClr val="bg1"/>
                </a:solidFill>
                <a:highlight>
                  <a:srgbClr val="FF0000"/>
                </a:highlight>
                <a:latin typeface="Alpina Sans 1 Bold"/>
              </a:rPr>
              <a:t>TEMPORALIDAD: </a:t>
            </a:r>
            <a:r>
              <a:rPr lang="en-US" sz="2599" dirty="0" err="1">
                <a:solidFill>
                  <a:schemeClr val="bg1"/>
                </a:solidFill>
                <a:highlight>
                  <a:srgbClr val="FF0000"/>
                </a:highlight>
                <a:latin typeface="Alpina Sans 1 Bold"/>
              </a:rPr>
              <a:t>Septiembre</a:t>
            </a:r>
            <a:r>
              <a:rPr lang="en-US" sz="2599" dirty="0">
                <a:solidFill>
                  <a:schemeClr val="bg1"/>
                </a:solidFill>
                <a:highlight>
                  <a:srgbClr val="FF0000"/>
                </a:highlight>
                <a:latin typeface="Alpina Sans 1 Bold"/>
              </a:rPr>
              <a:t> Post </a:t>
            </a:r>
            <a:r>
              <a:rPr lang="en-US" sz="2599" dirty="0" err="1">
                <a:solidFill>
                  <a:schemeClr val="bg1"/>
                </a:solidFill>
                <a:highlight>
                  <a:srgbClr val="FF0000"/>
                </a:highlight>
                <a:latin typeface="Alpina Sans 1 Bold"/>
              </a:rPr>
              <a:t>Elecciones</a:t>
            </a:r>
            <a:endParaRPr lang="en-US" sz="2599" dirty="0">
              <a:solidFill>
                <a:schemeClr val="bg1"/>
              </a:solidFill>
              <a:highlight>
                <a:srgbClr val="FF0000"/>
              </a:highlight>
              <a:latin typeface="Alpina Sans 1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50C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9218" b="14287"/>
          <a:stretch>
            <a:fillRect/>
          </a:stretch>
        </p:blipFill>
        <p:spPr>
          <a:xfrm>
            <a:off x="0" y="0"/>
            <a:ext cx="18288000" cy="4449349"/>
          </a:xfrm>
          <a:prstGeom prst="rect">
            <a:avLst/>
          </a:prstGeom>
        </p:spPr>
      </p:pic>
      <p:sp>
        <p:nvSpPr>
          <p:cNvPr id="3" name="AutoShape 3"/>
          <p:cNvSpPr/>
          <p:nvPr/>
        </p:nvSpPr>
        <p:spPr>
          <a:xfrm>
            <a:off x="14893654" y="0"/>
            <a:ext cx="2883697" cy="1184377"/>
          </a:xfrm>
          <a:prstGeom prst="rect">
            <a:avLst/>
          </a:prstGeom>
          <a:solidFill>
            <a:srgbClr val="E5102F"/>
          </a:solidFill>
        </p:spPr>
      </p:sp>
      <p:grpSp>
        <p:nvGrpSpPr>
          <p:cNvPr id="4" name="Group 4"/>
          <p:cNvGrpSpPr/>
          <p:nvPr/>
        </p:nvGrpSpPr>
        <p:grpSpPr>
          <a:xfrm>
            <a:off x="7146590" y="61617"/>
            <a:ext cx="1365829" cy="1365829"/>
            <a:chOff x="0" y="0"/>
            <a:chExt cx="1821106" cy="1821106"/>
          </a:xfrm>
        </p:grpSpPr>
        <p:grpSp>
          <p:nvGrpSpPr>
            <p:cNvPr id="5" name="Group 5"/>
            <p:cNvGrpSpPr/>
            <p:nvPr/>
          </p:nvGrpSpPr>
          <p:grpSpPr>
            <a:xfrm>
              <a:off x="0" y="0"/>
              <a:ext cx="1821106" cy="1821106"/>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5C5E9"/>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6493" y="439386"/>
              <a:ext cx="848119" cy="902254"/>
            </a:xfrm>
            <a:prstGeom prst="rect">
              <a:avLst/>
            </a:prstGeom>
          </p:spPr>
        </p:pic>
      </p:grpSp>
      <p:pic>
        <p:nvPicPr>
          <p:cNvPr id="8" name="Picture 8"/>
          <p:cNvPicPr>
            <a:picLocks noChangeAspect="1"/>
          </p:cNvPicPr>
          <p:nvPr/>
        </p:nvPicPr>
        <p:blipFill>
          <a:blip r:embed="rId5"/>
          <a:srcRect l="17424" t="18816" r="18637" b="12583"/>
          <a:stretch>
            <a:fillRect/>
          </a:stretch>
        </p:blipFill>
        <p:spPr>
          <a:xfrm>
            <a:off x="464617" y="1342266"/>
            <a:ext cx="1469571" cy="2803071"/>
          </a:xfrm>
          <a:prstGeom prst="rect">
            <a:avLst/>
          </a:prstGeom>
        </p:spPr>
      </p:pic>
      <p:pic>
        <p:nvPicPr>
          <p:cNvPr id="9" name="Picture 9"/>
          <p:cNvPicPr>
            <a:picLocks noChangeAspect="1"/>
          </p:cNvPicPr>
          <p:nvPr/>
        </p:nvPicPr>
        <p:blipFill>
          <a:blip r:embed="rId6"/>
          <a:srcRect l="14112" t="6992" r="2166" b="7089"/>
          <a:stretch>
            <a:fillRect/>
          </a:stretch>
        </p:blipFill>
        <p:spPr>
          <a:xfrm>
            <a:off x="2263022" y="1931744"/>
            <a:ext cx="3233232" cy="2213593"/>
          </a:xfrm>
          <a:prstGeom prst="rect">
            <a:avLst/>
          </a:prstGeom>
        </p:spPr>
      </p:pic>
      <p:pic>
        <p:nvPicPr>
          <p:cNvPr id="10" name="Picture 10"/>
          <p:cNvPicPr>
            <a:picLocks noChangeAspect="1"/>
          </p:cNvPicPr>
          <p:nvPr/>
        </p:nvPicPr>
        <p:blipFill>
          <a:blip r:embed="rId7"/>
          <a:srcRect/>
          <a:stretch>
            <a:fillRect/>
          </a:stretch>
        </p:blipFill>
        <p:spPr>
          <a:xfrm>
            <a:off x="5827085" y="1931744"/>
            <a:ext cx="3316915" cy="2213593"/>
          </a:xfrm>
          <a:prstGeom prst="rect">
            <a:avLst/>
          </a:prstGeom>
        </p:spPr>
      </p:pic>
      <p:sp>
        <p:nvSpPr>
          <p:cNvPr id="11" name="TextBox 11"/>
          <p:cNvSpPr txBox="1"/>
          <p:nvPr/>
        </p:nvSpPr>
        <p:spPr>
          <a:xfrm>
            <a:off x="1520966" y="6329177"/>
            <a:ext cx="1974038" cy="1301115"/>
          </a:xfrm>
          <a:prstGeom prst="rect">
            <a:avLst/>
          </a:prstGeom>
        </p:spPr>
        <p:txBody>
          <a:bodyPr lIns="0" tIns="0" rIns="0" bIns="0" rtlCol="0" anchor="t">
            <a:spAutoFit/>
          </a:bodyPr>
          <a:lstStyle/>
          <a:p>
            <a:pPr algn="ctr">
              <a:lnSpc>
                <a:spcPts val="3359"/>
              </a:lnSpc>
            </a:pPr>
            <a:r>
              <a:rPr lang="en-US" sz="2400">
                <a:solidFill>
                  <a:srgbClr val="FFCE00"/>
                </a:solidFill>
                <a:latin typeface="Alpina Sans 6"/>
              </a:rPr>
              <a:t>23% Peso de inversión</a:t>
            </a:r>
          </a:p>
          <a:p>
            <a:pPr algn="ctr">
              <a:lnSpc>
                <a:spcPts val="3359"/>
              </a:lnSpc>
            </a:pPr>
            <a:r>
              <a:rPr lang="en-US" sz="2400">
                <a:solidFill>
                  <a:srgbClr val="FFCE00"/>
                </a:solidFill>
                <a:latin typeface="Alpina Sans 6"/>
              </a:rPr>
              <a:t>Expectativa</a:t>
            </a:r>
          </a:p>
        </p:txBody>
      </p:sp>
      <p:sp>
        <p:nvSpPr>
          <p:cNvPr id="12" name="TextBox 12"/>
          <p:cNvSpPr txBox="1"/>
          <p:nvPr/>
        </p:nvSpPr>
        <p:spPr>
          <a:xfrm>
            <a:off x="11977314" y="7620331"/>
            <a:ext cx="2874679" cy="2372995"/>
          </a:xfrm>
          <a:prstGeom prst="rect">
            <a:avLst/>
          </a:prstGeom>
        </p:spPr>
        <p:txBody>
          <a:bodyPr lIns="0" tIns="0" rIns="0" bIns="0" rtlCol="0" anchor="t">
            <a:spAutoFit/>
          </a:bodyPr>
          <a:lstStyle/>
          <a:p>
            <a:pPr>
              <a:lnSpc>
                <a:spcPts val="3080"/>
              </a:lnSpc>
            </a:pPr>
            <a:r>
              <a:rPr lang="en-US" sz="2200">
                <a:solidFill>
                  <a:srgbClr val="D9EEF9"/>
                </a:solidFill>
                <a:latin typeface="Alpina Sans 1 Bold"/>
              </a:rPr>
              <a:t>Invitación a Influencers</a:t>
            </a:r>
          </a:p>
          <a:p>
            <a:pPr>
              <a:lnSpc>
                <a:spcPts val="3080"/>
              </a:lnSpc>
            </a:pPr>
            <a:r>
              <a:rPr lang="en-US" sz="2200">
                <a:solidFill>
                  <a:srgbClr val="D9EEF9"/>
                </a:solidFill>
                <a:latin typeface="Alpina Sans 1 Bold"/>
              </a:rPr>
              <a:t>Micro y macro</a:t>
            </a:r>
          </a:p>
          <a:p>
            <a:pPr>
              <a:lnSpc>
                <a:spcPts val="3080"/>
              </a:lnSpc>
            </a:pPr>
            <a:r>
              <a:rPr lang="en-US" sz="2200">
                <a:solidFill>
                  <a:srgbClr val="D9EEF9"/>
                </a:solidFill>
                <a:latin typeface="Alpina Sans 1 Bold"/>
              </a:rPr>
              <a:t>Invitación a medios de radio - Free Press</a:t>
            </a:r>
          </a:p>
          <a:p>
            <a:pPr>
              <a:lnSpc>
                <a:spcPts val="3080"/>
              </a:lnSpc>
              <a:spcBef>
                <a:spcPct val="0"/>
              </a:spcBef>
            </a:pPr>
            <a:endParaRPr lang="en-US" sz="2200">
              <a:solidFill>
                <a:srgbClr val="D9EEF9"/>
              </a:solidFill>
              <a:latin typeface="Alpina Sans 1 Bold"/>
            </a:endParaRPr>
          </a:p>
        </p:txBody>
      </p:sp>
      <p:sp>
        <p:nvSpPr>
          <p:cNvPr id="13" name="TextBox 13"/>
          <p:cNvSpPr txBox="1"/>
          <p:nvPr/>
        </p:nvSpPr>
        <p:spPr>
          <a:xfrm>
            <a:off x="8472563" y="-342900"/>
            <a:ext cx="9182142" cy="1528111"/>
          </a:xfrm>
          <a:prstGeom prst="rect">
            <a:avLst/>
          </a:prstGeom>
        </p:spPr>
        <p:txBody>
          <a:bodyPr wrap="square" lIns="0" tIns="0" rIns="0" bIns="0" rtlCol="0" anchor="t">
            <a:spAutoFit/>
          </a:bodyPr>
          <a:lstStyle/>
          <a:p>
            <a:pPr algn="ctr">
              <a:lnSpc>
                <a:spcPts val="12599"/>
              </a:lnSpc>
            </a:pPr>
            <a:r>
              <a:rPr lang="en-US" sz="9000" dirty="0" err="1">
                <a:solidFill>
                  <a:srgbClr val="FFFFFF"/>
                </a:solidFill>
                <a:latin typeface="Alpina Sans 6"/>
              </a:rPr>
              <a:t>Implementación</a:t>
            </a:r>
            <a:endParaRPr lang="en-US" sz="9000" dirty="0">
              <a:solidFill>
                <a:srgbClr val="FFFFFF"/>
              </a:solidFill>
              <a:latin typeface="Alpina Sans 6"/>
            </a:endParaRPr>
          </a:p>
        </p:txBody>
      </p:sp>
      <p:sp>
        <p:nvSpPr>
          <p:cNvPr id="14" name="AutoShape 14"/>
          <p:cNvSpPr/>
          <p:nvPr/>
        </p:nvSpPr>
        <p:spPr>
          <a:xfrm>
            <a:off x="1419978" y="4623255"/>
            <a:ext cx="10147115" cy="776163"/>
          </a:xfrm>
          <a:prstGeom prst="rect">
            <a:avLst/>
          </a:prstGeom>
          <a:solidFill>
            <a:srgbClr val="D9EEF9"/>
          </a:solidFill>
        </p:spPr>
      </p:sp>
      <p:sp>
        <p:nvSpPr>
          <p:cNvPr id="15" name="AutoShape 15"/>
          <p:cNvSpPr/>
          <p:nvPr/>
        </p:nvSpPr>
        <p:spPr>
          <a:xfrm>
            <a:off x="7793786" y="4623255"/>
            <a:ext cx="3773308" cy="776163"/>
          </a:xfrm>
          <a:prstGeom prst="rect">
            <a:avLst/>
          </a:prstGeom>
          <a:solidFill>
            <a:srgbClr val="99DCF1"/>
          </a:solidFill>
        </p:spPr>
      </p:sp>
      <p:sp>
        <p:nvSpPr>
          <p:cNvPr id="16" name="TextBox 16"/>
          <p:cNvSpPr txBox="1"/>
          <p:nvPr/>
        </p:nvSpPr>
        <p:spPr>
          <a:xfrm>
            <a:off x="2155461" y="4637639"/>
            <a:ext cx="705048" cy="614046"/>
          </a:xfrm>
          <a:prstGeom prst="rect">
            <a:avLst/>
          </a:prstGeom>
        </p:spPr>
        <p:txBody>
          <a:bodyPr lIns="0" tIns="0" rIns="0" bIns="0" rtlCol="0" anchor="t">
            <a:spAutoFit/>
          </a:bodyPr>
          <a:lstStyle/>
          <a:p>
            <a:pPr algn="ctr">
              <a:lnSpc>
                <a:spcPts val="4479"/>
              </a:lnSpc>
            </a:pPr>
            <a:r>
              <a:rPr lang="en-US" sz="3199">
                <a:solidFill>
                  <a:srgbClr val="241F48"/>
                </a:solidFill>
                <a:latin typeface="Alpina Sans 6"/>
              </a:rPr>
              <a:t>PRE</a:t>
            </a:r>
          </a:p>
        </p:txBody>
      </p:sp>
      <p:sp>
        <p:nvSpPr>
          <p:cNvPr id="17" name="TextBox 17"/>
          <p:cNvSpPr txBox="1"/>
          <p:nvPr/>
        </p:nvSpPr>
        <p:spPr>
          <a:xfrm>
            <a:off x="5103640" y="4669602"/>
            <a:ext cx="1497013" cy="614046"/>
          </a:xfrm>
          <a:prstGeom prst="rect">
            <a:avLst/>
          </a:prstGeom>
        </p:spPr>
        <p:txBody>
          <a:bodyPr lIns="0" tIns="0" rIns="0" bIns="0" rtlCol="0" anchor="t">
            <a:spAutoFit/>
          </a:bodyPr>
          <a:lstStyle/>
          <a:p>
            <a:pPr algn="ctr">
              <a:lnSpc>
                <a:spcPts val="4479"/>
              </a:lnSpc>
            </a:pPr>
            <a:r>
              <a:rPr lang="en-US" sz="3199">
                <a:solidFill>
                  <a:srgbClr val="241F48"/>
                </a:solidFill>
                <a:latin typeface="Alpina Sans 6"/>
              </a:rPr>
              <a:t>DURING</a:t>
            </a:r>
          </a:p>
        </p:txBody>
      </p:sp>
      <p:sp>
        <p:nvSpPr>
          <p:cNvPr id="18" name="TextBox 18"/>
          <p:cNvSpPr txBox="1"/>
          <p:nvPr/>
        </p:nvSpPr>
        <p:spPr>
          <a:xfrm>
            <a:off x="9076549" y="4637639"/>
            <a:ext cx="1000820" cy="614046"/>
          </a:xfrm>
          <a:prstGeom prst="rect">
            <a:avLst/>
          </a:prstGeom>
        </p:spPr>
        <p:txBody>
          <a:bodyPr lIns="0" tIns="0" rIns="0" bIns="0" rtlCol="0" anchor="t">
            <a:spAutoFit/>
          </a:bodyPr>
          <a:lstStyle/>
          <a:p>
            <a:pPr algn="ctr">
              <a:lnSpc>
                <a:spcPts val="4479"/>
              </a:lnSpc>
            </a:pPr>
            <a:r>
              <a:rPr lang="en-US" sz="3199">
                <a:solidFill>
                  <a:srgbClr val="241F48"/>
                </a:solidFill>
                <a:latin typeface="Alpina Sans 6"/>
              </a:rPr>
              <a:t>POST</a:t>
            </a:r>
          </a:p>
        </p:txBody>
      </p:sp>
      <p:sp>
        <p:nvSpPr>
          <p:cNvPr id="19" name="TextBox 19"/>
          <p:cNvSpPr txBox="1"/>
          <p:nvPr/>
        </p:nvSpPr>
        <p:spPr>
          <a:xfrm>
            <a:off x="4865127" y="6333943"/>
            <a:ext cx="1974038" cy="1301115"/>
          </a:xfrm>
          <a:prstGeom prst="rect">
            <a:avLst/>
          </a:prstGeom>
        </p:spPr>
        <p:txBody>
          <a:bodyPr lIns="0" tIns="0" rIns="0" bIns="0" rtlCol="0" anchor="t">
            <a:spAutoFit/>
          </a:bodyPr>
          <a:lstStyle/>
          <a:p>
            <a:pPr algn="ctr">
              <a:lnSpc>
                <a:spcPts val="3359"/>
              </a:lnSpc>
            </a:pPr>
            <a:r>
              <a:rPr lang="en-US" sz="2400">
                <a:solidFill>
                  <a:srgbClr val="FFCE00"/>
                </a:solidFill>
                <a:latin typeface="Alpina Sans 6"/>
              </a:rPr>
              <a:t>77% Peso de inversión</a:t>
            </a:r>
          </a:p>
          <a:p>
            <a:pPr algn="ctr">
              <a:lnSpc>
                <a:spcPts val="3359"/>
              </a:lnSpc>
            </a:pPr>
            <a:r>
              <a:rPr lang="en-US" sz="2400">
                <a:solidFill>
                  <a:srgbClr val="FFCE00"/>
                </a:solidFill>
                <a:latin typeface="Alpina Sans 6"/>
              </a:rPr>
              <a:t>Lanzamiento</a:t>
            </a:r>
          </a:p>
        </p:txBody>
      </p:sp>
      <p:sp>
        <p:nvSpPr>
          <p:cNvPr id="20" name="TextBox 20"/>
          <p:cNvSpPr txBox="1"/>
          <p:nvPr/>
        </p:nvSpPr>
        <p:spPr>
          <a:xfrm>
            <a:off x="7829504" y="5536261"/>
            <a:ext cx="3737589" cy="4234815"/>
          </a:xfrm>
          <a:prstGeom prst="rect">
            <a:avLst/>
          </a:prstGeom>
        </p:spPr>
        <p:txBody>
          <a:bodyPr lIns="0" tIns="0" rIns="0" bIns="0" rtlCol="0" anchor="t">
            <a:spAutoFit/>
          </a:bodyPr>
          <a:lstStyle/>
          <a:p>
            <a:pPr algn="ctr">
              <a:lnSpc>
                <a:spcPts val="3359"/>
              </a:lnSpc>
            </a:pPr>
            <a:r>
              <a:rPr lang="en-US" sz="2400">
                <a:solidFill>
                  <a:srgbClr val="FFFFFF"/>
                </a:solidFill>
                <a:latin typeface="Alpina Sans 6"/>
              </a:rPr>
              <a:t>Medición:</a:t>
            </a:r>
          </a:p>
          <a:p>
            <a:pPr algn="ctr">
              <a:lnSpc>
                <a:spcPts val="3359"/>
              </a:lnSpc>
            </a:pPr>
            <a:endParaRPr lang="en-US" sz="2400">
              <a:solidFill>
                <a:srgbClr val="FFFFFF"/>
              </a:solidFill>
              <a:latin typeface="Alpina Sans 6"/>
            </a:endParaRPr>
          </a:p>
          <a:p>
            <a:pPr marL="518160" lvl="1" indent="-259080">
              <a:lnSpc>
                <a:spcPts val="3359"/>
              </a:lnSpc>
              <a:buFont typeface="Arial"/>
              <a:buChar char="•"/>
            </a:pPr>
            <a:r>
              <a:rPr lang="en-US" sz="2400">
                <a:solidFill>
                  <a:srgbClr val="FFFFFF"/>
                </a:solidFill>
                <a:latin typeface="Alpina Sans 7"/>
              </a:rPr>
              <a:t>Atribución visita fÍsica</a:t>
            </a:r>
          </a:p>
          <a:p>
            <a:pPr marL="518160" lvl="1" indent="-259080">
              <a:lnSpc>
                <a:spcPts val="3359"/>
              </a:lnSpc>
              <a:buFont typeface="Arial"/>
              <a:buChar char="•"/>
            </a:pPr>
            <a:r>
              <a:rPr lang="en-US" sz="2400">
                <a:solidFill>
                  <a:srgbClr val="FFFFFF"/>
                </a:solidFill>
                <a:latin typeface="Alpina Sans 7"/>
              </a:rPr>
              <a:t>Atribución ID´s impactados por geolocalización</a:t>
            </a:r>
          </a:p>
          <a:p>
            <a:pPr marL="518160" lvl="1" indent="-259080">
              <a:lnSpc>
                <a:spcPts val="3359"/>
              </a:lnSpc>
              <a:buFont typeface="Arial"/>
              <a:buChar char="•"/>
            </a:pPr>
            <a:r>
              <a:rPr lang="en-US" sz="2400">
                <a:solidFill>
                  <a:srgbClr val="FFFFFF"/>
                </a:solidFill>
                <a:latin typeface="Alpina Sans 7"/>
              </a:rPr>
              <a:t>Menciones, conversación</a:t>
            </a:r>
          </a:p>
          <a:p>
            <a:pPr marL="518160" lvl="1" indent="-259080">
              <a:lnSpc>
                <a:spcPts val="3359"/>
              </a:lnSpc>
              <a:buFont typeface="Arial"/>
              <a:buChar char="•"/>
            </a:pPr>
            <a:r>
              <a:rPr lang="en-US" sz="2400">
                <a:solidFill>
                  <a:srgbClr val="FFFFFF"/>
                </a:solidFill>
                <a:latin typeface="Alpina Sans 7"/>
              </a:rPr>
              <a:t>Sentimiento Positivo</a:t>
            </a:r>
          </a:p>
          <a:p>
            <a:pPr marL="518160" lvl="1" indent="-259080">
              <a:lnSpc>
                <a:spcPts val="3359"/>
              </a:lnSpc>
              <a:buFont typeface="Arial"/>
              <a:buChar char="•"/>
            </a:pPr>
            <a:r>
              <a:rPr lang="en-US" sz="2400">
                <a:solidFill>
                  <a:srgbClr val="FFFFFF"/>
                </a:solidFill>
                <a:latin typeface="Alpina Sans 7"/>
              </a:rPr>
              <a:t>Top of Mind TOM</a:t>
            </a:r>
          </a:p>
        </p:txBody>
      </p:sp>
      <p:sp>
        <p:nvSpPr>
          <p:cNvPr id="21" name="TextBox 21"/>
          <p:cNvSpPr txBox="1"/>
          <p:nvPr/>
        </p:nvSpPr>
        <p:spPr>
          <a:xfrm>
            <a:off x="1529440" y="8291420"/>
            <a:ext cx="1957090" cy="1673859"/>
          </a:xfrm>
          <a:prstGeom prst="rect">
            <a:avLst/>
          </a:prstGeom>
        </p:spPr>
        <p:txBody>
          <a:bodyPr lIns="0" tIns="0" rIns="0" bIns="0" rtlCol="0" anchor="t">
            <a:spAutoFit/>
          </a:bodyPr>
          <a:lstStyle/>
          <a:p>
            <a:pPr algn="ctr">
              <a:lnSpc>
                <a:spcPts val="2240"/>
              </a:lnSpc>
              <a:spcBef>
                <a:spcPct val="0"/>
              </a:spcBef>
            </a:pPr>
            <a:r>
              <a:rPr lang="en-US" sz="1600">
                <a:solidFill>
                  <a:srgbClr val="D9EEF9"/>
                </a:solidFill>
                <a:latin typeface="Alpina Sans 5 Bold"/>
              </a:rPr>
              <a:t>Google Search</a:t>
            </a:r>
          </a:p>
          <a:p>
            <a:pPr algn="ctr">
              <a:lnSpc>
                <a:spcPts val="2240"/>
              </a:lnSpc>
              <a:spcBef>
                <a:spcPct val="0"/>
              </a:spcBef>
            </a:pPr>
            <a:r>
              <a:rPr lang="en-US" sz="1600">
                <a:solidFill>
                  <a:srgbClr val="D9EEF9"/>
                </a:solidFill>
                <a:latin typeface="Alpina Sans 5 Bold"/>
              </a:rPr>
              <a:t>Display Programatica</a:t>
            </a:r>
          </a:p>
          <a:p>
            <a:pPr algn="ctr">
              <a:lnSpc>
                <a:spcPts val="2240"/>
              </a:lnSpc>
              <a:spcBef>
                <a:spcPct val="0"/>
              </a:spcBef>
            </a:pPr>
            <a:r>
              <a:rPr lang="en-US" sz="1600">
                <a:solidFill>
                  <a:srgbClr val="D9EEF9"/>
                </a:solidFill>
                <a:latin typeface="Alpina Sans 5 Bold"/>
              </a:rPr>
              <a:t>Facebook network</a:t>
            </a:r>
          </a:p>
          <a:p>
            <a:pPr algn="ctr">
              <a:lnSpc>
                <a:spcPts val="2240"/>
              </a:lnSpc>
              <a:spcBef>
                <a:spcPct val="0"/>
              </a:spcBef>
            </a:pPr>
            <a:r>
              <a:rPr lang="en-US" sz="1600">
                <a:solidFill>
                  <a:srgbClr val="D9EEF9"/>
                </a:solidFill>
                <a:latin typeface="Alpina Sans 5 Bold"/>
              </a:rPr>
              <a:t>Instagram</a:t>
            </a:r>
          </a:p>
          <a:p>
            <a:pPr algn="ctr">
              <a:lnSpc>
                <a:spcPts val="2240"/>
              </a:lnSpc>
              <a:spcBef>
                <a:spcPct val="0"/>
              </a:spcBef>
            </a:pPr>
            <a:r>
              <a:rPr lang="en-US" sz="1600">
                <a:solidFill>
                  <a:srgbClr val="D9EEF9"/>
                </a:solidFill>
                <a:latin typeface="Alpina Sans 5 Bold"/>
              </a:rPr>
              <a:t>Exteriores</a:t>
            </a:r>
          </a:p>
          <a:p>
            <a:pPr algn="ctr">
              <a:lnSpc>
                <a:spcPts val="2240"/>
              </a:lnSpc>
              <a:spcBef>
                <a:spcPct val="0"/>
              </a:spcBef>
            </a:pPr>
            <a:endParaRPr lang="en-US" sz="1600">
              <a:solidFill>
                <a:srgbClr val="D9EEF9"/>
              </a:solidFill>
              <a:latin typeface="Alpina Sans 5 Bold"/>
            </a:endParaRPr>
          </a:p>
        </p:txBody>
      </p:sp>
      <p:sp>
        <p:nvSpPr>
          <p:cNvPr id="22" name="AutoShape 22"/>
          <p:cNvSpPr/>
          <p:nvPr/>
        </p:nvSpPr>
        <p:spPr>
          <a:xfrm rot="5367565">
            <a:off x="-112398" y="6583429"/>
            <a:ext cx="2523920" cy="0"/>
          </a:xfrm>
          <a:prstGeom prst="line">
            <a:avLst/>
          </a:prstGeom>
          <a:ln w="47625" cap="rnd">
            <a:solidFill>
              <a:srgbClr val="FFFFFF"/>
            </a:solidFill>
            <a:prstDash val="solid"/>
            <a:headEnd type="none" w="sm" len="sm"/>
            <a:tailEnd type="none" w="sm" len="sm"/>
          </a:ln>
        </p:spPr>
      </p:sp>
      <p:sp>
        <p:nvSpPr>
          <p:cNvPr id="23" name="AutoShape 23"/>
          <p:cNvSpPr/>
          <p:nvPr/>
        </p:nvSpPr>
        <p:spPr>
          <a:xfrm rot="5400000">
            <a:off x="307696" y="8954345"/>
            <a:ext cx="1707545" cy="0"/>
          </a:xfrm>
          <a:prstGeom prst="line">
            <a:avLst/>
          </a:prstGeom>
          <a:ln w="47625" cap="rnd">
            <a:solidFill>
              <a:srgbClr val="FFFFFF"/>
            </a:solidFill>
            <a:prstDash val="solid"/>
            <a:headEnd type="none" w="sm" len="sm"/>
            <a:tailEnd type="none" w="sm" len="sm"/>
          </a:ln>
        </p:spPr>
      </p:sp>
      <p:sp>
        <p:nvSpPr>
          <p:cNvPr id="24" name="TextBox 24"/>
          <p:cNvSpPr txBox="1"/>
          <p:nvPr/>
        </p:nvSpPr>
        <p:spPr>
          <a:xfrm rot="-5400000">
            <a:off x="-640940" y="6286524"/>
            <a:ext cx="2617685" cy="548006"/>
          </a:xfrm>
          <a:prstGeom prst="rect">
            <a:avLst/>
          </a:prstGeom>
        </p:spPr>
        <p:txBody>
          <a:bodyPr lIns="0" tIns="0" rIns="0" bIns="0" rtlCol="0" anchor="t">
            <a:spAutoFit/>
          </a:bodyPr>
          <a:lstStyle/>
          <a:p>
            <a:pPr algn="ctr">
              <a:lnSpc>
                <a:spcPts val="3919"/>
              </a:lnSpc>
            </a:pPr>
            <a:r>
              <a:rPr lang="en-US" sz="2799">
                <a:solidFill>
                  <a:srgbClr val="D9EEF9"/>
                </a:solidFill>
                <a:latin typeface="Alpina Sans 4"/>
              </a:rPr>
              <a:t>Acciones</a:t>
            </a:r>
          </a:p>
        </p:txBody>
      </p:sp>
      <p:sp>
        <p:nvSpPr>
          <p:cNvPr id="25" name="TextBox 25"/>
          <p:cNvSpPr txBox="1"/>
          <p:nvPr/>
        </p:nvSpPr>
        <p:spPr>
          <a:xfrm rot="-5400000">
            <a:off x="-640940" y="8704154"/>
            <a:ext cx="2617685" cy="548006"/>
          </a:xfrm>
          <a:prstGeom prst="rect">
            <a:avLst/>
          </a:prstGeom>
        </p:spPr>
        <p:txBody>
          <a:bodyPr lIns="0" tIns="0" rIns="0" bIns="0" rtlCol="0" anchor="t">
            <a:spAutoFit/>
          </a:bodyPr>
          <a:lstStyle/>
          <a:p>
            <a:pPr algn="ctr">
              <a:lnSpc>
                <a:spcPts val="3919"/>
              </a:lnSpc>
            </a:pPr>
            <a:r>
              <a:rPr lang="en-US" sz="2799">
                <a:solidFill>
                  <a:srgbClr val="D9EEF9"/>
                </a:solidFill>
                <a:latin typeface="Alpina Sans 4"/>
              </a:rPr>
              <a:t>Medios</a:t>
            </a:r>
          </a:p>
        </p:txBody>
      </p:sp>
      <p:sp>
        <p:nvSpPr>
          <p:cNvPr id="26" name="AutoShape 26"/>
          <p:cNvSpPr/>
          <p:nvPr/>
        </p:nvSpPr>
        <p:spPr>
          <a:xfrm rot="5400000">
            <a:off x="1330771" y="7347508"/>
            <a:ext cx="5437293" cy="0"/>
          </a:xfrm>
          <a:prstGeom prst="line">
            <a:avLst/>
          </a:prstGeom>
          <a:ln w="47625" cap="rnd">
            <a:solidFill>
              <a:srgbClr val="D9EEF9"/>
            </a:solidFill>
            <a:prstDash val="sysDot"/>
            <a:headEnd type="none" w="sm" len="sm"/>
            <a:tailEnd type="none" w="sm" len="sm"/>
          </a:ln>
        </p:spPr>
      </p:sp>
      <p:sp>
        <p:nvSpPr>
          <p:cNvPr id="27" name="AutoShape 27"/>
          <p:cNvSpPr/>
          <p:nvPr/>
        </p:nvSpPr>
        <p:spPr>
          <a:xfrm rot="5400000">
            <a:off x="5063233" y="7347508"/>
            <a:ext cx="5437293" cy="0"/>
          </a:xfrm>
          <a:prstGeom prst="line">
            <a:avLst/>
          </a:prstGeom>
          <a:ln w="47625" cap="rnd">
            <a:solidFill>
              <a:srgbClr val="D9EEF9"/>
            </a:solidFill>
            <a:prstDash val="sysDot"/>
            <a:headEnd type="none" w="sm" len="sm"/>
            <a:tailEnd type="none" w="sm" len="sm"/>
          </a:ln>
        </p:spPr>
      </p:sp>
      <p:sp>
        <p:nvSpPr>
          <p:cNvPr id="28" name="TextBox 28"/>
          <p:cNvSpPr txBox="1"/>
          <p:nvPr/>
        </p:nvSpPr>
        <p:spPr>
          <a:xfrm>
            <a:off x="1520966" y="5526900"/>
            <a:ext cx="1974038" cy="292734"/>
          </a:xfrm>
          <a:prstGeom prst="rect">
            <a:avLst/>
          </a:prstGeom>
        </p:spPr>
        <p:txBody>
          <a:bodyPr lIns="0" tIns="0" rIns="0" bIns="0" rtlCol="0" anchor="t">
            <a:spAutoFit/>
          </a:bodyPr>
          <a:lstStyle/>
          <a:p>
            <a:pPr algn="ctr">
              <a:lnSpc>
                <a:spcPts val="2240"/>
              </a:lnSpc>
            </a:pPr>
            <a:r>
              <a:rPr lang="en-US" sz="1600">
                <a:solidFill>
                  <a:srgbClr val="FFFFFF"/>
                </a:solidFill>
                <a:latin typeface="Alpina Sans 7"/>
              </a:rPr>
              <a:t>1 a 15 de Septiembre</a:t>
            </a:r>
          </a:p>
        </p:txBody>
      </p:sp>
      <p:sp>
        <p:nvSpPr>
          <p:cNvPr id="29" name="TextBox 29"/>
          <p:cNvSpPr txBox="1"/>
          <p:nvPr/>
        </p:nvSpPr>
        <p:spPr>
          <a:xfrm>
            <a:off x="4865127" y="5531665"/>
            <a:ext cx="1974038" cy="568959"/>
          </a:xfrm>
          <a:prstGeom prst="rect">
            <a:avLst/>
          </a:prstGeom>
        </p:spPr>
        <p:txBody>
          <a:bodyPr lIns="0" tIns="0" rIns="0" bIns="0" rtlCol="0" anchor="t">
            <a:spAutoFit/>
          </a:bodyPr>
          <a:lstStyle/>
          <a:p>
            <a:pPr algn="ctr">
              <a:lnSpc>
                <a:spcPts val="2240"/>
              </a:lnSpc>
            </a:pPr>
            <a:r>
              <a:rPr lang="en-US" sz="1600">
                <a:solidFill>
                  <a:srgbClr val="FFFFFF"/>
                </a:solidFill>
                <a:latin typeface="Alpina Sans 7"/>
              </a:rPr>
              <a:t>16 al 30 de Septiembre</a:t>
            </a:r>
          </a:p>
        </p:txBody>
      </p:sp>
      <p:sp>
        <p:nvSpPr>
          <p:cNvPr id="30" name="TextBox 30"/>
          <p:cNvSpPr txBox="1"/>
          <p:nvPr/>
        </p:nvSpPr>
        <p:spPr>
          <a:xfrm>
            <a:off x="4354439" y="7863658"/>
            <a:ext cx="2995414" cy="2226309"/>
          </a:xfrm>
          <a:prstGeom prst="rect">
            <a:avLst/>
          </a:prstGeom>
        </p:spPr>
        <p:txBody>
          <a:bodyPr lIns="0" tIns="0" rIns="0" bIns="0" rtlCol="0" anchor="t">
            <a:spAutoFit/>
          </a:bodyPr>
          <a:lstStyle/>
          <a:p>
            <a:pPr marL="0" lvl="0" indent="0" algn="ctr">
              <a:lnSpc>
                <a:spcPts val="2240"/>
              </a:lnSpc>
              <a:spcBef>
                <a:spcPct val="0"/>
              </a:spcBef>
            </a:pPr>
            <a:r>
              <a:rPr lang="en-US" sz="1600" u="none">
                <a:solidFill>
                  <a:srgbClr val="D9EEF9"/>
                </a:solidFill>
                <a:latin typeface="Alpina Sans 5 Bold"/>
              </a:rPr>
              <a:t>vPaid video I GEO </a:t>
            </a:r>
          </a:p>
          <a:p>
            <a:pPr marL="0" lvl="0" indent="0" algn="ctr">
              <a:lnSpc>
                <a:spcPts val="2240"/>
              </a:lnSpc>
              <a:spcBef>
                <a:spcPct val="0"/>
              </a:spcBef>
            </a:pPr>
            <a:r>
              <a:rPr lang="en-US" sz="1600" u="none">
                <a:solidFill>
                  <a:srgbClr val="D9EEF9"/>
                </a:solidFill>
                <a:latin typeface="Alpina Sans 5 Bold"/>
              </a:rPr>
              <a:t>Rich media I GEO</a:t>
            </a:r>
          </a:p>
          <a:p>
            <a:pPr marL="0" lvl="0" indent="0" algn="ctr">
              <a:lnSpc>
                <a:spcPts val="2240"/>
              </a:lnSpc>
              <a:spcBef>
                <a:spcPct val="0"/>
              </a:spcBef>
            </a:pPr>
            <a:r>
              <a:rPr lang="en-US" sz="1600" u="none">
                <a:solidFill>
                  <a:srgbClr val="D9EEF9"/>
                </a:solidFill>
                <a:latin typeface="Alpina Sans 5 Bold"/>
              </a:rPr>
              <a:t>Social Extensión I GEO</a:t>
            </a:r>
          </a:p>
          <a:p>
            <a:pPr marL="0" lvl="0" indent="0" algn="ctr">
              <a:lnSpc>
                <a:spcPts val="2240"/>
              </a:lnSpc>
              <a:spcBef>
                <a:spcPct val="0"/>
              </a:spcBef>
            </a:pPr>
            <a:r>
              <a:rPr lang="en-US" sz="1600" u="none">
                <a:solidFill>
                  <a:srgbClr val="D9EEF9"/>
                </a:solidFill>
                <a:latin typeface="Alpina Sans 5 Bold"/>
              </a:rPr>
              <a:t>Twitter Tendencia Promocionada</a:t>
            </a:r>
          </a:p>
          <a:p>
            <a:pPr marL="0" lvl="0" indent="0" algn="ctr">
              <a:lnSpc>
                <a:spcPts val="2240"/>
              </a:lnSpc>
              <a:spcBef>
                <a:spcPct val="0"/>
              </a:spcBef>
            </a:pPr>
            <a:r>
              <a:rPr lang="en-US" sz="1600" u="none">
                <a:solidFill>
                  <a:srgbClr val="D9EEF9"/>
                </a:solidFill>
                <a:latin typeface="Alpina Sans 5 Bold"/>
              </a:rPr>
              <a:t>Masthead Youtube</a:t>
            </a:r>
          </a:p>
          <a:p>
            <a:pPr marL="0" lvl="0" indent="0" algn="ctr">
              <a:lnSpc>
                <a:spcPts val="2240"/>
              </a:lnSpc>
              <a:spcBef>
                <a:spcPct val="0"/>
              </a:spcBef>
            </a:pPr>
            <a:r>
              <a:rPr lang="en-US" sz="1600" u="none">
                <a:solidFill>
                  <a:srgbClr val="D9EEF9"/>
                </a:solidFill>
                <a:latin typeface="Alpina Sans 5 Bold"/>
              </a:rPr>
              <a:t>Bumper Youtube</a:t>
            </a:r>
          </a:p>
          <a:p>
            <a:pPr marL="0" lvl="0" indent="0" algn="ctr">
              <a:lnSpc>
                <a:spcPts val="2240"/>
              </a:lnSpc>
              <a:spcBef>
                <a:spcPct val="0"/>
              </a:spcBef>
            </a:pPr>
            <a:r>
              <a:rPr lang="en-US" sz="1600" u="none">
                <a:solidFill>
                  <a:srgbClr val="D9EEF9"/>
                </a:solidFill>
                <a:latin typeface="Alpina Sans 5 Bold"/>
              </a:rPr>
              <a:t>Tik Tok</a:t>
            </a:r>
          </a:p>
          <a:p>
            <a:pPr marL="0" lvl="0" indent="0" algn="ctr">
              <a:lnSpc>
                <a:spcPts val="2240"/>
              </a:lnSpc>
              <a:spcBef>
                <a:spcPct val="0"/>
              </a:spcBef>
            </a:pPr>
            <a:r>
              <a:rPr lang="en-US" sz="1600" u="none">
                <a:solidFill>
                  <a:srgbClr val="D9EEF9"/>
                </a:solidFill>
                <a:latin typeface="Alpina Sans 5 Bold"/>
              </a:rPr>
              <a:t>Exteriores</a:t>
            </a:r>
          </a:p>
        </p:txBody>
      </p:sp>
      <p:sp>
        <p:nvSpPr>
          <p:cNvPr id="31" name="TextBox 31"/>
          <p:cNvSpPr txBox="1"/>
          <p:nvPr/>
        </p:nvSpPr>
        <p:spPr>
          <a:xfrm>
            <a:off x="15327242" y="6334608"/>
            <a:ext cx="2747268" cy="630556"/>
          </a:xfrm>
          <a:prstGeom prst="rect">
            <a:avLst/>
          </a:prstGeom>
        </p:spPr>
        <p:txBody>
          <a:bodyPr lIns="0" tIns="0" rIns="0" bIns="0" rtlCol="0" anchor="t">
            <a:spAutoFit/>
          </a:bodyPr>
          <a:lstStyle/>
          <a:p>
            <a:pPr algn="ctr">
              <a:lnSpc>
                <a:spcPts val="4619"/>
              </a:lnSpc>
              <a:spcBef>
                <a:spcPct val="0"/>
              </a:spcBef>
            </a:pPr>
            <a:r>
              <a:rPr lang="en-US" sz="3299">
                <a:solidFill>
                  <a:srgbClr val="65C5E9"/>
                </a:solidFill>
                <a:latin typeface="Alpina Sans 6 Bold"/>
              </a:rPr>
              <a:t>Medios Pagos</a:t>
            </a:r>
          </a:p>
        </p:txBody>
      </p:sp>
      <p:sp>
        <p:nvSpPr>
          <p:cNvPr id="32" name="AutoShape 32"/>
          <p:cNvSpPr/>
          <p:nvPr/>
        </p:nvSpPr>
        <p:spPr>
          <a:xfrm rot="5400000">
            <a:off x="13428951" y="7967998"/>
            <a:ext cx="3472732" cy="0"/>
          </a:xfrm>
          <a:prstGeom prst="line">
            <a:avLst/>
          </a:prstGeom>
          <a:ln w="47625" cap="rnd">
            <a:solidFill>
              <a:srgbClr val="D9EEF9"/>
            </a:solidFill>
            <a:prstDash val="sysDot"/>
            <a:headEnd type="none" w="sm" len="sm"/>
            <a:tailEnd type="none" w="sm" len="sm"/>
          </a:ln>
        </p:spPr>
      </p:sp>
      <p:sp>
        <p:nvSpPr>
          <p:cNvPr id="33" name="TextBox 33"/>
          <p:cNvSpPr txBox="1"/>
          <p:nvPr/>
        </p:nvSpPr>
        <p:spPr>
          <a:xfrm>
            <a:off x="11776643" y="6773135"/>
            <a:ext cx="3055939" cy="462915"/>
          </a:xfrm>
          <a:prstGeom prst="rect">
            <a:avLst/>
          </a:prstGeom>
        </p:spPr>
        <p:txBody>
          <a:bodyPr lIns="0" tIns="0" rIns="0" bIns="0" rtlCol="0" anchor="t">
            <a:spAutoFit/>
          </a:bodyPr>
          <a:lstStyle/>
          <a:p>
            <a:pPr algn="ctr">
              <a:lnSpc>
                <a:spcPts val="3359"/>
              </a:lnSpc>
              <a:spcBef>
                <a:spcPct val="0"/>
              </a:spcBef>
            </a:pPr>
            <a:r>
              <a:rPr lang="en-US" sz="2400">
                <a:solidFill>
                  <a:srgbClr val="D9EEF9"/>
                </a:solidFill>
                <a:latin typeface="Alpina Sans 6 Bold"/>
              </a:rPr>
              <a:t>Earned Media + </a:t>
            </a:r>
          </a:p>
        </p:txBody>
      </p:sp>
      <p:sp>
        <p:nvSpPr>
          <p:cNvPr id="34" name="TextBox 34"/>
          <p:cNvSpPr txBox="1"/>
          <p:nvPr/>
        </p:nvSpPr>
        <p:spPr>
          <a:xfrm>
            <a:off x="11977314" y="6263864"/>
            <a:ext cx="2654598" cy="630556"/>
          </a:xfrm>
          <a:prstGeom prst="rect">
            <a:avLst/>
          </a:prstGeom>
        </p:spPr>
        <p:txBody>
          <a:bodyPr lIns="0" tIns="0" rIns="0" bIns="0" rtlCol="0" anchor="t">
            <a:spAutoFit/>
          </a:bodyPr>
          <a:lstStyle/>
          <a:p>
            <a:pPr algn="ctr">
              <a:lnSpc>
                <a:spcPts val="4619"/>
              </a:lnSpc>
              <a:spcBef>
                <a:spcPct val="0"/>
              </a:spcBef>
            </a:pPr>
            <a:r>
              <a:rPr lang="en-US" sz="3299">
                <a:solidFill>
                  <a:srgbClr val="65C5E9"/>
                </a:solidFill>
                <a:latin typeface="Alpina Sans 6 Bold"/>
              </a:rPr>
              <a:t>Avg. SOV 66%</a:t>
            </a:r>
          </a:p>
        </p:txBody>
      </p:sp>
      <p:sp>
        <p:nvSpPr>
          <p:cNvPr id="35" name="TextBox 35"/>
          <p:cNvSpPr txBox="1"/>
          <p:nvPr/>
        </p:nvSpPr>
        <p:spPr>
          <a:xfrm>
            <a:off x="15321733" y="6975435"/>
            <a:ext cx="2752777" cy="945373"/>
          </a:xfrm>
          <a:prstGeom prst="rect">
            <a:avLst/>
          </a:prstGeom>
        </p:spPr>
        <p:txBody>
          <a:bodyPr lIns="0" tIns="0" rIns="0" bIns="0" rtlCol="0" anchor="t">
            <a:spAutoFit/>
          </a:bodyPr>
          <a:lstStyle/>
          <a:p>
            <a:pPr algn="ctr">
              <a:lnSpc>
                <a:spcPts val="4312"/>
              </a:lnSpc>
              <a:spcBef>
                <a:spcPct val="0"/>
              </a:spcBef>
            </a:pPr>
            <a:r>
              <a:rPr lang="en-US" sz="3080">
                <a:solidFill>
                  <a:srgbClr val="D9EEF9"/>
                </a:solidFill>
                <a:latin typeface="Alpina Sans 6 Bold"/>
              </a:rPr>
              <a:t>43% Growth </a:t>
            </a:r>
          </a:p>
          <a:p>
            <a:pPr algn="ctr">
              <a:lnSpc>
                <a:spcPts val="2772"/>
              </a:lnSpc>
              <a:spcBef>
                <a:spcPct val="0"/>
              </a:spcBef>
            </a:pPr>
            <a:r>
              <a:rPr lang="en-US" sz="1980">
                <a:solidFill>
                  <a:srgbClr val="D9EEF9"/>
                </a:solidFill>
                <a:latin typeface="Alpina Sans 1 Bold"/>
              </a:rPr>
              <a:t>búsquedas de Alpina</a:t>
            </a:r>
          </a:p>
        </p:txBody>
      </p:sp>
      <p:sp>
        <p:nvSpPr>
          <p:cNvPr id="36" name="TextBox 36"/>
          <p:cNvSpPr txBox="1"/>
          <p:nvPr/>
        </p:nvSpPr>
        <p:spPr>
          <a:xfrm>
            <a:off x="15327242" y="8053826"/>
            <a:ext cx="2752777" cy="588503"/>
          </a:xfrm>
          <a:prstGeom prst="rect">
            <a:avLst/>
          </a:prstGeom>
        </p:spPr>
        <p:txBody>
          <a:bodyPr lIns="0" tIns="0" rIns="0" bIns="0" rtlCol="0" anchor="t">
            <a:spAutoFit/>
          </a:bodyPr>
          <a:lstStyle/>
          <a:p>
            <a:pPr algn="ctr">
              <a:lnSpc>
                <a:spcPts val="4312"/>
              </a:lnSpc>
              <a:spcBef>
                <a:spcPct val="0"/>
              </a:spcBef>
            </a:pPr>
            <a:r>
              <a:rPr lang="en-US" sz="3080">
                <a:solidFill>
                  <a:srgbClr val="D9EEF9"/>
                </a:solidFill>
                <a:latin typeface="Alpina Sans 1 Bold"/>
              </a:rPr>
              <a:t>+ Avg. ER 3,14%</a:t>
            </a:r>
          </a:p>
        </p:txBody>
      </p:sp>
      <p:sp>
        <p:nvSpPr>
          <p:cNvPr id="37" name="AutoShape 37"/>
          <p:cNvSpPr/>
          <p:nvPr/>
        </p:nvSpPr>
        <p:spPr>
          <a:xfrm rot="5400000">
            <a:off x="9595123" y="7243811"/>
            <a:ext cx="4315415" cy="0"/>
          </a:xfrm>
          <a:prstGeom prst="line">
            <a:avLst/>
          </a:prstGeom>
          <a:ln w="47625" cap="rnd">
            <a:solidFill>
              <a:srgbClr val="D9EEF9"/>
            </a:solidFill>
            <a:prstDash val="sysDot"/>
            <a:headEnd type="none" w="sm" len="sm"/>
            <a:tailEnd type="none" w="sm" len="sm"/>
          </a:ln>
        </p:spPr>
      </p:sp>
      <p:sp>
        <p:nvSpPr>
          <p:cNvPr id="38" name="TextBox 38"/>
          <p:cNvSpPr txBox="1"/>
          <p:nvPr/>
        </p:nvSpPr>
        <p:spPr>
          <a:xfrm>
            <a:off x="12336888" y="4412745"/>
            <a:ext cx="5609233" cy="630556"/>
          </a:xfrm>
          <a:prstGeom prst="rect">
            <a:avLst/>
          </a:prstGeom>
        </p:spPr>
        <p:txBody>
          <a:bodyPr lIns="0" tIns="0" rIns="0" bIns="0" rtlCol="0" anchor="t">
            <a:spAutoFit/>
          </a:bodyPr>
          <a:lstStyle/>
          <a:p>
            <a:pPr algn="ctr">
              <a:lnSpc>
                <a:spcPts val="4619"/>
              </a:lnSpc>
              <a:spcBef>
                <a:spcPct val="0"/>
              </a:spcBef>
            </a:pPr>
            <a:r>
              <a:rPr lang="en-US" sz="3299">
                <a:solidFill>
                  <a:srgbClr val="65C5E9"/>
                </a:solidFill>
                <a:latin typeface="Alpina Sans 6 Bold"/>
              </a:rPr>
              <a:t>Media Mix Recommendation</a:t>
            </a:r>
          </a:p>
        </p:txBody>
      </p:sp>
      <p:sp>
        <p:nvSpPr>
          <p:cNvPr id="39" name="TextBox 39"/>
          <p:cNvSpPr txBox="1"/>
          <p:nvPr/>
        </p:nvSpPr>
        <p:spPr>
          <a:xfrm>
            <a:off x="13061535" y="4986091"/>
            <a:ext cx="4075634" cy="953135"/>
          </a:xfrm>
          <a:prstGeom prst="rect">
            <a:avLst/>
          </a:prstGeom>
        </p:spPr>
        <p:txBody>
          <a:bodyPr lIns="0" tIns="0" rIns="0" bIns="0" rtlCol="0" anchor="t">
            <a:spAutoFit/>
          </a:bodyPr>
          <a:lstStyle/>
          <a:p>
            <a:pPr algn="ctr">
              <a:lnSpc>
                <a:spcPts val="3639"/>
              </a:lnSpc>
            </a:pPr>
            <a:r>
              <a:rPr lang="en-US" sz="2599">
                <a:solidFill>
                  <a:srgbClr val="D9EEF9"/>
                </a:solidFill>
                <a:latin typeface="Alpina Sans 1 Bold"/>
              </a:rPr>
              <a:t>Medios Digital 43% SOI</a:t>
            </a:r>
          </a:p>
          <a:p>
            <a:pPr algn="ctr">
              <a:lnSpc>
                <a:spcPts val="3639"/>
              </a:lnSpc>
              <a:spcBef>
                <a:spcPct val="0"/>
              </a:spcBef>
            </a:pPr>
            <a:r>
              <a:rPr lang="en-US" sz="2599">
                <a:solidFill>
                  <a:srgbClr val="D9EEF9"/>
                </a:solidFill>
                <a:latin typeface="Alpina Sans 1 Bold"/>
              </a:rPr>
              <a:t>Medios exteriores 57% SOI</a:t>
            </a:r>
          </a:p>
        </p:txBody>
      </p:sp>
      <p:sp>
        <p:nvSpPr>
          <p:cNvPr id="40" name="AutoShape 40"/>
          <p:cNvSpPr/>
          <p:nvPr/>
        </p:nvSpPr>
        <p:spPr>
          <a:xfrm rot="-10799999">
            <a:off x="13362986" y="5986325"/>
            <a:ext cx="3472732" cy="0"/>
          </a:xfrm>
          <a:prstGeom prst="line">
            <a:avLst/>
          </a:prstGeom>
          <a:ln w="47625" cap="rnd">
            <a:solidFill>
              <a:srgbClr val="65C5E9"/>
            </a:solidFill>
            <a:prstDash val="sysDot"/>
            <a:headEnd type="none" w="sm" len="sm"/>
            <a:tailEnd type="none" w="sm" len="sm"/>
          </a:ln>
        </p:spPr>
      </p:sp>
      <p:sp>
        <p:nvSpPr>
          <p:cNvPr id="41" name="TextBox 41"/>
          <p:cNvSpPr txBox="1"/>
          <p:nvPr/>
        </p:nvSpPr>
        <p:spPr>
          <a:xfrm>
            <a:off x="15321733" y="8827770"/>
            <a:ext cx="2752777" cy="775335"/>
          </a:xfrm>
          <a:prstGeom prst="rect">
            <a:avLst/>
          </a:prstGeom>
        </p:spPr>
        <p:txBody>
          <a:bodyPr lIns="0" tIns="0" rIns="0" bIns="0" rtlCol="0" anchor="t">
            <a:spAutoFit/>
          </a:bodyPr>
          <a:lstStyle/>
          <a:p>
            <a:pPr algn="ctr">
              <a:lnSpc>
                <a:spcPts val="2940"/>
              </a:lnSpc>
              <a:spcBef>
                <a:spcPct val="0"/>
              </a:spcBef>
            </a:pPr>
            <a:r>
              <a:rPr lang="en-US" sz="2100">
                <a:solidFill>
                  <a:srgbClr val="D9EEF9"/>
                </a:solidFill>
                <a:latin typeface="Alpina Sans 1 Bold"/>
              </a:rPr>
              <a:t>+ Menciones en social + Conversación</a:t>
            </a:r>
          </a:p>
        </p:txBody>
      </p:sp>
      <p:sp>
        <p:nvSpPr>
          <p:cNvPr id="42" name="TextBox 42"/>
          <p:cNvSpPr txBox="1"/>
          <p:nvPr/>
        </p:nvSpPr>
        <p:spPr>
          <a:xfrm>
            <a:off x="212384" y="4088187"/>
            <a:ext cx="1974038" cy="292734"/>
          </a:xfrm>
          <a:prstGeom prst="rect">
            <a:avLst/>
          </a:prstGeom>
        </p:spPr>
        <p:txBody>
          <a:bodyPr lIns="0" tIns="0" rIns="0" bIns="0" rtlCol="0" anchor="t">
            <a:spAutoFit/>
          </a:bodyPr>
          <a:lstStyle/>
          <a:p>
            <a:pPr algn="ctr">
              <a:lnSpc>
                <a:spcPts val="2240"/>
              </a:lnSpc>
            </a:pPr>
            <a:r>
              <a:rPr lang="en-US" sz="1600">
                <a:solidFill>
                  <a:srgbClr val="FFFFFF"/>
                </a:solidFill>
                <a:latin typeface="Alpina Sans 7"/>
              </a:rPr>
              <a:t>Formatos interactivos</a:t>
            </a:r>
          </a:p>
        </p:txBody>
      </p:sp>
      <p:sp>
        <p:nvSpPr>
          <p:cNvPr id="43" name="TextBox 43"/>
          <p:cNvSpPr txBox="1"/>
          <p:nvPr/>
        </p:nvSpPr>
        <p:spPr>
          <a:xfrm>
            <a:off x="2773710" y="4088187"/>
            <a:ext cx="1974038" cy="292734"/>
          </a:xfrm>
          <a:prstGeom prst="rect">
            <a:avLst/>
          </a:prstGeom>
        </p:spPr>
        <p:txBody>
          <a:bodyPr lIns="0" tIns="0" rIns="0" bIns="0" rtlCol="0" anchor="t">
            <a:spAutoFit/>
          </a:bodyPr>
          <a:lstStyle/>
          <a:p>
            <a:pPr algn="ctr">
              <a:lnSpc>
                <a:spcPts val="2240"/>
              </a:lnSpc>
            </a:pPr>
            <a:r>
              <a:rPr lang="en-US" sz="1600">
                <a:solidFill>
                  <a:srgbClr val="FFFFFF"/>
                </a:solidFill>
                <a:latin typeface="Alpina Sans 7"/>
              </a:rPr>
              <a:t>Vallas</a:t>
            </a:r>
          </a:p>
        </p:txBody>
      </p:sp>
      <p:sp>
        <p:nvSpPr>
          <p:cNvPr id="44" name="TextBox 44"/>
          <p:cNvSpPr txBox="1"/>
          <p:nvPr/>
        </p:nvSpPr>
        <p:spPr>
          <a:xfrm>
            <a:off x="6498524" y="4088187"/>
            <a:ext cx="1974038" cy="292734"/>
          </a:xfrm>
          <a:prstGeom prst="rect">
            <a:avLst/>
          </a:prstGeom>
        </p:spPr>
        <p:txBody>
          <a:bodyPr lIns="0" tIns="0" rIns="0" bIns="0" rtlCol="0" anchor="t">
            <a:spAutoFit/>
          </a:bodyPr>
          <a:lstStyle/>
          <a:p>
            <a:pPr algn="ctr">
              <a:lnSpc>
                <a:spcPts val="2240"/>
              </a:lnSpc>
            </a:pPr>
            <a:r>
              <a:rPr lang="en-US" sz="1600">
                <a:solidFill>
                  <a:srgbClr val="FFFFFF"/>
                </a:solidFill>
                <a:latin typeface="Alpina Sans 7"/>
              </a:rPr>
              <a:t>Paraderos</a:t>
            </a:r>
          </a:p>
        </p:txBody>
      </p:sp>
      <p:sp>
        <p:nvSpPr>
          <p:cNvPr id="45" name="TextBox 45"/>
          <p:cNvSpPr txBox="1"/>
          <p:nvPr/>
        </p:nvSpPr>
        <p:spPr>
          <a:xfrm>
            <a:off x="6985133" y="3613731"/>
            <a:ext cx="1974038" cy="292734"/>
          </a:xfrm>
          <a:prstGeom prst="rect">
            <a:avLst/>
          </a:prstGeom>
        </p:spPr>
        <p:txBody>
          <a:bodyPr lIns="0" tIns="0" rIns="0" bIns="0" rtlCol="0" anchor="t">
            <a:spAutoFit/>
          </a:bodyPr>
          <a:lstStyle/>
          <a:p>
            <a:pPr algn="r">
              <a:lnSpc>
                <a:spcPts val="2240"/>
              </a:lnSpc>
            </a:pPr>
            <a:r>
              <a:rPr lang="en-US" sz="1600">
                <a:solidFill>
                  <a:srgbClr val="FFFFFF"/>
                </a:solidFill>
                <a:latin typeface="Alpina Sans 3"/>
              </a:rPr>
              <a:t>Frecuencia</a:t>
            </a:r>
          </a:p>
        </p:txBody>
      </p:sp>
      <p:sp>
        <p:nvSpPr>
          <p:cNvPr id="46" name="TextBox 46"/>
          <p:cNvSpPr txBox="1"/>
          <p:nvPr/>
        </p:nvSpPr>
        <p:spPr>
          <a:xfrm>
            <a:off x="3522217" y="3613731"/>
            <a:ext cx="1974038" cy="292734"/>
          </a:xfrm>
          <a:prstGeom prst="rect">
            <a:avLst/>
          </a:prstGeom>
        </p:spPr>
        <p:txBody>
          <a:bodyPr lIns="0" tIns="0" rIns="0" bIns="0" rtlCol="0" anchor="t">
            <a:spAutoFit/>
          </a:bodyPr>
          <a:lstStyle/>
          <a:p>
            <a:pPr algn="r">
              <a:lnSpc>
                <a:spcPts val="2240"/>
              </a:lnSpc>
            </a:pPr>
            <a:r>
              <a:rPr lang="en-US" sz="1600">
                <a:solidFill>
                  <a:srgbClr val="FFFFFF"/>
                </a:solidFill>
                <a:latin typeface="Alpina Sans 3"/>
              </a:rPr>
              <a:t>Conector</a:t>
            </a:r>
          </a:p>
        </p:txBody>
      </p:sp>
      <p:sp>
        <p:nvSpPr>
          <p:cNvPr id="47" name="TextBox 47"/>
          <p:cNvSpPr txBox="1"/>
          <p:nvPr/>
        </p:nvSpPr>
        <p:spPr>
          <a:xfrm>
            <a:off x="-217926" y="3613731"/>
            <a:ext cx="1974038" cy="292734"/>
          </a:xfrm>
          <a:prstGeom prst="rect">
            <a:avLst/>
          </a:prstGeom>
        </p:spPr>
        <p:txBody>
          <a:bodyPr lIns="0" tIns="0" rIns="0" bIns="0" rtlCol="0" anchor="t">
            <a:spAutoFit/>
          </a:bodyPr>
          <a:lstStyle/>
          <a:p>
            <a:pPr algn="r">
              <a:lnSpc>
                <a:spcPts val="2240"/>
              </a:lnSpc>
            </a:pPr>
            <a:r>
              <a:rPr lang="en-US" sz="1600">
                <a:solidFill>
                  <a:srgbClr val="FFFFFF"/>
                </a:solidFill>
                <a:latin typeface="Alpina Sans 3"/>
              </a:rPr>
              <a:t>Engagement</a:t>
            </a:r>
          </a:p>
        </p:txBody>
      </p:sp>
      <p:sp>
        <p:nvSpPr>
          <p:cNvPr id="48" name="TextBox 48"/>
          <p:cNvSpPr txBox="1"/>
          <p:nvPr/>
        </p:nvSpPr>
        <p:spPr>
          <a:xfrm>
            <a:off x="9576959" y="1341722"/>
            <a:ext cx="8200392" cy="2763519"/>
          </a:xfrm>
          <a:prstGeom prst="rect">
            <a:avLst/>
          </a:prstGeom>
        </p:spPr>
        <p:txBody>
          <a:bodyPr lIns="0" tIns="0" rIns="0" bIns="0" rtlCol="0" anchor="t">
            <a:spAutoFit/>
          </a:bodyPr>
          <a:lstStyle/>
          <a:p>
            <a:pPr algn="ctr">
              <a:lnSpc>
                <a:spcPts val="3080"/>
              </a:lnSpc>
            </a:pPr>
            <a:r>
              <a:rPr lang="en-US" sz="2200" dirty="0" err="1">
                <a:solidFill>
                  <a:srgbClr val="FFFFFF"/>
                </a:solidFill>
                <a:highlight>
                  <a:srgbClr val="008080"/>
                </a:highlight>
                <a:latin typeface="Alpina Sans 1"/>
              </a:rPr>
              <a:t>En</a:t>
            </a:r>
            <a:r>
              <a:rPr lang="en-US" sz="2200" dirty="0">
                <a:solidFill>
                  <a:srgbClr val="FFFFFF"/>
                </a:solidFill>
                <a:highlight>
                  <a:srgbClr val="008080"/>
                </a:highlight>
                <a:latin typeface="Alpina Sans 1"/>
              </a:rPr>
              <a:t> </a:t>
            </a:r>
            <a:r>
              <a:rPr lang="en-US" sz="2200" dirty="0" err="1">
                <a:solidFill>
                  <a:srgbClr val="FFFFFF"/>
                </a:solidFill>
                <a:highlight>
                  <a:srgbClr val="008080"/>
                </a:highlight>
                <a:latin typeface="Alpina Sans 1"/>
              </a:rPr>
              <a:t>septiembre</a:t>
            </a:r>
            <a:r>
              <a:rPr lang="en-US" sz="2200" dirty="0">
                <a:solidFill>
                  <a:srgbClr val="FFFFFF"/>
                </a:solidFill>
                <a:highlight>
                  <a:srgbClr val="008080"/>
                </a:highlight>
                <a:latin typeface="Alpina Sans 1"/>
              </a:rPr>
              <a:t>, </a:t>
            </a:r>
            <a:r>
              <a:rPr lang="en-US" sz="2200" dirty="0" err="1">
                <a:solidFill>
                  <a:srgbClr val="FFFFFF"/>
                </a:solidFill>
                <a:highlight>
                  <a:srgbClr val="008080"/>
                </a:highlight>
                <a:latin typeface="Alpina Sans 1"/>
              </a:rPr>
              <a:t>tendremos</a:t>
            </a:r>
            <a:r>
              <a:rPr lang="en-US" sz="2200" dirty="0">
                <a:solidFill>
                  <a:srgbClr val="FFFFFF"/>
                </a:solidFill>
                <a:highlight>
                  <a:srgbClr val="008080"/>
                </a:highlight>
                <a:latin typeface="Alpina Sans 1"/>
              </a:rPr>
              <a:t> 2 </a:t>
            </a:r>
            <a:r>
              <a:rPr lang="en-US" sz="2200" dirty="0" err="1">
                <a:solidFill>
                  <a:srgbClr val="FFFFFF"/>
                </a:solidFill>
                <a:highlight>
                  <a:srgbClr val="008080"/>
                </a:highlight>
                <a:latin typeface="Alpina Sans 1"/>
              </a:rPr>
              <a:t>etapas</a:t>
            </a:r>
            <a:r>
              <a:rPr lang="en-US" sz="2200" dirty="0">
                <a:solidFill>
                  <a:srgbClr val="FFFFFF"/>
                </a:solidFill>
                <a:highlight>
                  <a:srgbClr val="008080"/>
                </a:highlight>
                <a:latin typeface="Alpina Sans 1"/>
              </a:rPr>
              <a:t> de la </a:t>
            </a:r>
            <a:r>
              <a:rPr lang="en-US" sz="2200" dirty="0" err="1">
                <a:solidFill>
                  <a:srgbClr val="FFFFFF"/>
                </a:solidFill>
                <a:highlight>
                  <a:srgbClr val="008080"/>
                </a:highlight>
                <a:latin typeface="Alpina Sans 1"/>
              </a:rPr>
              <a:t>campaña</a:t>
            </a:r>
            <a:r>
              <a:rPr lang="en-US" sz="2200" dirty="0">
                <a:solidFill>
                  <a:srgbClr val="FFFFFF"/>
                </a:solidFill>
                <a:highlight>
                  <a:srgbClr val="008080"/>
                </a:highlight>
                <a:latin typeface="Alpina Sans 1"/>
              </a:rPr>
              <a:t>: </a:t>
            </a:r>
          </a:p>
          <a:p>
            <a:pPr algn="ctr">
              <a:lnSpc>
                <a:spcPts val="3080"/>
              </a:lnSpc>
            </a:pPr>
            <a:r>
              <a:rPr lang="en-US" sz="2200" dirty="0">
                <a:solidFill>
                  <a:srgbClr val="FFFFFF"/>
                </a:solidFill>
                <a:highlight>
                  <a:srgbClr val="008080"/>
                </a:highlight>
                <a:latin typeface="Alpina Sans 1"/>
              </a:rPr>
              <a:t>Pre: </a:t>
            </a:r>
            <a:r>
              <a:rPr lang="en-US" sz="2200" dirty="0" err="1">
                <a:solidFill>
                  <a:srgbClr val="FFFFFF"/>
                </a:solidFill>
                <a:highlight>
                  <a:srgbClr val="008080"/>
                </a:highlight>
                <a:latin typeface="Alpina Sans 1"/>
              </a:rPr>
              <a:t>expectativa</a:t>
            </a:r>
            <a:r>
              <a:rPr lang="en-US" sz="2200" dirty="0">
                <a:solidFill>
                  <a:srgbClr val="FFFFFF"/>
                </a:solidFill>
                <a:highlight>
                  <a:srgbClr val="008080"/>
                </a:highlight>
                <a:latin typeface="Alpina Sans 1"/>
              </a:rPr>
              <a:t>, </a:t>
            </a:r>
            <a:r>
              <a:rPr lang="en-US" sz="2200" dirty="0" err="1">
                <a:solidFill>
                  <a:srgbClr val="FFFFFF"/>
                </a:solidFill>
                <a:highlight>
                  <a:srgbClr val="008080"/>
                </a:highlight>
                <a:latin typeface="Alpina Sans 1"/>
              </a:rPr>
              <a:t>invitaciones</a:t>
            </a:r>
            <a:endParaRPr lang="en-US" sz="2200" dirty="0">
              <a:solidFill>
                <a:srgbClr val="FFFFFF"/>
              </a:solidFill>
              <a:highlight>
                <a:srgbClr val="008080"/>
              </a:highlight>
              <a:latin typeface="Alpina Sans 1"/>
            </a:endParaRPr>
          </a:p>
          <a:p>
            <a:pPr algn="ctr">
              <a:lnSpc>
                <a:spcPts val="3080"/>
              </a:lnSpc>
            </a:pPr>
            <a:r>
              <a:rPr lang="en-US" sz="2200" dirty="0">
                <a:solidFill>
                  <a:srgbClr val="FFFFFF"/>
                </a:solidFill>
                <a:highlight>
                  <a:srgbClr val="008080"/>
                </a:highlight>
                <a:latin typeface="Alpina Sans 1"/>
              </a:rPr>
              <a:t>During: </a:t>
            </a:r>
            <a:r>
              <a:rPr lang="en-US" sz="2200" dirty="0" err="1">
                <a:solidFill>
                  <a:srgbClr val="FFFFFF"/>
                </a:solidFill>
                <a:highlight>
                  <a:srgbClr val="008080"/>
                </a:highlight>
                <a:latin typeface="Alpina Sans 1"/>
              </a:rPr>
              <a:t>Lanzamiento</a:t>
            </a:r>
            <a:r>
              <a:rPr lang="en-US" sz="2200" dirty="0">
                <a:solidFill>
                  <a:srgbClr val="FFFFFF"/>
                </a:solidFill>
                <a:highlight>
                  <a:srgbClr val="008080"/>
                </a:highlight>
                <a:latin typeface="Alpina Sans 1"/>
              </a:rPr>
              <a:t> </a:t>
            </a:r>
            <a:r>
              <a:rPr lang="en-US" sz="2200" dirty="0" err="1">
                <a:solidFill>
                  <a:srgbClr val="FFFFFF"/>
                </a:solidFill>
                <a:highlight>
                  <a:srgbClr val="008080"/>
                </a:highlight>
                <a:latin typeface="Alpina Sans 1"/>
              </a:rPr>
              <a:t>amplificación</a:t>
            </a:r>
            <a:r>
              <a:rPr lang="en-US" sz="2200" dirty="0">
                <a:solidFill>
                  <a:srgbClr val="FFFFFF"/>
                </a:solidFill>
                <a:highlight>
                  <a:srgbClr val="008080"/>
                </a:highlight>
                <a:latin typeface="Alpina Sans 1"/>
              </a:rPr>
              <a:t> </a:t>
            </a:r>
          </a:p>
          <a:p>
            <a:pPr algn="ctr">
              <a:lnSpc>
                <a:spcPts val="3080"/>
              </a:lnSpc>
            </a:pPr>
            <a:r>
              <a:rPr lang="en-US" sz="2200" dirty="0" err="1">
                <a:solidFill>
                  <a:srgbClr val="FFFFFF"/>
                </a:solidFill>
                <a:highlight>
                  <a:srgbClr val="008080"/>
                </a:highlight>
                <a:latin typeface="Alpina Sans 1"/>
              </a:rPr>
              <a:t>Tendremos</a:t>
            </a:r>
            <a:r>
              <a:rPr lang="en-US" sz="2200" dirty="0">
                <a:solidFill>
                  <a:srgbClr val="FFFFFF"/>
                </a:solidFill>
                <a:highlight>
                  <a:srgbClr val="008080"/>
                </a:highlight>
                <a:latin typeface="Alpina Sans 1"/>
              </a:rPr>
              <a:t> un Mix de </a:t>
            </a:r>
            <a:r>
              <a:rPr lang="en-US" sz="2200" dirty="0" err="1">
                <a:solidFill>
                  <a:srgbClr val="FFFFFF"/>
                </a:solidFill>
                <a:highlight>
                  <a:srgbClr val="008080"/>
                </a:highlight>
                <a:latin typeface="Alpina Sans 1"/>
              </a:rPr>
              <a:t>medios</a:t>
            </a:r>
            <a:r>
              <a:rPr lang="en-US" sz="2200" dirty="0">
                <a:solidFill>
                  <a:srgbClr val="FFFFFF"/>
                </a:solidFill>
                <a:highlight>
                  <a:srgbClr val="008080"/>
                </a:highlight>
                <a:latin typeface="Alpina Sans 1"/>
              </a:rPr>
              <a:t> Digital y ATL, </a:t>
            </a:r>
            <a:r>
              <a:rPr lang="en-US" sz="2200" dirty="0" err="1">
                <a:solidFill>
                  <a:srgbClr val="FFFFFF"/>
                </a:solidFill>
                <a:highlight>
                  <a:srgbClr val="008080"/>
                </a:highlight>
                <a:latin typeface="Alpina Sans 1"/>
              </a:rPr>
              <a:t>apoyando</a:t>
            </a:r>
            <a:r>
              <a:rPr lang="en-US" sz="2200" dirty="0">
                <a:solidFill>
                  <a:srgbClr val="FFFFFF"/>
                </a:solidFill>
                <a:highlight>
                  <a:srgbClr val="008080"/>
                </a:highlight>
                <a:latin typeface="Alpina Sans 1"/>
              </a:rPr>
              <a:t> la </a:t>
            </a:r>
            <a:r>
              <a:rPr lang="en-US" sz="2200" dirty="0" err="1">
                <a:solidFill>
                  <a:srgbClr val="FFFFFF"/>
                </a:solidFill>
                <a:highlight>
                  <a:srgbClr val="008080"/>
                </a:highlight>
                <a:latin typeface="Alpina Sans 1"/>
              </a:rPr>
              <a:t>expectativa</a:t>
            </a:r>
            <a:r>
              <a:rPr lang="en-US" sz="2200" dirty="0">
                <a:solidFill>
                  <a:srgbClr val="FFFFFF"/>
                </a:solidFill>
                <a:highlight>
                  <a:srgbClr val="008080"/>
                </a:highlight>
                <a:latin typeface="Alpina Sans 1"/>
              </a:rPr>
              <a:t> y la </a:t>
            </a:r>
            <a:r>
              <a:rPr lang="en-US" sz="2200" dirty="0" err="1">
                <a:solidFill>
                  <a:srgbClr val="FFFFFF"/>
                </a:solidFill>
                <a:highlight>
                  <a:srgbClr val="008080"/>
                </a:highlight>
                <a:latin typeface="Alpina Sans 1"/>
              </a:rPr>
              <a:t>generación</a:t>
            </a:r>
            <a:r>
              <a:rPr lang="en-US" sz="2200" dirty="0">
                <a:solidFill>
                  <a:srgbClr val="FFFFFF"/>
                </a:solidFill>
                <a:highlight>
                  <a:srgbClr val="008080"/>
                </a:highlight>
                <a:latin typeface="Alpina Sans 1"/>
              </a:rPr>
              <a:t> de </a:t>
            </a:r>
            <a:r>
              <a:rPr lang="en-US" sz="2200" dirty="0" err="1">
                <a:solidFill>
                  <a:srgbClr val="FFFFFF"/>
                </a:solidFill>
                <a:highlight>
                  <a:srgbClr val="008080"/>
                </a:highlight>
                <a:latin typeface="Alpina Sans 1"/>
              </a:rPr>
              <a:t>tráfico</a:t>
            </a:r>
            <a:r>
              <a:rPr lang="en-US" sz="2200" dirty="0">
                <a:solidFill>
                  <a:srgbClr val="FFFFFF"/>
                </a:solidFill>
                <a:highlight>
                  <a:srgbClr val="008080"/>
                </a:highlight>
                <a:latin typeface="Alpina Sans 1"/>
              </a:rPr>
              <a:t> al sitio </a:t>
            </a:r>
            <a:r>
              <a:rPr lang="en-US" sz="2200" dirty="0" err="1">
                <a:solidFill>
                  <a:srgbClr val="FFFFFF"/>
                </a:solidFill>
                <a:highlight>
                  <a:srgbClr val="008080"/>
                </a:highlight>
                <a:latin typeface="Alpina Sans 1"/>
              </a:rPr>
              <a:t>fisico</a:t>
            </a:r>
            <a:r>
              <a:rPr lang="en-US" sz="2200" dirty="0">
                <a:solidFill>
                  <a:srgbClr val="FFFFFF"/>
                </a:solidFill>
                <a:highlight>
                  <a:srgbClr val="008080"/>
                </a:highlight>
                <a:latin typeface="Alpina Sans 1"/>
              </a:rPr>
              <a:t>.</a:t>
            </a:r>
          </a:p>
          <a:p>
            <a:pPr algn="ctr">
              <a:lnSpc>
                <a:spcPts val="3080"/>
              </a:lnSpc>
            </a:pPr>
            <a:r>
              <a:rPr lang="en-US" sz="2200" dirty="0">
                <a:solidFill>
                  <a:srgbClr val="FFFFFF"/>
                </a:solidFill>
                <a:highlight>
                  <a:srgbClr val="008080"/>
                </a:highlight>
                <a:latin typeface="Alpina Sans 1"/>
              </a:rPr>
              <a:t>Reconnection, </a:t>
            </a:r>
            <a:r>
              <a:rPr lang="en-US" sz="2200" dirty="0" err="1">
                <a:solidFill>
                  <a:srgbClr val="FFFFFF"/>
                </a:solidFill>
                <a:highlight>
                  <a:srgbClr val="008080"/>
                </a:highlight>
                <a:latin typeface="Alpina Sans 1"/>
              </a:rPr>
              <a:t>estará</a:t>
            </a:r>
            <a:r>
              <a:rPr lang="en-US" sz="2200" dirty="0">
                <a:solidFill>
                  <a:srgbClr val="FFFFFF"/>
                </a:solidFill>
                <a:highlight>
                  <a:srgbClr val="008080"/>
                </a:highlight>
                <a:latin typeface="Alpina Sans 1"/>
              </a:rPr>
              <a:t> </a:t>
            </a:r>
            <a:r>
              <a:rPr lang="en-US" sz="2200" dirty="0" err="1">
                <a:solidFill>
                  <a:srgbClr val="FFFFFF"/>
                </a:solidFill>
                <a:highlight>
                  <a:srgbClr val="008080"/>
                </a:highlight>
                <a:latin typeface="Alpina Sans 1"/>
              </a:rPr>
              <a:t>activo</a:t>
            </a:r>
            <a:r>
              <a:rPr lang="en-US" sz="2200" dirty="0">
                <a:solidFill>
                  <a:srgbClr val="FFFFFF"/>
                </a:solidFill>
                <a:highlight>
                  <a:srgbClr val="008080"/>
                </a:highlight>
                <a:latin typeface="Alpina Sans 1"/>
              </a:rPr>
              <a:t> las 2 </a:t>
            </a:r>
            <a:r>
              <a:rPr lang="en-US" sz="2200" dirty="0" err="1">
                <a:solidFill>
                  <a:srgbClr val="FFFFFF"/>
                </a:solidFill>
                <a:highlight>
                  <a:srgbClr val="008080"/>
                </a:highlight>
                <a:latin typeface="Alpina Sans 1"/>
              </a:rPr>
              <a:t>últimas</a:t>
            </a:r>
            <a:r>
              <a:rPr lang="en-US" sz="2200" dirty="0">
                <a:solidFill>
                  <a:srgbClr val="FFFFFF"/>
                </a:solidFill>
                <a:highlight>
                  <a:srgbClr val="008080"/>
                </a:highlight>
                <a:latin typeface="Alpina Sans 1"/>
              </a:rPr>
              <a:t> </a:t>
            </a:r>
            <a:r>
              <a:rPr lang="en-US" sz="2200" dirty="0" err="1">
                <a:solidFill>
                  <a:srgbClr val="FFFFFF"/>
                </a:solidFill>
                <a:highlight>
                  <a:srgbClr val="008080"/>
                </a:highlight>
                <a:latin typeface="Alpina Sans 1"/>
              </a:rPr>
              <a:t>semanas</a:t>
            </a:r>
            <a:r>
              <a:rPr lang="en-US" sz="2200" dirty="0">
                <a:solidFill>
                  <a:srgbClr val="FFFFFF"/>
                </a:solidFill>
                <a:highlight>
                  <a:srgbClr val="008080"/>
                </a:highlight>
                <a:latin typeface="Alpina Sans 1"/>
              </a:rPr>
              <a:t> de </a:t>
            </a:r>
            <a:r>
              <a:rPr lang="en-US" sz="2200" dirty="0" err="1">
                <a:solidFill>
                  <a:srgbClr val="FFFFFF"/>
                </a:solidFill>
                <a:highlight>
                  <a:srgbClr val="008080"/>
                </a:highlight>
                <a:latin typeface="Alpina Sans 1"/>
              </a:rPr>
              <a:t>Septiembre</a:t>
            </a:r>
            <a:endParaRPr lang="en-US" sz="2200" dirty="0">
              <a:solidFill>
                <a:srgbClr val="FFFFFF"/>
              </a:solidFill>
              <a:highlight>
                <a:srgbClr val="008080"/>
              </a:highlight>
              <a:latin typeface="Alpina Sans 1"/>
            </a:endParaRPr>
          </a:p>
        </p:txBody>
      </p:sp>
      <p:sp>
        <p:nvSpPr>
          <p:cNvPr id="49" name="TextBox 49"/>
          <p:cNvSpPr txBox="1"/>
          <p:nvPr/>
        </p:nvSpPr>
        <p:spPr>
          <a:xfrm rot="-5400000">
            <a:off x="4480661" y="598165"/>
            <a:ext cx="1974038" cy="292734"/>
          </a:xfrm>
          <a:prstGeom prst="rect">
            <a:avLst/>
          </a:prstGeom>
        </p:spPr>
        <p:txBody>
          <a:bodyPr lIns="0" tIns="0" rIns="0" bIns="0" rtlCol="0" anchor="t">
            <a:spAutoFit/>
          </a:bodyPr>
          <a:lstStyle/>
          <a:p>
            <a:pPr algn="ctr">
              <a:lnSpc>
                <a:spcPts val="2240"/>
              </a:lnSpc>
            </a:pPr>
            <a:r>
              <a:rPr lang="en-US" sz="1600">
                <a:solidFill>
                  <a:srgbClr val="FFFFFF"/>
                </a:solidFill>
                <a:latin typeface="Alpina Sans 7"/>
              </a:rPr>
              <a:t>Ubicación Afin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1523</Words>
  <Application>Microsoft Office PowerPoint</Application>
  <PresentationFormat>Custom</PresentationFormat>
  <Paragraphs>302</Paragraphs>
  <Slides>10</Slides>
  <Notes>0</Notes>
  <HiddenSlides>1</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10</vt:i4>
      </vt:variant>
    </vt:vector>
  </HeadingPairs>
  <TitlesOfParts>
    <vt:vector size="32" baseType="lpstr">
      <vt:lpstr>Alpina Sans 3</vt:lpstr>
      <vt:lpstr>Alpina Sans 6 Bold</vt:lpstr>
      <vt:lpstr>Alpina Sans 5</vt:lpstr>
      <vt:lpstr>Alpina Sans 2 Bold</vt:lpstr>
      <vt:lpstr>Arial</vt:lpstr>
      <vt:lpstr>Calibri</vt:lpstr>
      <vt:lpstr>Alpina Sans 7 Italics</vt:lpstr>
      <vt:lpstr>Alpina Sans 1 Bold</vt:lpstr>
      <vt:lpstr>Alpina Sans 5 Medium</vt:lpstr>
      <vt:lpstr>Alpina Sans 3 Bold</vt:lpstr>
      <vt:lpstr>Alpina Sans 7</vt:lpstr>
      <vt:lpstr>Alpina Sans 1</vt:lpstr>
      <vt:lpstr>Alpina Sans 5 Bold</vt:lpstr>
      <vt:lpstr>Alpina Sans 6</vt:lpstr>
      <vt:lpstr>Now Bold</vt:lpstr>
      <vt:lpstr>Alpina Sans 2</vt:lpstr>
      <vt:lpstr>Open Sans</vt:lpstr>
      <vt:lpstr>Open Sauce SemiBold Bold</vt:lpstr>
      <vt:lpstr>Alpina Sans 8 Bold</vt:lpstr>
      <vt:lpstr>Alpina Sans 4</vt:lpstr>
      <vt:lpstr>Alpina Sans 7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Lions Media/YLM-000975/Reconecction</dc:title>
  <dc:creator>Laguna, Erika (BOG-UMW)</dc:creator>
  <cp:lastModifiedBy>Laguna, Erika (BOG-UMW)</cp:lastModifiedBy>
  <cp:revision>2</cp:revision>
  <dcterms:created xsi:type="dcterms:W3CDTF">2006-08-16T00:00:00Z</dcterms:created>
  <dcterms:modified xsi:type="dcterms:W3CDTF">2022-03-22T01:18:53Z</dcterms:modified>
  <dc:identifier>DAE7hQvr9As</dc:identifier>
</cp:coreProperties>
</file>