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87" r:id="rId5"/>
    <p:sldId id="274" r:id="rId6"/>
    <p:sldId id="276" r:id="rId7"/>
    <p:sldId id="279" r:id="rId8"/>
    <p:sldId id="277" r:id="rId9"/>
    <p:sldId id="282" r:id="rId10"/>
    <p:sldId id="280" r:id="rId11"/>
    <p:sldId id="270" r:id="rId12"/>
    <p:sldId id="281" r:id="rId13"/>
    <p:sldId id="286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733"/>
    <a:srgbClr val="FFEEDA"/>
    <a:srgbClr val="F074AC"/>
    <a:srgbClr val="F6B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63E72-3EF6-BE4B-9DD6-F2BBFD2EB20E}" v="1088" dt="2023-03-21T00:12:20.413"/>
    <p1510:client id="{53B00528-AF88-4467-A386-FABAB1EC29CC}" v="1132" dt="2023-03-21T00:15:20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766DE-AAE9-484F-BE30-E9BE3C8D1956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1A73-6E59-784A-BD5B-C1054945840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992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A73-6E59-784A-BD5B-C1054945840D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73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A73-6E59-784A-BD5B-C1054945840D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29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A73-6E59-784A-BD5B-C1054945840D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949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1A73-6E59-784A-BD5B-C1054945840D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174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9E14-8310-0EB1-7B35-3C7EEFE60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88DC28-E984-1875-EFD6-72AC68FB0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A259D-EAA6-1765-D574-7B8F42B2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2E0F19-B822-6C0F-513C-82CCEA02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822B61-7216-9677-C228-E057A96B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94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9D8A0-1A6B-1965-22F8-A7C81DAA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5B315F-4D3B-904B-0F44-B0BEB309C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7C4D33-2EAB-AB64-B9D0-B90A0612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FBA9BA-6BE3-79AC-D634-61217A4D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047065-8D1B-7576-62E3-E747F067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998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2433540-C367-9B76-9CE6-92E012473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58BC4B-4256-2CD2-87CB-158A9AA88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74D3E-F4E7-6761-14F1-28AC8B2D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5D3CB6-6F71-B403-CC50-4252FFB59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0D832-20D6-6FBE-D5F3-6CB0CE56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592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FD4A1-44EF-4EB4-7FE2-76F6FDE4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0207D4-ABE7-0EAB-9B99-0066F0410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FF7C06-95BB-FF98-A974-08F4A368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3915BA-D208-A176-7AF6-49DF369E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D0DB9C-BA23-D86F-E4EF-46E09EB7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614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C3218-801F-AB58-FF83-AD224140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6FB4D-B696-3027-6CDA-112863EBF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999B61-C6D1-332C-4245-8B9ADDD8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2281-3ADC-2DE0-4C4C-4C9D1770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1367BB-34DA-F824-AFD9-FFB34A0B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023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FE99D-EB62-2AF1-349C-14BBCB357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50893E-83B6-37CC-F883-D4E1B006C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E77C98-3FBA-6E83-0E22-7D995016C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A4EA9D-715E-0995-8A49-4AAEEA5C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733F59-AE22-75FA-35C8-7449A80D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D088AB-E18F-22DB-8864-34DC12B0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945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8B234-66EF-CBBC-1541-F27993E3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95C3B7-623F-6443-CF12-9F294BAFA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312D03-79A3-3841-C302-70A85A548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46FEDF-C6CA-9A8A-1422-CAEEF83BC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98AC25-2695-3A34-AF10-E2289EBDB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B78413-B647-1CB7-EC86-4039F44F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A0B83A6-4B6F-DEBF-2A94-ABF3517D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2744C1-7351-2534-C1FD-D068008D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854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4A04F-610C-0AD2-93FE-E46CD833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81C12B2-8812-B99B-DDAD-C081AC6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12B7430-EC11-B606-B8DB-BB095974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D9EBB4D-2877-779E-77FF-AB5ADB55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924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E379C-2793-2901-EE3E-E8EE313F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625411-5B15-9017-5D63-989AA6305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F0A2F9-0B73-699E-1086-29F3409C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59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D17BE-4D89-86B5-C2CB-C52A2B79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712D67-A1CF-7D0B-216C-2CB81985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FF2840-BE31-2593-30DE-EDB5E8F5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5A007B-B53E-4CBE-6A25-BCE228AF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F8D20F-B06E-B7AB-D40F-67A59E45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2490AB-714D-3979-BF5F-CD776FBA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977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67B2A-BCBF-8815-9E27-9E0F2DBCF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94F3C98-4A26-76EE-51F6-93059CC5F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30D25E-BD61-B22A-D16D-236E08EE2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0FD204-490D-83B9-D860-606B81A9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6EBA2-72FA-2186-2FAE-01A6736E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D38955-F2F7-15D9-6B82-2758DFA1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87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BB4A5B-E900-E03B-B307-A655EFD0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D40D4F-B59C-9AC5-C4B5-41878B0C3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C460BE-BC31-728B-22F1-340861C6C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53F74-7D02-4E78-B969-D5ED3B918144}" type="datetimeFigureOut">
              <a:rPr lang="es-CO" smtClean="0"/>
              <a:t>20/03/2023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E30067-2676-EE5A-544A-8599015ED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E49882-29A1-3E3A-D265-EA678BF46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223CB-678B-4F99-AA76-0D8A29CBC3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238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jp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png"/><Relationship Id="rId3" Type="http://schemas.openxmlformats.org/officeDocument/2006/relationships/image" Target="../media/image9.jp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emf"/><Relationship Id="rId4" Type="http://schemas.openxmlformats.org/officeDocument/2006/relationships/image" Target="../media/image15.emf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2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11" Type="http://schemas.openxmlformats.org/officeDocument/2006/relationships/image" Target="../media/image40.png"/><Relationship Id="rId5" Type="http://schemas.openxmlformats.org/officeDocument/2006/relationships/image" Target="../media/image36.emf"/><Relationship Id="rId15" Type="http://schemas.openxmlformats.org/officeDocument/2006/relationships/image" Target="../media/image12.emf"/><Relationship Id="rId10" Type="http://schemas.openxmlformats.org/officeDocument/2006/relationships/image" Target="../media/image10.emf"/><Relationship Id="rId4" Type="http://schemas.openxmlformats.org/officeDocument/2006/relationships/image" Target="../media/image35.emf"/><Relationship Id="rId9" Type="http://schemas.openxmlformats.org/officeDocument/2006/relationships/image" Target="../media/image5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A4A6004-67C8-E78F-7141-1CD9C3447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495" r="295" b="4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030F239-1FEB-1CCF-94C6-683815ED3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3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C3BDBF7-3370-3CFC-2C01-514AD6D7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87" y="1628046"/>
            <a:ext cx="4089400" cy="14605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CCA6FEF-A4DC-E23D-69E7-B825830CB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6697">
            <a:off x="9457726" y="931791"/>
            <a:ext cx="4719693" cy="38819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8B402BA-CFD2-ECFC-5EF6-0DABA52C65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577" y="2287148"/>
            <a:ext cx="5142916" cy="514291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9A24A91-FA04-1ABB-9E70-14DF1348FC21}"/>
              </a:ext>
            </a:extLst>
          </p:cNvPr>
          <p:cNvSpPr txBox="1"/>
          <p:nvPr/>
        </p:nvSpPr>
        <p:spPr>
          <a:xfrm>
            <a:off x="5674052" y="3175000"/>
            <a:ext cx="4226692" cy="1050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2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En Colombia se reporta </a:t>
            </a:r>
            <a:r>
              <a:rPr lang="es-ES" sz="12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una ingesta promedio de 13,7gr de sal/día en los hombres y 10,1gr de sal/día en las mujeres, una cifra muy alta. </a:t>
            </a:r>
          </a:p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ES" sz="12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Pero hay un lugar donde no hemos medido su uso:</a:t>
            </a:r>
            <a:endParaRPr lang="es-CO" sz="1200">
              <a:solidFill>
                <a:srgbClr val="144733"/>
              </a:solidFill>
              <a:effectLst/>
              <a:latin typeface="Avenir Next LT Pro" panose="020B0504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124BB4-E236-DBA1-35D6-AA6D6109A0D9}"/>
              </a:ext>
            </a:extLst>
          </p:cNvPr>
          <p:cNvSpPr txBox="1"/>
          <p:nvPr/>
        </p:nvSpPr>
        <p:spPr>
          <a:xfrm>
            <a:off x="5674052" y="4294323"/>
            <a:ext cx="4841615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ts val="1720"/>
              </a:lnSpc>
              <a:spcAft>
                <a:spcPts val="800"/>
              </a:spcAft>
              <a:defRPr sz="1600">
                <a:solidFill>
                  <a:srgbClr val="14473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s-CO" b="1" dirty="0">
                <a:latin typeface="Avenir Next LT Pro" panose="020B0504020202020204" pitchFamily="34" charset="0"/>
                <a:ea typeface="Helvetica Neue" panose="02000503000000020004" pitchFamily="2" charset="0"/>
              </a:rPr>
              <a:t>LA SUERTE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F5C73F0-AF9B-50C5-B0B2-CA9D3ADB6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874766">
            <a:off x="1763895" y="751349"/>
            <a:ext cx="2979785" cy="34835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2D0A571-E79D-663C-4D20-DEE200722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900" y="1118290"/>
            <a:ext cx="1515533" cy="151553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7ADD54B-D196-E782-FB27-3A2E2D79C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287" y="5621867"/>
            <a:ext cx="1502990" cy="15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12381D-239B-6543-E8BC-B6C063A6CA30}"/>
              </a:ext>
            </a:extLst>
          </p:cNvPr>
          <p:cNvSpPr txBox="1"/>
          <p:nvPr/>
        </p:nvSpPr>
        <p:spPr>
          <a:xfrm>
            <a:off x="5844316" y="1514675"/>
            <a:ext cx="2552196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20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Creemos que la sal debe ser lo primero en una casa o negocio, y además de defender eso, nosotros creemos que aprender a consumirla debe ser también lo primero en otra gran bienvenida: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619CC18-6CB9-F80D-DCEB-78695AE147FF}"/>
              </a:ext>
            </a:extLst>
          </p:cNvPr>
          <p:cNvSpPr txBox="1"/>
          <p:nvPr/>
        </p:nvSpPr>
        <p:spPr>
          <a:xfrm>
            <a:off x="8890433" y="1514675"/>
            <a:ext cx="2292680" cy="116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20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Teniendo en cuenta la importancia de la sal durante el embarazo para mantener los niveles de hidratación y el desarrollo renal del bebé.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942FFF6-426B-312D-2AE5-56829B408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582" y="4225787"/>
            <a:ext cx="2152835" cy="219949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21DE46E-20CA-662D-8196-8D6240011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5877" y="852455"/>
            <a:ext cx="2296036" cy="229603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57E2D12-9BFA-D432-FAD6-EC15D3EC7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4068" y="3440684"/>
            <a:ext cx="1418167" cy="141816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4E4F910-0635-8F38-1788-6F7017D19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980" y="2914268"/>
            <a:ext cx="1317532" cy="1922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47C07F-63D1-4125-7FA8-1C5222FC5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93" y="3926404"/>
            <a:ext cx="53467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63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FB9983-72ED-919A-45E3-1AF21E2D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734" y="1421494"/>
            <a:ext cx="1143000" cy="1143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6B97152-41CC-AF86-8A94-74307B10C6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7" b="26047"/>
          <a:stretch/>
        </p:blipFill>
        <p:spPr>
          <a:xfrm>
            <a:off x="1294760" y="5218946"/>
            <a:ext cx="3888582" cy="169115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5BAED87-5F68-AE7B-2026-57C06CF3B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720" y="5923980"/>
            <a:ext cx="1701332" cy="17013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69D406-1949-1036-28FA-5D74928E58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5" b="33570"/>
          <a:stretch/>
        </p:blipFill>
        <p:spPr>
          <a:xfrm>
            <a:off x="6767771" y="1460770"/>
            <a:ext cx="4298947" cy="17012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2A85B6-9E0B-F17F-F41E-7EFE33556658}"/>
              </a:ext>
            </a:extLst>
          </p:cNvPr>
          <p:cNvSpPr txBox="1"/>
          <p:nvPr/>
        </p:nvSpPr>
        <p:spPr>
          <a:xfrm>
            <a:off x="7169512" y="3344706"/>
            <a:ext cx="1716519" cy="18199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ts val="1720"/>
              </a:lnSpc>
              <a:spcAft>
                <a:spcPts val="800"/>
              </a:spcAft>
              <a:defRPr sz="1600">
                <a:solidFill>
                  <a:srgbClr val="144733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s-CO" sz="1200" dirty="0">
                <a:solidFill>
                  <a:srgbClr val="FFEEDA"/>
                </a:solidFill>
                <a:latin typeface="Avenir Next LT Pro" panose="020B0504020202020204" pitchFamily="34" charset="0"/>
              </a:rPr>
              <a:t>Usaremos la llegada de un bebé a las familias para educar sobre el uso correcto de la sal en su dieta, además de desearles buena suerte y buena salud.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374B19-0B15-A7AE-DE55-C2CE2708F5B6}"/>
              </a:ext>
            </a:extLst>
          </p:cNvPr>
          <p:cNvSpPr txBox="1"/>
          <p:nvPr/>
        </p:nvSpPr>
        <p:spPr>
          <a:xfrm>
            <a:off x="9078176" y="3356049"/>
            <a:ext cx="18742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solidFill>
                  <a:srgbClr val="FFEEDA"/>
                </a:solidFill>
                <a:latin typeface="Avenir Next LT Pro" panose="020B0504020202020204" pitchFamily="34" charset="0"/>
              </a:rPr>
              <a:t>Con un salero de 3gr, </a:t>
            </a:r>
            <a:r>
              <a:rPr lang="es-CO" sz="1200" b="1" dirty="0">
                <a:solidFill>
                  <a:srgbClr val="FFEEDA"/>
                </a:solidFill>
                <a:latin typeface="Avenir Next LT Pro" panose="020B0504020202020204" pitchFamily="34" charset="0"/>
                <a:ea typeface="Helvetica Neue" panose="02000503000000020004" pitchFamily="2" charset="0"/>
              </a:rPr>
              <a:t>la medida indicada para niños de 2 a 7 años, </a:t>
            </a:r>
            <a:r>
              <a:rPr lang="es-CO" sz="1200" dirty="0">
                <a:solidFill>
                  <a:srgbClr val="FFEEDA"/>
                </a:solidFill>
                <a:latin typeface="Avenir Next LT Pro" panose="020B0504020202020204" pitchFamily="34" charset="0"/>
              </a:rPr>
              <a:t>felicitaremos a la familia y les contaremos sobre el consumo responsable de sal durante la vida. Ni toda, ni nada.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7A5AA4E8-9F8B-E218-2B55-0D5D1C728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885" y="1978627"/>
            <a:ext cx="1361689" cy="1361689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D7C51A7-F270-0030-D602-FAFB9FAADB79}"/>
              </a:ext>
            </a:extLst>
          </p:cNvPr>
          <p:cNvGrpSpPr/>
          <p:nvPr/>
        </p:nvGrpSpPr>
        <p:grpSpPr>
          <a:xfrm>
            <a:off x="179513" y="2079850"/>
            <a:ext cx="6648347" cy="3664242"/>
            <a:chOff x="605160" y="3183251"/>
            <a:chExt cx="6065346" cy="317426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4956529-1D84-7098-3925-349ECC1E9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356968">
              <a:off x="1928395" y="5036034"/>
              <a:ext cx="596900" cy="694711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6DED47D-7092-C649-D412-6EF84B53A123}"/>
                </a:ext>
              </a:extLst>
            </p:cNvPr>
            <p:cNvSpPr txBox="1"/>
            <p:nvPr/>
          </p:nvSpPr>
          <p:spPr>
            <a:xfrm>
              <a:off x="605160" y="4726178"/>
              <a:ext cx="1366085" cy="324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1120"/>
                </a:lnSpc>
                <a:spcAft>
                  <a:spcPts val="800"/>
                </a:spcAft>
              </a:pPr>
              <a:r>
                <a:rPr lang="es-CO" sz="1100">
                  <a:solidFill>
                    <a:srgbClr val="FFEEDA"/>
                  </a:solidFill>
                  <a:latin typeface="Avenir Next LT Pro" panose="020B0504020202020204" pitchFamily="34" charset="77"/>
                  <a:ea typeface="Helvetica Neue Thin" panose="020B0403020202020204" pitchFamily="34" charset="0"/>
                  <a:cs typeface="Helvetica Neue" panose="02000503000000020004" pitchFamily="2" charset="0"/>
                </a:rPr>
                <a:t>Gramaje para niños de </a:t>
              </a:r>
              <a:r>
                <a:rPr lang="es-CO" sz="1100" b="1">
                  <a:solidFill>
                    <a:srgbClr val="FFEEDA"/>
                  </a:solidFill>
                  <a:latin typeface="Avenir Next LT Pro" panose="020B0504020202020204" pitchFamily="34" charset="77"/>
                  <a:ea typeface="Helvetica Neue" panose="02000503000000020004" pitchFamily="2" charset="0"/>
                  <a:cs typeface="Helvetica Neue" panose="02000503000000020004" pitchFamily="2" charset="0"/>
                </a:rPr>
                <a:t>2 a 7 años. 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DE02677-CC28-6EC7-9589-8B33D3E1E206}"/>
                </a:ext>
              </a:extLst>
            </p:cNvPr>
            <p:cNvSpPr txBox="1"/>
            <p:nvPr/>
          </p:nvSpPr>
          <p:spPr>
            <a:xfrm rot="876022">
              <a:off x="1380460" y="3597202"/>
              <a:ext cx="1434035" cy="44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1120"/>
                </a:lnSpc>
                <a:spcAft>
                  <a:spcPts val="800"/>
                </a:spcAft>
              </a:pPr>
              <a:r>
                <a:rPr lang="es-CO" sz="1100">
                  <a:solidFill>
                    <a:srgbClr val="FFEEDA"/>
                  </a:solidFill>
                  <a:latin typeface="Avenir Next LT Pro" panose="020B0504020202020204" pitchFamily="34" charset="77"/>
                  <a:ea typeface="Helvetica Neue Thin" panose="020B0403020202020204" pitchFamily="34" charset="0"/>
                  <a:cs typeface="Helvetica Neue" panose="02000503000000020004" pitchFamily="2" charset="0"/>
                </a:rPr>
                <a:t>Nuevo tamaño infantil del salero clásico.</a:t>
              </a:r>
              <a:endParaRPr lang="es-CO" sz="1100">
                <a:solidFill>
                  <a:srgbClr val="FFEEDA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C605589-21E1-3CF2-8A9A-FC8CB59EA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610373">
              <a:off x="4209888" y="5490005"/>
              <a:ext cx="993372" cy="64771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FC65809-CCB2-FB3A-C24D-90DB30F0FEE0}"/>
                </a:ext>
              </a:extLst>
            </p:cNvPr>
            <p:cNvSpPr txBox="1"/>
            <p:nvPr/>
          </p:nvSpPr>
          <p:spPr>
            <a:xfrm>
              <a:off x="5170196" y="6033123"/>
              <a:ext cx="1500310" cy="324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120"/>
                </a:lnSpc>
                <a:spcAft>
                  <a:spcPts val="800"/>
                </a:spcAft>
              </a:pPr>
              <a:r>
                <a:rPr lang="es-CO" sz="1100">
                  <a:solidFill>
                    <a:srgbClr val="FFEEDA"/>
                  </a:solidFill>
                  <a:latin typeface="Avenir Next LT Pro" panose="020B0504020202020204" pitchFamily="34" charset="77"/>
                  <a:ea typeface="Helvetica Neue Thin" panose="020B0403020202020204" pitchFamily="34" charset="0"/>
                  <a:cs typeface="Helvetica Neue" panose="02000503000000020004" pitchFamily="2" charset="0"/>
                </a:rPr>
                <a:t>El rol educativo en nuestro empaque.</a:t>
              </a:r>
              <a:endParaRPr lang="es-CO" sz="1100">
                <a:solidFill>
                  <a:srgbClr val="FFEEDA"/>
                </a:solidFill>
                <a:latin typeface="Avenir Next LT Pro" panose="020B0504020202020204" pitchFamily="34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8C3E6844-7307-F6D4-9E98-3DD5DE19C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0" t="8263" r="21533" b="7679"/>
            <a:stretch/>
          </p:blipFill>
          <p:spPr>
            <a:xfrm rot="525724">
              <a:off x="2585411" y="3183251"/>
              <a:ext cx="2050909" cy="296742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F6620DA-BB52-6F1D-27CA-886E6462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7113219">
              <a:off x="1689514" y="4257356"/>
              <a:ext cx="2187971" cy="111554"/>
            </a:xfrm>
            <a:prstGeom prst="rect">
              <a:avLst/>
            </a:prstGeom>
          </p:spPr>
        </p:pic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6BFCFF33-4698-46DC-3E81-DD57A33E01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6440" r="20622" b="24567"/>
          <a:stretch/>
        </p:blipFill>
        <p:spPr>
          <a:xfrm>
            <a:off x="8586752" y="863541"/>
            <a:ext cx="410484" cy="4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44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238D4A9-7E38-0CE1-E748-4896571384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15938" r="2573" b="421"/>
          <a:stretch/>
        </p:blipFill>
        <p:spPr>
          <a:xfrm>
            <a:off x="6357616" y="2999232"/>
            <a:ext cx="5834384" cy="385876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E7FDB8E-ED27-EB84-C0B2-9D65F49BC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168" y="4225544"/>
            <a:ext cx="1418167" cy="14181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09D2E85-1D54-6F6A-1FE7-171571EAC81E}"/>
              </a:ext>
            </a:extLst>
          </p:cNvPr>
          <p:cNvSpPr txBox="1"/>
          <p:nvPr/>
        </p:nvSpPr>
        <p:spPr>
          <a:xfrm>
            <a:off x="660230" y="2632756"/>
            <a:ext cx="2942506" cy="2140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200" dirty="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Las familias y allegados de los nuevos integrantes fueron nuestro público objetivo y como medio principal, el lugar donde todos ellos tienen puestos los ojos:</a:t>
            </a:r>
          </a:p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200" dirty="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Aprovechando su intención por conocer todos los cuidados necesarios del nuevo integrante, les entregamos un </a:t>
            </a:r>
            <a:r>
              <a:rPr lang="es-CO" sz="1200" b="1" dirty="0">
                <a:solidFill>
                  <a:srgbClr val="144733"/>
                </a:solidFill>
                <a:latin typeface="Avenir Next LT Pro" panose="020B0504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amuleto pedagógico.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998970-BFBD-7620-C468-AC47887EE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298" y="3574722"/>
            <a:ext cx="812800" cy="1894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C07C217-C548-F93C-3132-594BC88079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6847" r="10969" b="14382"/>
          <a:stretch/>
        </p:blipFill>
        <p:spPr>
          <a:xfrm>
            <a:off x="3233286" y="567384"/>
            <a:ext cx="9414793" cy="58017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7D67A3-FC5F-4E59-E269-F3D9CCC98E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1458" y="3910208"/>
            <a:ext cx="5142916" cy="51429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D907092-3493-39E4-6904-3ECA78140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8583" y="856952"/>
            <a:ext cx="1144850" cy="11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20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D5BE5F4-0F5E-2E16-01A0-2AA496CAAC32}"/>
              </a:ext>
            </a:extLst>
          </p:cNvPr>
          <p:cNvSpPr txBox="1"/>
          <p:nvPr/>
        </p:nvSpPr>
        <p:spPr>
          <a:xfrm>
            <a:off x="1271016" y="4430168"/>
            <a:ext cx="3282410" cy="11659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ts val="1720"/>
              </a:lnSpc>
              <a:spcAft>
                <a:spcPts val="800"/>
              </a:spcAft>
              <a:defRPr sz="120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s-CO"/>
              <a:t>Nos aliamos con la </a:t>
            </a:r>
            <a:r>
              <a:rPr lang="es-CO" err="1"/>
              <a:t>influencer</a:t>
            </a:r>
            <a:r>
              <a:rPr lang="es-CO"/>
              <a:t> </a:t>
            </a:r>
            <a:r>
              <a:rPr lang="es-CO" err="1"/>
              <a:t>Greeicy</a:t>
            </a:r>
            <a:r>
              <a:rPr lang="es-CO"/>
              <a:t> Rendón y acompañamos su segundo embarazo para que cuando el momento llegara, fuéramos </a:t>
            </a:r>
            <a:r>
              <a:rPr lang="es-CO" b="1">
                <a:latin typeface="Avenir Next LT Pro" panose="020B0504020202020204" pitchFamily="34" charset="77"/>
              </a:rPr>
              <a:t>los primeros en darle nuestros buenos deseos.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8E6C81-EA55-CE86-BE3E-5ABB22F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81" y="3571598"/>
            <a:ext cx="2024530" cy="2024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AB8326-2C35-F30A-B82F-680F004F8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4559" y="1071004"/>
            <a:ext cx="2015575" cy="20155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1337992-C179-B139-4793-DAF363600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9109" y="1071004"/>
            <a:ext cx="1387705" cy="13877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D21ED5F-C169-D097-EEB2-DC8B2DE2E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00" y="181747"/>
            <a:ext cx="9741759" cy="64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046727B-7CDF-1F33-BF77-C36383CE62C7}"/>
              </a:ext>
            </a:extLst>
          </p:cNvPr>
          <p:cNvSpPr txBox="1"/>
          <p:nvPr/>
        </p:nvSpPr>
        <p:spPr>
          <a:xfrm>
            <a:off x="5556620" y="3832911"/>
            <a:ext cx="2077124" cy="16183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ts val="1720"/>
              </a:lnSpc>
              <a:spcAft>
                <a:spcPts val="800"/>
              </a:spcAft>
              <a:defRPr sz="12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r>
              <a:rPr lang="es-CO" sz="1600" dirty="0"/>
              <a:t>Nos tomamos los hospitales y registradurías por un día para entregarle a las madres nuestro amuleto.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062240-62C6-48F8-00D1-72CE9525115A}"/>
              </a:ext>
            </a:extLst>
          </p:cNvPr>
          <p:cNvSpPr txBox="1"/>
          <p:nvPr/>
        </p:nvSpPr>
        <p:spPr>
          <a:xfrm>
            <a:off x="7699474" y="3832911"/>
            <a:ext cx="19820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6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En el kit de recién nacido incluimos nuestra sal junto a recomendaciones alimentarias, para que su bebé y su familia tengan la mejor suerte y la mejor salud.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8A94ACA-0163-F8DA-D4E4-6D473CD9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636" y="1799372"/>
            <a:ext cx="5142916" cy="51429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1AAD80-4F43-E6DE-DC70-E7F04428DF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2" y="1611212"/>
            <a:ext cx="3454268" cy="345426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390C5D3-A0E3-2346-5597-CED0F1EA7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045" y="1799372"/>
            <a:ext cx="1387705" cy="13877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361A587-C5AB-D7E3-FF67-EF8996033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253" y="2621292"/>
            <a:ext cx="1863726" cy="19041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A95309-FE55-6504-D1CF-002CF0DF74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32" b="44134"/>
          <a:stretch/>
        </p:blipFill>
        <p:spPr>
          <a:xfrm rot="18334938">
            <a:off x="-1834883" y="3637537"/>
            <a:ext cx="9291596" cy="1001498"/>
          </a:xfrm>
          <a:prstGeom prst="rect">
            <a:avLst/>
          </a:prstGeom>
          <a:effectLst>
            <a:outerShdw blurRad="119447" dist="38100" dir="2700000" algn="tl" rotWithShape="0">
              <a:prstClr val="black">
                <a:alpha val="2168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64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A2A8E310-DD7D-153F-CD6B-C7D929D02D5E}"/>
              </a:ext>
            </a:extLst>
          </p:cNvPr>
          <p:cNvSpPr txBox="1"/>
          <p:nvPr/>
        </p:nvSpPr>
        <p:spPr>
          <a:xfrm>
            <a:off x="1178951" y="2576330"/>
            <a:ext cx="3962035" cy="1705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400" dirty="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Apoyamos nuestro mensaje con comunicación </a:t>
            </a:r>
            <a:r>
              <a:rPr lang="es-CO" sz="1400" dirty="0" err="1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outdoor</a:t>
            </a:r>
            <a:r>
              <a:rPr lang="es-CO" sz="1400" dirty="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y nos tomamos los supermercados y los e-</a:t>
            </a:r>
            <a:r>
              <a:rPr lang="es-CO" sz="1400" dirty="0" err="1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commerce</a:t>
            </a:r>
            <a:r>
              <a:rPr lang="es-CO" sz="1400" dirty="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. </a:t>
            </a:r>
          </a:p>
          <a:p>
            <a:pPr>
              <a:lnSpc>
                <a:spcPts val="1720"/>
              </a:lnSpc>
              <a:spcAft>
                <a:spcPts val="800"/>
              </a:spcAft>
            </a:pPr>
            <a:r>
              <a:rPr lang="es-CO" sz="1400" dirty="0">
                <a:solidFill>
                  <a:srgbClr val="FFEEDA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Las mujeres embarazadas recibieron nuestra sal gratis y quienes compraron online se encontraron con una celebración al escoger nuestra edición especial de 3 gramos.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214D0F1-3937-4842-C767-CCED1C1A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068" y="4936292"/>
            <a:ext cx="1566444" cy="15664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858D24-AF4A-54C3-7000-64B63D08C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t="9333" r="28480" b="9333"/>
          <a:stretch/>
        </p:blipFill>
        <p:spPr>
          <a:xfrm>
            <a:off x="4568152" y="355264"/>
            <a:ext cx="4272373" cy="371856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897304-88C4-26BD-CFC1-EA48FE8424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7" t="10294" r="28627" b="10294"/>
          <a:stretch/>
        </p:blipFill>
        <p:spPr>
          <a:xfrm>
            <a:off x="8512393" y="752149"/>
            <a:ext cx="2351471" cy="2912372"/>
          </a:xfrm>
          <a:prstGeom prst="rect">
            <a:avLst/>
          </a:prstGeom>
          <a:effectLst>
            <a:outerShdw blurRad="85662" dist="38100" dir="2700000" algn="tl" rotWithShape="0">
              <a:prstClr val="black">
                <a:alpha val="26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64E82D7-F284-3DAD-6F8A-694C7E9EB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90" y="3322270"/>
            <a:ext cx="5320220" cy="353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9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A195340-A0CB-82F8-F391-8F1871C98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877" y="4992037"/>
            <a:ext cx="2730500" cy="2667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D033F07-F8D1-A649-DFD9-DBBC58B7D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961" y="5001332"/>
            <a:ext cx="3060700" cy="254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EEA88C-5B6B-6D61-DEE8-B7872B59F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962" y="4995212"/>
            <a:ext cx="2324100" cy="241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BF7D4C3-9382-C495-EA79-7BBB392FE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352" y="1153622"/>
            <a:ext cx="1727200" cy="304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F106BA-60F1-9D85-6A44-4133C4B3E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761" y="1156309"/>
            <a:ext cx="1689100" cy="3302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EF5315-DBCB-B739-09C1-74A9563FE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9412" y="1153359"/>
            <a:ext cx="1727200" cy="3302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22199FF-C08E-B1C3-928B-70384EC32F9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77" y="636843"/>
            <a:ext cx="2933405" cy="293340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C9EAECD-0911-2C85-119F-7A6DBCE0B4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339" y="3971404"/>
            <a:ext cx="5142916" cy="51429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C0DC0E6-D45D-7750-8F4D-E28809EAF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6233" y="1991466"/>
            <a:ext cx="1288778" cy="13167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3590C9-FDF1-0C92-B14E-A675129A4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7" r="7464"/>
          <a:stretch/>
        </p:blipFill>
        <p:spPr>
          <a:xfrm>
            <a:off x="2629072" y="1936611"/>
            <a:ext cx="4900411" cy="30937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D728CEC-B515-AC1C-9F4E-2C05030329D0}"/>
              </a:ext>
            </a:extLst>
          </p:cNvPr>
          <p:cNvSpPr txBox="1"/>
          <p:nvPr/>
        </p:nvSpPr>
        <p:spPr>
          <a:xfrm>
            <a:off x="6381386" y="2649821"/>
            <a:ext cx="2531054" cy="10441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lnSpc>
                <a:spcPts val="1720"/>
              </a:lnSpc>
              <a:spcAft>
                <a:spcPts val="800"/>
              </a:spcAft>
              <a:defRPr sz="1200">
                <a:solidFill>
                  <a:srgbClr val="144733"/>
                </a:solidFill>
                <a:latin typeface="Avenir Next LT Pro" panose="020B0504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ts val="1520"/>
              </a:lnSpc>
            </a:pPr>
            <a:r>
              <a:rPr lang="es-CO"/>
              <a:t>Con esto nos convertimos en voceros de buenos deseos y buena salud, enseñándoles a los colombianos a usar </a:t>
            </a:r>
            <a:r>
              <a:rPr lang="es-CO" err="1"/>
              <a:t>Refisal</a:t>
            </a:r>
            <a:r>
              <a:rPr lang="es-CO"/>
              <a:t> bien desde el inicio.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57843E-F02B-687E-95FB-34BB71935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58" y="5358329"/>
            <a:ext cx="880228" cy="1327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34CAF9-3A04-D202-B42D-05CBC20462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23" y="5358329"/>
            <a:ext cx="523176" cy="1675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00A778-92B2-9B18-27AD-5DA872421B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8" b="38479"/>
          <a:stretch/>
        </p:blipFill>
        <p:spPr>
          <a:xfrm>
            <a:off x="2118532" y="5358329"/>
            <a:ext cx="748960" cy="1721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81FE6CD-870C-DF41-9C6C-F65ECC4EE7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81797" y="3612174"/>
            <a:ext cx="1418167" cy="14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6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472AFF386152469D1DDE8D94DF1D78" ma:contentTypeVersion="12" ma:contentTypeDescription="Create a new document." ma:contentTypeScope="" ma:versionID="b2d6c175c2fc3d96faaa353c79ca3d7c">
  <xsd:schema xmlns:xsd="http://www.w3.org/2001/XMLSchema" xmlns:xs="http://www.w3.org/2001/XMLSchema" xmlns:p="http://schemas.microsoft.com/office/2006/metadata/properties" xmlns:ns3="f8df5359-ecc1-40d6-8be6-d2844a126b07" xmlns:ns4="c176c399-5699-4572-87b7-e43c3a01e477" targetNamespace="http://schemas.microsoft.com/office/2006/metadata/properties" ma:root="true" ma:fieldsID="6a8e97320d790d3ebe389b51392256c6" ns3:_="" ns4:_="">
    <xsd:import namespace="f8df5359-ecc1-40d6-8be6-d2844a126b07"/>
    <xsd:import namespace="c176c399-5699-4572-87b7-e43c3a01e47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f5359-ecc1-40d6-8be6-d2844a126b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6c399-5699-4572-87b7-e43c3a01e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176c399-5699-4572-87b7-e43c3a01e477" xsi:nil="true"/>
  </documentManagement>
</p:properties>
</file>

<file path=customXml/itemProps1.xml><?xml version="1.0" encoding="utf-8"?>
<ds:datastoreItem xmlns:ds="http://schemas.openxmlformats.org/officeDocument/2006/customXml" ds:itemID="{8A729D13-B3AF-4F02-8450-8263FD6E5B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992BCC-4B77-4935-BBAE-AD1685C4602F}">
  <ds:schemaRefs>
    <ds:schemaRef ds:uri="c176c399-5699-4572-87b7-e43c3a01e477"/>
    <ds:schemaRef ds:uri="f8df5359-ecc1-40d6-8be6-d2844a126b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A861F4-B0AB-44D9-B1AA-359847A8AC14}">
  <ds:schemaRefs>
    <ds:schemaRef ds:uri="c176c399-5699-4572-87b7-e43c3a01e477"/>
    <ds:schemaRef ds:uri="f8df5359-ecc1-40d6-8be6-d2844a126b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Panorámica</PresentationFormat>
  <Paragraphs>22</Paragraphs>
  <Slides>10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Karla Moreno</dc:creator>
  <cp:lastModifiedBy>Karla Moreno</cp:lastModifiedBy>
  <cp:revision>1</cp:revision>
  <dcterms:created xsi:type="dcterms:W3CDTF">2023-03-19T05:23:21Z</dcterms:created>
  <dcterms:modified xsi:type="dcterms:W3CDTF">2023-03-21T00:15:20Z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0x01010028472AFF386152469D1DDE8D94DF1D78</vt:lpwstr>
  </property>
</Properties>
</file>