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Diapositiva de título">
    <p:spTree>
      <p:nvGrpSpPr>
        <p:cNvPr id="1" name=""/>
        <p:cNvGrpSpPr/>
        <p:nvPr/>
      </p:nvGrpSpPr>
      <p:grpSpPr>
        <a:xfrm>
          <a:off x="0" y="0"/>
          <a:ext cx="0" cy="0"/>
          <a:chOff x="0" y="0"/>
          <a:chExt cx="0" cy="0"/>
        </a:xfrm>
      </p:grpSpPr>
      <p:sp>
        <p:nvSpPr>
          <p:cNvPr id="11" name="Texto del título"/>
          <p:cNvSpPr txBox="1"/>
          <p:nvPr>
            <p:ph type="title"/>
          </p:nvPr>
        </p:nvSpPr>
        <p:spPr>
          <a:xfrm>
            <a:off x="1524000" y="1122362"/>
            <a:ext cx="9144000" cy="2387601"/>
          </a:xfrm>
          <a:prstGeom prst="rect">
            <a:avLst/>
          </a:prstGeom>
        </p:spPr>
        <p:txBody>
          <a:bodyPr anchor="b"/>
          <a:lstStyle>
            <a:lvl1pPr algn="ctr">
              <a:defRPr sz="6000"/>
            </a:lvl1pPr>
          </a:lstStyle>
          <a:p>
            <a:pPr/>
            <a:r>
              <a:t>Texto del título</a:t>
            </a:r>
          </a:p>
        </p:txBody>
      </p:sp>
      <p:sp>
        <p:nvSpPr>
          <p:cNvPr id="12" name="Nivel de texto 1…"/>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Nivel de texto 1</a:t>
            </a:r>
          </a:p>
          <a:p>
            <a:pPr lvl="1"/>
            <a:r>
              <a:t>Nivel de texto 2</a:t>
            </a:r>
          </a:p>
          <a:p>
            <a:pPr lvl="2"/>
            <a:r>
              <a:t>Nivel de texto 3</a:t>
            </a:r>
          </a:p>
          <a:p>
            <a:pPr lvl="3"/>
            <a:r>
              <a:t>Nivel de texto 4</a:t>
            </a:r>
          </a:p>
          <a:p>
            <a:pPr lvl="4"/>
            <a:r>
              <a:t>Nivel de texto 5</a:t>
            </a:r>
          </a:p>
        </p:txBody>
      </p:sp>
      <p:sp>
        <p:nvSpPr>
          <p:cNvPr id="13"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ítulo y objetos">
    <p:spTree>
      <p:nvGrpSpPr>
        <p:cNvPr id="1" name=""/>
        <p:cNvGrpSpPr/>
        <p:nvPr/>
      </p:nvGrpSpPr>
      <p:grpSpPr>
        <a:xfrm>
          <a:off x="0" y="0"/>
          <a:ext cx="0" cy="0"/>
          <a:chOff x="0" y="0"/>
          <a:chExt cx="0" cy="0"/>
        </a:xfrm>
      </p:grpSpPr>
      <p:sp>
        <p:nvSpPr>
          <p:cNvPr id="20" name="Texto del título"/>
          <p:cNvSpPr txBox="1"/>
          <p:nvPr>
            <p:ph type="title"/>
          </p:nvPr>
        </p:nvSpPr>
        <p:spPr>
          <a:prstGeom prst="rect">
            <a:avLst/>
          </a:prstGeom>
        </p:spPr>
        <p:txBody>
          <a:bodyPr/>
          <a:lstStyle/>
          <a:p>
            <a:pPr/>
            <a:r>
              <a:t>Texto del título</a:t>
            </a:r>
          </a:p>
        </p:txBody>
      </p:sp>
      <p:sp>
        <p:nvSpPr>
          <p:cNvPr id="21" name="Nivel de texto 1…"/>
          <p:cNvSpPr txBox="1"/>
          <p:nvPr>
            <p:ph type="body" idx="1"/>
          </p:nvPr>
        </p:nvSpPr>
        <p:spPr>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22"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cabezado de sección">
    <p:spTree>
      <p:nvGrpSpPr>
        <p:cNvPr id="1" name=""/>
        <p:cNvGrpSpPr/>
        <p:nvPr/>
      </p:nvGrpSpPr>
      <p:grpSpPr>
        <a:xfrm>
          <a:off x="0" y="0"/>
          <a:ext cx="0" cy="0"/>
          <a:chOff x="0" y="0"/>
          <a:chExt cx="0" cy="0"/>
        </a:xfrm>
      </p:grpSpPr>
      <p:sp>
        <p:nvSpPr>
          <p:cNvPr id="29" name="Texto del título"/>
          <p:cNvSpPr txBox="1"/>
          <p:nvPr>
            <p:ph type="title"/>
          </p:nvPr>
        </p:nvSpPr>
        <p:spPr>
          <a:xfrm>
            <a:off x="831850" y="1709738"/>
            <a:ext cx="10515600" cy="2852737"/>
          </a:xfrm>
          <a:prstGeom prst="rect">
            <a:avLst/>
          </a:prstGeom>
        </p:spPr>
        <p:txBody>
          <a:bodyPr anchor="b"/>
          <a:lstStyle>
            <a:lvl1pPr>
              <a:defRPr sz="6000"/>
            </a:lvl1pPr>
          </a:lstStyle>
          <a:p>
            <a:pPr/>
            <a:r>
              <a:t>Texto del título</a:t>
            </a:r>
          </a:p>
        </p:txBody>
      </p:sp>
      <p:sp>
        <p:nvSpPr>
          <p:cNvPr id="30" name="Nivel de texto 1…"/>
          <p:cNvSpPr txBox="1"/>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pPr/>
            <a:r>
              <a:t>Nivel de texto 1</a:t>
            </a:r>
          </a:p>
          <a:p>
            <a:pPr lvl="1"/>
            <a:r>
              <a:t>Nivel de texto 2</a:t>
            </a:r>
          </a:p>
          <a:p>
            <a:pPr lvl="2"/>
            <a:r>
              <a:t>Nivel de texto 3</a:t>
            </a:r>
          </a:p>
          <a:p>
            <a:pPr lvl="3"/>
            <a:r>
              <a:t>Nivel de texto 4</a:t>
            </a:r>
          </a:p>
          <a:p>
            <a:pPr lvl="4"/>
            <a:r>
              <a:t>Nivel de texto 5</a:t>
            </a:r>
          </a:p>
        </p:txBody>
      </p:sp>
      <p:sp>
        <p:nvSpPr>
          <p:cNvPr id="31"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os objetos">
    <p:spTree>
      <p:nvGrpSpPr>
        <p:cNvPr id="1" name=""/>
        <p:cNvGrpSpPr/>
        <p:nvPr/>
      </p:nvGrpSpPr>
      <p:grpSpPr>
        <a:xfrm>
          <a:off x="0" y="0"/>
          <a:ext cx="0" cy="0"/>
          <a:chOff x="0" y="0"/>
          <a:chExt cx="0" cy="0"/>
        </a:xfrm>
      </p:grpSpPr>
      <p:sp>
        <p:nvSpPr>
          <p:cNvPr id="38" name="Texto del título"/>
          <p:cNvSpPr txBox="1"/>
          <p:nvPr>
            <p:ph type="title"/>
          </p:nvPr>
        </p:nvSpPr>
        <p:spPr>
          <a:prstGeom prst="rect">
            <a:avLst/>
          </a:prstGeom>
        </p:spPr>
        <p:txBody>
          <a:bodyPr/>
          <a:lstStyle/>
          <a:p>
            <a:pPr/>
            <a:r>
              <a:t>Texto del título</a:t>
            </a:r>
          </a:p>
        </p:txBody>
      </p:sp>
      <p:sp>
        <p:nvSpPr>
          <p:cNvPr id="39" name="Nivel de texto 1…"/>
          <p:cNvSpPr txBox="1"/>
          <p:nvPr>
            <p:ph type="body" sz="half" idx="1"/>
          </p:nvPr>
        </p:nvSpPr>
        <p:spPr>
          <a:xfrm>
            <a:off x="838200" y="1825625"/>
            <a:ext cx="5181600" cy="4351338"/>
          </a:xfrm>
          <a:prstGeom prst="rect">
            <a:avLst/>
          </a:prstGeom>
        </p:spPr>
        <p:txBody>
          <a:bodyPr/>
          <a:lstStyle/>
          <a:p>
            <a:pPr/>
            <a:r>
              <a:t>Nivel de texto 1</a:t>
            </a:r>
          </a:p>
          <a:p>
            <a:pPr lvl="1"/>
            <a:r>
              <a:t>Nivel de texto 2</a:t>
            </a:r>
          </a:p>
          <a:p>
            <a:pPr lvl="2"/>
            <a:r>
              <a:t>Nivel de texto 3</a:t>
            </a:r>
          </a:p>
          <a:p>
            <a:pPr lvl="3"/>
            <a:r>
              <a:t>Nivel de texto 4</a:t>
            </a:r>
          </a:p>
          <a:p>
            <a:pPr lvl="4"/>
            <a:r>
              <a:t>Nivel de texto 5</a:t>
            </a:r>
          </a:p>
        </p:txBody>
      </p:sp>
      <p:sp>
        <p:nvSpPr>
          <p:cNvPr id="4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ación">
    <p:spTree>
      <p:nvGrpSpPr>
        <p:cNvPr id="1" name=""/>
        <p:cNvGrpSpPr/>
        <p:nvPr/>
      </p:nvGrpSpPr>
      <p:grpSpPr>
        <a:xfrm>
          <a:off x="0" y="0"/>
          <a:ext cx="0" cy="0"/>
          <a:chOff x="0" y="0"/>
          <a:chExt cx="0" cy="0"/>
        </a:xfrm>
      </p:grpSpPr>
      <p:sp>
        <p:nvSpPr>
          <p:cNvPr id="47" name="Texto del título"/>
          <p:cNvSpPr txBox="1"/>
          <p:nvPr>
            <p:ph type="title"/>
          </p:nvPr>
        </p:nvSpPr>
        <p:spPr>
          <a:xfrm>
            <a:off x="839787" y="365125"/>
            <a:ext cx="10515601" cy="1325563"/>
          </a:xfrm>
          <a:prstGeom prst="rect">
            <a:avLst/>
          </a:prstGeom>
        </p:spPr>
        <p:txBody>
          <a:bodyPr/>
          <a:lstStyle/>
          <a:p>
            <a:pPr/>
            <a:r>
              <a:t>Texto del título</a:t>
            </a:r>
          </a:p>
        </p:txBody>
      </p:sp>
      <p:sp>
        <p:nvSpPr>
          <p:cNvPr id="48" name="Nivel de texto 1…"/>
          <p:cNvSpPr txBox="1"/>
          <p:nvPr>
            <p:ph type="body" sz="quarter" idx="1"/>
          </p:nvPr>
        </p:nvSpPr>
        <p:spPr>
          <a:xfrm>
            <a:off x="839787" y="1681163"/>
            <a:ext cx="5157790"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Nivel de texto 1</a:t>
            </a:r>
          </a:p>
          <a:p>
            <a:pPr lvl="1"/>
            <a:r>
              <a:t>Nivel de texto 2</a:t>
            </a:r>
          </a:p>
          <a:p>
            <a:pPr lvl="2"/>
            <a:r>
              <a:t>Nivel de texto 3</a:t>
            </a:r>
          </a:p>
          <a:p>
            <a:pPr lvl="3"/>
            <a:r>
              <a:t>Nivel de texto 4</a:t>
            </a:r>
          </a:p>
          <a:p>
            <a:pPr lvl="4"/>
            <a:r>
              <a:t>Nivel de texto 5</a:t>
            </a:r>
          </a:p>
        </p:txBody>
      </p:sp>
      <p:sp>
        <p:nvSpPr>
          <p:cNvPr id="49" name="Marcador de texto 4"/>
          <p:cNvSpPr/>
          <p:nvPr>
            <p:ph type="body" sz="quarter" idx="21"/>
          </p:nvPr>
        </p:nvSpPr>
        <p:spPr>
          <a:xfrm>
            <a:off x="6172200" y="1681163"/>
            <a:ext cx="5183188" cy="823914"/>
          </a:xfrm>
          <a:prstGeom prst="rect">
            <a:avLst/>
          </a:prstGeom>
        </p:spPr>
        <p:txBody>
          <a:bodyPr anchor="b"/>
          <a:lstStyle/>
          <a:p>
            <a:pPr/>
          </a:p>
        </p:txBody>
      </p:sp>
      <p:sp>
        <p:nvSpPr>
          <p:cNvPr id="50"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olo el título">
    <p:spTree>
      <p:nvGrpSpPr>
        <p:cNvPr id="1" name=""/>
        <p:cNvGrpSpPr/>
        <p:nvPr/>
      </p:nvGrpSpPr>
      <p:grpSpPr>
        <a:xfrm>
          <a:off x="0" y="0"/>
          <a:ext cx="0" cy="0"/>
          <a:chOff x="0" y="0"/>
          <a:chExt cx="0" cy="0"/>
        </a:xfrm>
      </p:grpSpPr>
      <p:sp>
        <p:nvSpPr>
          <p:cNvPr id="57" name="Texto del título"/>
          <p:cNvSpPr txBox="1"/>
          <p:nvPr>
            <p:ph type="title"/>
          </p:nvPr>
        </p:nvSpPr>
        <p:spPr>
          <a:prstGeom prst="rect">
            <a:avLst/>
          </a:prstGeom>
        </p:spPr>
        <p:txBody>
          <a:bodyPr/>
          <a:lstStyle/>
          <a:p>
            <a:pPr/>
            <a:r>
              <a:t>Texto del título</a:t>
            </a:r>
          </a:p>
        </p:txBody>
      </p:sp>
      <p:sp>
        <p:nvSpPr>
          <p:cNvPr id="58"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n blanco">
    <p:spTree>
      <p:nvGrpSpPr>
        <p:cNvPr id="1" name=""/>
        <p:cNvGrpSpPr/>
        <p:nvPr/>
      </p:nvGrpSpPr>
      <p:grpSpPr>
        <a:xfrm>
          <a:off x="0" y="0"/>
          <a:ext cx="0" cy="0"/>
          <a:chOff x="0" y="0"/>
          <a:chExt cx="0" cy="0"/>
        </a:xfrm>
      </p:grpSpPr>
      <p:sp>
        <p:nvSpPr>
          <p:cNvPr id="6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ido con título">
    <p:spTree>
      <p:nvGrpSpPr>
        <p:cNvPr id="1" name=""/>
        <p:cNvGrpSpPr/>
        <p:nvPr/>
      </p:nvGrpSpPr>
      <p:grpSpPr>
        <a:xfrm>
          <a:off x="0" y="0"/>
          <a:ext cx="0" cy="0"/>
          <a:chOff x="0" y="0"/>
          <a:chExt cx="0" cy="0"/>
        </a:xfrm>
      </p:grpSpPr>
      <p:sp>
        <p:nvSpPr>
          <p:cNvPr id="72" name="Texto del título"/>
          <p:cNvSpPr txBox="1"/>
          <p:nvPr>
            <p:ph type="title"/>
          </p:nvPr>
        </p:nvSpPr>
        <p:spPr>
          <a:xfrm>
            <a:off x="839787" y="457200"/>
            <a:ext cx="3932240" cy="1600200"/>
          </a:xfrm>
          <a:prstGeom prst="rect">
            <a:avLst/>
          </a:prstGeom>
        </p:spPr>
        <p:txBody>
          <a:bodyPr anchor="b"/>
          <a:lstStyle>
            <a:lvl1pPr>
              <a:defRPr sz="3200"/>
            </a:lvl1pPr>
          </a:lstStyle>
          <a:p>
            <a:pPr/>
            <a:r>
              <a:t>Texto del título</a:t>
            </a:r>
          </a:p>
        </p:txBody>
      </p:sp>
      <p:sp>
        <p:nvSpPr>
          <p:cNvPr id="73" name="Nivel de texto 1…"/>
          <p:cNvSpPr txBox="1"/>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Nivel de texto 1</a:t>
            </a:r>
          </a:p>
          <a:p>
            <a:pPr lvl="1"/>
            <a:r>
              <a:t>Nivel de texto 2</a:t>
            </a:r>
          </a:p>
          <a:p>
            <a:pPr lvl="2"/>
            <a:r>
              <a:t>Nivel de texto 3</a:t>
            </a:r>
          </a:p>
          <a:p>
            <a:pPr lvl="3"/>
            <a:r>
              <a:t>Nivel de texto 4</a:t>
            </a:r>
          </a:p>
          <a:p>
            <a:pPr lvl="4"/>
            <a:r>
              <a:t>Nivel de texto 5</a:t>
            </a:r>
          </a:p>
        </p:txBody>
      </p:sp>
      <p:sp>
        <p:nvSpPr>
          <p:cNvPr id="74" name="Marcador de texto 3"/>
          <p:cNvSpPr/>
          <p:nvPr>
            <p:ph type="body" sz="quarter" idx="21"/>
          </p:nvPr>
        </p:nvSpPr>
        <p:spPr>
          <a:xfrm>
            <a:off x="839786" y="2057400"/>
            <a:ext cx="3932241" cy="3811588"/>
          </a:xfrm>
          <a:prstGeom prst="rect">
            <a:avLst/>
          </a:prstGeom>
        </p:spPr>
        <p:txBody>
          <a:bodyPr/>
          <a:lstStyle/>
          <a:p>
            <a:pPr/>
          </a:p>
        </p:txBody>
      </p:sp>
      <p:sp>
        <p:nvSpPr>
          <p:cNvPr id="7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n con título">
    <p:spTree>
      <p:nvGrpSpPr>
        <p:cNvPr id="1" name=""/>
        <p:cNvGrpSpPr/>
        <p:nvPr/>
      </p:nvGrpSpPr>
      <p:grpSpPr>
        <a:xfrm>
          <a:off x="0" y="0"/>
          <a:ext cx="0" cy="0"/>
          <a:chOff x="0" y="0"/>
          <a:chExt cx="0" cy="0"/>
        </a:xfrm>
      </p:grpSpPr>
      <p:sp>
        <p:nvSpPr>
          <p:cNvPr id="82" name="Texto del título"/>
          <p:cNvSpPr txBox="1"/>
          <p:nvPr>
            <p:ph type="title"/>
          </p:nvPr>
        </p:nvSpPr>
        <p:spPr>
          <a:xfrm>
            <a:off x="839787" y="457200"/>
            <a:ext cx="3932240" cy="1600200"/>
          </a:xfrm>
          <a:prstGeom prst="rect">
            <a:avLst/>
          </a:prstGeom>
        </p:spPr>
        <p:txBody>
          <a:bodyPr anchor="b"/>
          <a:lstStyle>
            <a:lvl1pPr>
              <a:defRPr sz="3200"/>
            </a:lvl1pPr>
          </a:lstStyle>
          <a:p>
            <a:pPr/>
            <a:r>
              <a:t>Texto del título</a:t>
            </a:r>
          </a:p>
        </p:txBody>
      </p:sp>
      <p:sp>
        <p:nvSpPr>
          <p:cNvPr id="83" name="Marcador de posición de imagen 2"/>
          <p:cNvSpPr/>
          <p:nvPr>
            <p:ph type="pic" sz="half" idx="21"/>
          </p:nvPr>
        </p:nvSpPr>
        <p:spPr>
          <a:xfrm>
            <a:off x="5183187" y="987425"/>
            <a:ext cx="6172202" cy="4873625"/>
          </a:xfrm>
          <a:prstGeom prst="rect">
            <a:avLst/>
          </a:prstGeom>
        </p:spPr>
        <p:txBody>
          <a:bodyPr lIns="91439" tIns="45719" rIns="91439" bIns="45719">
            <a:noAutofit/>
          </a:bodyPr>
          <a:lstStyle/>
          <a:p>
            <a:pPr/>
          </a:p>
        </p:txBody>
      </p:sp>
      <p:sp>
        <p:nvSpPr>
          <p:cNvPr id="84" name="Nivel de texto 1…"/>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Nivel de texto 1</a:t>
            </a:r>
          </a:p>
          <a:p>
            <a:pPr lvl="1"/>
            <a:r>
              <a:t>Nivel de texto 2</a:t>
            </a:r>
          </a:p>
          <a:p>
            <a:pPr lvl="2"/>
            <a:r>
              <a:t>Nivel de texto 3</a:t>
            </a:r>
          </a:p>
          <a:p>
            <a:pPr lvl="3"/>
            <a:r>
              <a:t>Nivel de texto 4</a:t>
            </a:r>
          </a:p>
          <a:p>
            <a:pPr lvl="4"/>
            <a:r>
              <a:t>Nivel de texto 5</a:t>
            </a:r>
          </a:p>
        </p:txBody>
      </p:sp>
      <p:sp>
        <p:nvSpPr>
          <p:cNvPr id="85" name="Número de diapositiva"/>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el título"/>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Texto del título</a:t>
            </a:r>
          </a:p>
        </p:txBody>
      </p:sp>
      <p:sp>
        <p:nvSpPr>
          <p:cNvPr id="3" name="Nivel de texto 1…"/>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gif"/><Relationship Id="rId4"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ítulo 1"/>
          <p:cNvSpPr txBox="1"/>
          <p:nvPr>
            <p:ph type="ctrTitle"/>
          </p:nvPr>
        </p:nvSpPr>
        <p:spPr>
          <a:xfrm>
            <a:off x="1524000" y="1231694"/>
            <a:ext cx="9144000" cy="2387601"/>
          </a:xfrm>
          <a:prstGeom prst="rect">
            <a:avLst/>
          </a:prstGeom>
        </p:spPr>
        <p:txBody>
          <a:bodyPr/>
          <a:lstStyle>
            <a:lvl1pPr>
              <a:defRPr b="1">
                <a:latin typeface="+mj-lt"/>
                <a:ea typeface="+mj-ea"/>
                <a:cs typeface="+mj-cs"/>
                <a:sym typeface="Helvetica"/>
              </a:defRPr>
            </a:lvl1pPr>
          </a:lstStyle>
          <a:p>
            <a:pPr/>
            <a:r>
              <a:t>REFISAL</a:t>
            </a:r>
          </a:p>
        </p:txBody>
      </p:sp>
      <p:sp>
        <p:nvSpPr>
          <p:cNvPr id="95" name="Subtítulo 2"/>
          <p:cNvSpPr txBox="1"/>
          <p:nvPr>
            <p:ph type="subTitle" sz="quarter" idx="1"/>
          </p:nvPr>
        </p:nvSpPr>
        <p:spPr>
          <a:xfrm>
            <a:off x="1524000" y="3711368"/>
            <a:ext cx="9144000" cy="1655762"/>
          </a:xfrm>
          <a:prstGeom prst="rect">
            <a:avLst/>
          </a:prstGeom>
        </p:spPr>
        <p:txBody>
          <a:bodyPr/>
          <a:lstStyle>
            <a:lvl1pPr>
              <a:defRPr sz="1500">
                <a:solidFill>
                  <a:srgbClr val="666666"/>
                </a:solidFill>
                <a:latin typeface="Futura Bold"/>
                <a:ea typeface="Futura Bold"/>
                <a:cs typeface="Futura Bold"/>
                <a:sym typeface="Futura Bold"/>
              </a:defRPr>
            </a:lvl1pPr>
          </a:lstStyle>
          <a:p>
            <a:pPr/>
            <a:r>
              <a:t>YLPR-001576</a:t>
            </a:r>
          </a:p>
        </p:txBody>
      </p:sp>
      <p:pic>
        <p:nvPicPr>
          <p:cNvPr id="96" name="1.png" descr="1.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Título 1"/>
          <p:cNvSpPr txBox="1"/>
          <p:nvPr/>
        </p:nvSpPr>
        <p:spPr>
          <a:xfrm>
            <a:off x="1500145" y="606285"/>
            <a:ext cx="9052561" cy="93572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gn="ctr">
              <a:lnSpc>
                <a:spcPct val="90000"/>
              </a:lnSpc>
              <a:defRPr b="1" sz="4400">
                <a:latin typeface="+mj-lt"/>
                <a:ea typeface="+mj-ea"/>
                <a:cs typeface="+mj-cs"/>
                <a:sym typeface="Helvetica"/>
              </a:defRPr>
            </a:lvl1pPr>
          </a:lstStyle>
          <a:p>
            <a:pPr/>
            <a:r>
              <a:t>LA MEDIDA PERFECTA</a:t>
            </a:r>
          </a:p>
        </p:txBody>
      </p:sp>
      <p:sp>
        <p:nvSpPr>
          <p:cNvPr id="129" name="CuadroTexto 5"/>
          <p:cNvSpPr txBox="1"/>
          <p:nvPr/>
        </p:nvSpPr>
        <p:spPr>
          <a:xfrm>
            <a:off x="3023317" y="1371454"/>
            <a:ext cx="6006219" cy="256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sz="1100">
                <a:latin typeface="+mj-lt"/>
                <a:ea typeface="+mj-ea"/>
                <a:cs typeface="+mj-cs"/>
                <a:sym typeface="Helvetica"/>
              </a:defRPr>
            </a:lvl1pPr>
          </a:lstStyle>
          <a:p>
            <a:pPr/>
            <a:r>
              <a:t>“UNA ACCIÓN QUE LE ENSEÑA A LOS COLOMBIANOS A USAR LA SAL”</a:t>
            </a:r>
          </a:p>
        </p:txBody>
      </p:sp>
      <p:sp>
        <p:nvSpPr>
          <p:cNvPr id="130" name="Título 1"/>
          <p:cNvSpPr txBox="1"/>
          <p:nvPr/>
        </p:nvSpPr>
        <p:spPr>
          <a:xfrm>
            <a:off x="570007" y="2537045"/>
            <a:ext cx="2688208" cy="5010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defTabSz="850391">
              <a:lnSpc>
                <a:spcPct val="81000"/>
              </a:lnSpc>
              <a:defRPr b="1" sz="2700">
                <a:latin typeface="+mj-lt"/>
                <a:ea typeface="+mj-ea"/>
                <a:cs typeface="+mj-cs"/>
                <a:sym typeface="Helvetica"/>
              </a:defRPr>
            </a:lvl1pPr>
          </a:lstStyle>
          <a:p>
            <a:pPr/>
            <a:r>
              <a:t>CONTEXTO</a:t>
            </a:r>
          </a:p>
        </p:txBody>
      </p:sp>
      <p:sp>
        <p:nvSpPr>
          <p:cNvPr id="131" name="Subtítulo 2"/>
          <p:cNvSpPr txBox="1"/>
          <p:nvPr/>
        </p:nvSpPr>
        <p:spPr>
          <a:xfrm>
            <a:off x="570007" y="3177226"/>
            <a:ext cx="3856882" cy="16557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lnSpc>
                <a:spcPct val="81000"/>
              </a:lnSpc>
              <a:spcBef>
                <a:spcPts val="1000"/>
              </a:spcBef>
              <a:defRPr sz="1100">
                <a:solidFill>
                  <a:srgbClr val="666666"/>
                </a:solidFill>
                <a:latin typeface="+mj-lt"/>
                <a:ea typeface="+mj-ea"/>
                <a:cs typeface="+mj-cs"/>
                <a:sym typeface="Helvetica"/>
              </a:defRPr>
            </a:pPr>
            <a:r>
              <a:t>Nadie ha podido descifrar cuanto es mucha o poca sal y durante toda la vida hemos escuchado las frases: “Le falta una pizca de sal” “échale sal al gusto” “2 cucharaditas de sal”. </a:t>
            </a:r>
            <a:endParaRPr sz="2800"/>
          </a:p>
          <a:p>
            <a:pPr>
              <a:lnSpc>
                <a:spcPct val="81000"/>
              </a:lnSpc>
              <a:spcBef>
                <a:spcPts val="1000"/>
              </a:spcBef>
              <a:defRPr sz="1100">
                <a:solidFill>
                  <a:srgbClr val="666666"/>
                </a:solidFill>
                <a:latin typeface="+mj-lt"/>
                <a:ea typeface="+mj-ea"/>
                <a:cs typeface="+mj-cs"/>
                <a:sym typeface="Helvetica"/>
              </a:defRPr>
            </a:pPr>
            <a:r>
              <a:t>Medidas que durante años nos han hecho confundirnos y nos han llevado a experimentar en nuestras preparaciones, haciendo que algunas veces las recetas o queden ”muy saladas” o “muy simplonas” así que por primera vez </a:t>
            </a:r>
            <a:r>
              <a:rPr b="1"/>
              <a:t>educaremos</a:t>
            </a:r>
            <a:r>
              <a:t> a las personas para que encuentren el balance perfecto.</a:t>
            </a:r>
          </a:p>
        </p:txBody>
      </p:sp>
      <p:sp>
        <p:nvSpPr>
          <p:cNvPr id="132" name="Título 1"/>
          <p:cNvSpPr txBox="1"/>
          <p:nvPr/>
        </p:nvSpPr>
        <p:spPr>
          <a:xfrm>
            <a:off x="9043121" y="2487990"/>
            <a:ext cx="2688205" cy="501014"/>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gn="r" defTabSz="850391">
              <a:lnSpc>
                <a:spcPct val="81000"/>
              </a:lnSpc>
              <a:defRPr b="1" sz="2700">
                <a:latin typeface="+mj-lt"/>
                <a:ea typeface="+mj-ea"/>
                <a:cs typeface="+mj-cs"/>
                <a:sym typeface="Helvetica"/>
              </a:defRPr>
            </a:lvl1pPr>
          </a:lstStyle>
          <a:p>
            <a:pPr/>
            <a:r>
              <a:t>IDEA</a:t>
            </a:r>
          </a:p>
        </p:txBody>
      </p:sp>
      <p:sp>
        <p:nvSpPr>
          <p:cNvPr id="133" name="Subtítulo 2"/>
          <p:cNvSpPr txBox="1"/>
          <p:nvPr/>
        </p:nvSpPr>
        <p:spPr>
          <a:xfrm>
            <a:off x="7440435" y="3003188"/>
            <a:ext cx="4340586" cy="157225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r">
              <a:lnSpc>
                <a:spcPct val="90000"/>
              </a:lnSpc>
              <a:spcBef>
                <a:spcPts val="1000"/>
              </a:spcBef>
              <a:defRPr sz="1100">
                <a:solidFill>
                  <a:srgbClr val="808080"/>
                </a:solidFill>
                <a:latin typeface="+mj-lt"/>
                <a:ea typeface="+mj-ea"/>
                <a:cs typeface="+mj-cs"/>
                <a:sym typeface="Helvetica"/>
              </a:defRPr>
            </a:pPr>
            <a:r>
              <a:t>Creamos un sistema visual que educa y muestra </a:t>
            </a:r>
            <a:r>
              <a:rPr b="1"/>
              <a:t>la cantidad exacta </a:t>
            </a:r>
            <a:r>
              <a:t>de sal para cada una de las preparaciones. Lo pusimos en avisos desprendibles en todas las tiendas y retails del país, periódicos y recetarios, además nos aliamos con diferentes marcas para mostrar las medidas de sal con las que se debería preparar ese producto. </a:t>
            </a:r>
            <a:endParaRPr sz="2800"/>
          </a:p>
          <a:p>
            <a:pPr algn="r">
              <a:lnSpc>
                <a:spcPct val="90000"/>
              </a:lnSpc>
              <a:spcBef>
                <a:spcPts val="1000"/>
              </a:spcBef>
              <a:defRPr sz="1100">
                <a:solidFill>
                  <a:srgbClr val="808080"/>
                </a:solidFill>
                <a:latin typeface="+mj-lt"/>
                <a:ea typeface="+mj-ea"/>
                <a:cs typeface="+mj-cs"/>
                <a:sym typeface="Helvetica"/>
              </a:defRPr>
            </a:pPr>
            <a:r>
              <a:t>Así las personas podían con este sistema visual de círculos medir la cantidad exacta que necesitaban para que sus preparaciones quedaran con el balance perfecto de sabor.</a:t>
            </a:r>
          </a:p>
        </p:txBody>
      </p:sp>
      <p:sp>
        <p:nvSpPr>
          <p:cNvPr id="134" name="CuadroTexto 11"/>
          <p:cNvSpPr txBox="1"/>
          <p:nvPr/>
        </p:nvSpPr>
        <p:spPr>
          <a:xfrm>
            <a:off x="2382036" y="5305336"/>
            <a:ext cx="7427929" cy="11074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gn="ctr">
              <a:defRPr b="1" sz="1300">
                <a:latin typeface="+mj-lt"/>
                <a:ea typeface="+mj-ea"/>
                <a:cs typeface="+mj-cs"/>
                <a:sym typeface="Helvetica"/>
              </a:defRPr>
            </a:pPr>
            <a:r>
              <a:t>“REFISAL ENSEÑA LA FÓRMULA EXACTA PARA CADA UNA DE LAS PREPARACIONES”</a:t>
            </a:r>
          </a:p>
          <a:p>
            <a:pPr algn="ctr">
              <a:defRPr b="1" sz="1300">
                <a:latin typeface="+mj-lt"/>
                <a:ea typeface="+mj-ea"/>
                <a:cs typeface="+mj-cs"/>
                <a:sym typeface="Helvetica"/>
              </a:defRPr>
            </a:pPr>
            <a:r>
              <a:t>BLU RADIO</a:t>
            </a:r>
          </a:p>
          <a:p>
            <a:pPr algn="ctr">
              <a:defRPr b="1" sz="1300">
                <a:latin typeface="+mj-lt"/>
                <a:ea typeface="+mj-ea"/>
                <a:cs typeface="+mj-cs"/>
                <a:sym typeface="Helvetica"/>
              </a:defRPr>
            </a:pPr>
            <a:r>
              <a:t> </a:t>
            </a:r>
          </a:p>
          <a:p>
            <a:pPr algn="ctr">
              <a:defRPr b="1" sz="1300">
                <a:latin typeface="+mj-lt"/>
                <a:ea typeface="+mj-ea"/>
                <a:cs typeface="+mj-cs"/>
                <a:sym typeface="Helvetica"/>
              </a:defRPr>
            </a:pPr>
            <a:r>
              <a:t>“EL PRIMER AVISO QUE TE ENSEÑA A MEDIR LA SAL”</a:t>
            </a:r>
          </a:p>
          <a:p>
            <a:pPr algn="ctr">
              <a:defRPr b="1" sz="1300">
                <a:latin typeface="+mj-lt"/>
                <a:ea typeface="+mj-ea"/>
                <a:cs typeface="+mj-cs"/>
                <a:sym typeface="Helvetica"/>
              </a:defRPr>
            </a:pPr>
            <a:r>
              <a:t>EL TIEMPO</a:t>
            </a:r>
          </a:p>
        </p:txBody>
      </p:sp>
      <p:pic>
        <p:nvPicPr>
          <p:cNvPr id="135" name="6.png" descr="6.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 name="Título 1"/>
          <p:cNvSpPr txBox="1"/>
          <p:nvPr>
            <p:ph type="ctrTitle"/>
          </p:nvPr>
        </p:nvSpPr>
        <p:spPr>
          <a:xfrm>
            <a:off x="1524000" y="1231694"/>
            <a:ext cx="9144000" cy="2387601"/>
          </a:xfrm>
          <a:prstGeom prst="rect">
            <a:avLst/>
          </a:prstGeom>
        </p:spPr>
        <p:txBody>
          <a:bodyPr/>
          <a:lstStyle>
            <a:lvl1pPr algn="l">
              <a:defRPr b="1">
                <a:latin typeface="+mj-lt"/>
                <a:ea typeface="+mj-ea"/>
                <a:cs typeface="+mj-cs"/>
                <a:sym typeface="Helvetica"/>
              </a:defRPr>
            </a:lvl1pPr>
          </a:lstStyle>
          <a:p>
            <a:pPr/>
            <a:r>
              <a:t>BRIEF</a:t>
            </a:r>
          </a:p>
        </p:txBody>
      </p:sp>
      <p:sp>
        <p:nvSpPr>
          <p:cNvPr id="99" name="Subtítulo 2"/>
          <p:cNvSpPr txBox="1"/>
          <p:nvPr>
            <p:ph type="subTitle" sz="quarter" idx="1"/>
          </p:nvPr>
        </p:nvSpPr>
        <p:spPr>
          <a:xfrm>
            <a:off x="1524000" y="3711368"/>
            <a:ext cx="4807226" cy="1655762"/>
          </a:xfrm>
          <a:prstGeom prst="rect">
            <a:avLst/>
          </a:prstGeom>
        </p:spPr>
        <p:txBody>
          <a:bodyPr/>
          <a:lstStyle>
            <a:lvl1pPr algn="l">
              <a:defRPr sz="1500">
                <a:solidFill>
                  <a:srgbClr val="666666"/>
                </a:solidFill>
                <a:latin typeface="Futura"/>
                <a:ea typeface="Futura"/>
                <a:cs typeface="Futura"/>
                <a:sym typeface="Futura"/>
              </a:defRPr>
            </a:lvl1pPr>
          </a:lstStyle>
          <a:p>
            <a:pPr/>
            <a:r>
              <a:t>¿Cómo lograr que todos los consumidores de nuestra marca sepan sobre el consumo saludable y balanceado de la sal?</a:t>
            </a:r>
          </a:p>
        </p:txBody>
      </p:sp>
      <p:pic>
        <p:nvPicPr>
          <p:cNvPr id="100" name="2.png" descr="2.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Título 1"/>
          <p:cNvSpPr txBox="1"/>
          <p:nvPr>
            <p:ph type="ctrTitle"/>
          </p:nvPr>
        </p:nvSpPr>
        <p:spPr>
          <a:xfrm>
            <a:off x="1524000" y="1231694"/>
            <a:ext cx="9144000" cy="2387601"/>
          </a:xfrm>
          <a:prstGeom prst="rect">
            <a:avLst/>
          </a:prstGeom>
        </p:spPr>
        <p:txBody>
          <a:bodyPr/>
          <a:lstStyle>
            <a:lvl1pPr algn="l">
              <a:defRPr b="1">
                <a:latin typeface="+mj-lt"/>
                <a:ea typeface="+mj-ea"/>
                <a:cs typeface="+mj-cs"/>
                <a:sym typeface="Helvetica"/>
              </a:defRPr>
            </a:lvl1pPr>
          </a:lstStyle>
          <a:p>
            <a:pPr/>
            <a:r>
              <a:t>INSIGHT</a:t>
            </a:r>
          </a:p>
        </p:txBody>
      </p:sp>
      <p:sp>
        <p:nvSpPr>
          <p:cNvPr id="103" name="Subtítulo 2"/>
          <p:cNvSpPr txBox="1"/>
          <p:nvPr>
            <p:ph type="subTitle" sz="quarter" idx="1"/>
          </p:nvPr>
        </p:nvSpPr>
        <p:spPr>
          <a:xfrm>
            <a:off x="1524000" y="3761063"/>
            <a:ext cx="4807226" cy="1655762"/>
          </a:xfrm>
          <a:prstGeom prst="rect">
            <a:avLst/>
          </a:prstGeom>
        </p:spPr>
        <p:txBody>
          <a:bodyPr/>
          <a:lstStyle/>
          <a:p>
            <a:pPr algn="l">
              <a:lnSpc>
                <a:spcPct val="72000"/>
              </a:lnSpc>
              <a:defRPr sz="1200">
                <a:solidFill>
                  <a:srgbClr val="666666"/>
                </a:solidFill>
                <a:latin typeface="Futura"/>
                <a:ea typeface="Futura"/>
                <a:cs typeface="Futura"/>
                <a:sym typeface="Futura"/>
              </a:defRPr>
            </a:pPr>
            <a:r>
              <a:t>Nadie ha podido descifrar cuanto es mucha o poca: </a:t>
            </a:r>
            <a:endParaRPr sz="2000"/>
          </a:p>
          <a:p>
            <a:pPr algn="l">
              <a:lnSpc>
                <a:spcPct val="72000"/>
              </a:lnSpc>
              <a:defRPr sz="1200">
                <a:solidFill>
                  <a:srgbClr val="666666"/>
                </a:solidFill>
                <a:latin typeface="Futura"/>
                <a:ea typeface="Futura"/>
                <a:cs typeface="Futura"/>
                <a:sym typeface="Futura"/>
              </a:defRPr>
            </a:pPr>
            <a:r>
              <a:t>“Le falta una pizca de sal”</a:t>
            </a:r>
            <a:endParaRPr sz="2000"/>
          </a:p>
          <a:p>
            <a:pPr algn="l">
              <a:lnSpc>
                <a:spcPct val="72000"/>
              </a:lnSpc>
              <a:defRPr sz="1200">
                <a:solidFill>
                  <a:srgbClr val="666666"/>
                </a:solidFill>
                <a:latin typeface="Futura"/>
                <a:ea typeface="Futura"/>
                <a:cs typeface="Futura"/>
                <a:sym typeface="Futura"/>
              </a:defRPr>
            </a:pPr>
            <a:r>
              <a:t>“échale sal al gusto” </a:t>
            </a:r>
            <a:endParaRPr sz="2000"/>
          </a:p>
          <a:p>
            <a:pPr algn="l">
              <a:lnSpc>
                <a:spcPct val="72000"/>
              </a:lnSpc>
              <a:defRPr sz="1200">
                <a:solidFill>
                  <a:srgbClr val="666666"/>
                </a:solidFill>
                <a:latin typeface="Futura"/>
                <a:ea typeface="Futura"/>
                <a:cs typeface="Futura"/>
                <a:sym typeface="Futura"/>
              </a:defRPr>
            </a:pPr>
            <a:r>
              <a:t>“2 cucharaditas de sal</a:t>
            </a:r>
            <a:endParaRPr sz="2000"/>
          </a:p>
          <a:p>
            <a:pPr algn="l">
              <a:lnSpc>
                <a:spcPct val="72000"/>
              </a:lnSpc>
              <a:defRPr sz="1200">
                <a:solidFill>
                  <a:srgbClr val="666666"/>
                </a:solidFill>
                <a:latin typeface="Futura"/>
                <a:ea typeface="Futura"/>
                <a:cs typeface="Futura"/>
                <a:sym typeface="Futura"/>
              </a:defRPr>
            </a:pPr>
            <a:r>
              <a:t>¿Pero de la grande o de la pequeña?</a:t>
            </a:r>
            <a:endParaRPr sz="2000"/>
          </a:p>
          <a:p>
            <a:pPr algn="l">
              <a:lnSpc>
                <a:spcPct val="72000"/>
              </a:lnSpc>
              <a:defRPr sz="1200">
                <a:solidFill>
                  <a:srgbClr val="666666"/>
                </a:solidFill>
                <a:latin typeface="Futura"/>
                <a:ea typeface="Futura"/>
                <a:cs typeface="Futura"/>
                <a:sym typeface="Futura"/>
              </a:defRPr>
            </a:pPr>
            <a:r>
              <a:t>¡QUÉ CONFUSIÓN!</a:t>
            </a:r>
          </a:p>
        </p:txBody>
      </p:sp>
      <p:pic>
        <p:nvPicPr>
          <p:cNvPr id="104" name="3.png" descr="3.png"/>
          <p:cNvPicPr>
            <a:picLocks noChangeAspect="1"/>
          </p:cNvPicPr>
          <p:nvPr/>
        </p:nvPicPr>
        <p:blipFill>
          <a:blip r:embed="rId2">
            <a:extLst/>
          </a:blip>
          <a:stretch>
            <a:fillRect/>
          </a:stretch>
        </p:blipFill>
        <p:spPr>
          <a:xfrm>
            <a:off x="0" y="0"/>
            <a:ext cx="12192000" cy="6858000"/>
          </a:xfrm>
          <a:prstGeom prst="rect">
            <a:avLst/>
          </a:prstGeom>
          <a:ln w="12700">
            <a:miter lim="400000"/>
          </a:ln>
        </p:spPr>
      </p:pic>
      <p:pic>
        <p:nvPicPr>
          <p:cNvPr id="105" name="giphy.gif" descr="giphy.gif"/>
          <p:cNvPicPr>
            <a:picLocks noChangeAspect="0"/>
          </p:cNvPicPr>
          <p:nvPr/>
        </p:nvPicPr>
        <p:blipFill>
          <a:blip r:embed="rId3">
            <a:extLst/>
          </a:blip>
          <a:stretch>
            <a:fillRect/>
          </a:stretch>
        </p:blipFill>
        <p:spPr>
          <a:xfrm>
            <a:off x="4346788" y="1675009"/>
            <a:ext cx="3514359" cy="3507982"/>
          </a:xfrm>
          <a:prstGeom prst="rect">
            <a:avLst/>
          </a:prstGeom>
          <a:ln w="12700">
            <a:miter lim="400000"/>
          </a:ln>
        </p:spPr>
      </p:pic>
      <p:pic>
        <p:nvPicPr>
          <p:cNvPr id="106" name="3_1.png" descr="3_1.png"/>
          <p:cNvPicPr>
            <a:picLocks noChangeAspect="1"/>
          </p:cNvPicPr>
          <p:nvPr/>
        </p:nvPicPr>
        <p:blipFill>
          <a:blip r:embed="rId4">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 name="CuadroTexto 4"/>
          <p:cNvSpPr txBox="1"/>
          <p:nvPr/>
        </p:nvSpPr>
        <p:spPr>
          <a:xfrm>
            <a:off x="1007328" y="3429001"/>
            <a:ext cx="5963980" cy="6502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defRPr>
                <a:solidFill>
                  <a:srgbClr val="808080"/>
                </a:solidFill>
                <a:latin typeface="+mj-lt"/>
                <a:ea typeface="+mj-ea"/>
                <a:cs typeface="+mj-cs"/>
                <a:sym typeface="Helvetica"/>
              </a:defRPr>
            </a:pPr>
            <a:r>
              <a:t>Refisal quiere ser el mejor acompañante de las comidas, </a:t>
            </a:r>
            <a:r>
              <a:rPr b="1"/>
              <a:t>no el protagonista</a:t>
            </a:r>
            <a:r>
              <a:t>, por eso teníamos que hacer algo.</a:t>
            </a:r>
          </a:p>
        </p:txBody>
      </p:sp>
      <p:pic>
        <p:nvPicPr>
          <p:cNvPr id="109" name="4.png" descr="4.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Título 1"/>
          <p:cNvSpPr txBox="1"/>
          <p:nvPr>
            <p:ph type="ctrTitle"/>
          </p:nvPr>
        </p:nvSpPr>
        <p:spPr>
          <a:xfrm>
            <a:off x="1404729" y="764554"/>
            <a:ext cx="9144001" cy="2387601"/>
          </a:xfrm>
          <a:prstGeom prst="rect">
            <a:avLst/>
          </a:prstGeom>
        </p:spPr>
        <p:txBody>
          <a:bodyPr/>
          <a:lstStyle>
            <a:lvl1pPr algn="l">
              <a:defRPr b="1">
                <a:latin typeface="+mj-lt"/>
                <a:ea typeface="+mj-ea"/>
                <a:cs typeface="+mj-cs"/>
                <a:sym typeface="Helvetica"/>
              </a:defRPr>
            </a:lvl1pPr>
          </a:lstStyle>
          <a:p>
            <a:pPr/>
            <a:r>
              <a:t>IDEA</a:t>
            </a:r>
          </a:p>
        </p:txBody>
      </p:sp>
      <p:sp>
        <p:nvSpPr>
          <p:cNvPr id="112" name="Subtítulo 2"/>
          <p:cNvSpPr txBox="1"/>
          <p:nvPr>
            <p:ph type="subTitle" sz="quarter" idx="1"/>
          </p:nvPr>
        </p:nvSpPr>
        <p:spPr>
          <a:xfrm>
            <a:off x="1404728" y="3293924"/>
            <a:ext cx="4707839" cy="2013573"/>
          </a:xfrm>
          <a:prstGeom prst="rect">
            <a:avLst/>
          </a:prstGeom>
        </p:spPr>
        <p:txBody>
          <a:bodyPr/>
          <a:lstStyle/>
          <a:p>
            <a:pPr algn="l" defTabSz="859536">
              <a:lnSpc>
                <a:spcPct val="81000"/>
              </a:lnSpc>
              <a:spcBef>
                <a:spcPts val="900"/>
              </a:spcBef>
              <a:defRPr sz="1200">
                <a:solidFill>
                  <a:srgbClr val="808080"/>
                </a:solidFill>
                <a:latin typeface="+mj-lt"/>
                <a:ea typeface="+mj-ea"/>
                <a:cs typeface="+mj-cs"/>
                <a:sym typeface="Helvetica"/>
              </a:defRPr>
            </a:pPr>
            <a:r>
              <a:t>Creamos un sistema visual que educa y muestra </a:t>
            </a:r>
            <a:r>
              <a:rPr b="1"/>
              <a:t>la cantidad exacta </a:t>
            </a:r>
            <a:r>
              <a:t>de sal para cada una de las preparaciones. Lo pusimos en avisos desprendibles en todas las tiendas y retails del país, periódicos y recetarios, además nos aliamos con diferentes marcas para mostrar las medidas de sal con las que se debería preparar ese producto. </a:t>
            </a:r>
          </a:p>
          <a:p>
            <a:pPr algn="l" defTabSz="859536">
              <a:lnSpc>
                <a:spcPct val="81000"/>
              </a:lnSpc>
              <a:spcBef>
                <a:spcPts val="900"/>
              </a:spcBef>
              <a:defRPr sz="1200">
                <a:solidFill>
                  <a:srgbClr val="808080"/>
                </a:solidFill>
                <a:latin typeface="+mj-lt"/>
                <a:ea typeface="+mj-ea"/>
                <a:cs typeface="+mj-cs"/>
                <a:sym typeface="Helvetica"/>
              </a:defRPr>
            </a:pPr>
            <a:r>
              <a:t>Así las personas podían con este sistema visual de círculos medir la cantidad exacta que necesitaban para sus preparaciones para que la ambigua frase “sal al gusto” no dejara las preparaciones de los colombianos ni muy simples ni muy saladas, sino con el balance perfecto de sabor.</a:t>
            </a:r>
          </a:p>
        </p:txBody>
      </p:sp>
      <p:sp>
        <p:nvSpPr>
          <p:cNvPr id="113" name="CuadroTexto 3"/>
          <p:cNvSpPr txBox="1"/>
          <p:nvPr/>
        </p:nvSpPr>
        <p:spPr>
          <a:xfrm>
            <a:off x="7623477" y="3428999"/>
            <a:ext cx="3452691"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i="1">
                <a:solidFill>
                  <a:srgbClr val="00B050"/>
                </a:solidFill>
                <a:latin typeface="+mj-lt"/>
                <a:ea typeface="+mj-ea"/>
                <a:cs typeface="+mj-cs"/>
                <a:sym typeface="Helvetica"/>
              </a:defRPr>
            </a:lvl1pPr>
          </a:lstStyle>
          <a:p>
            <a:pPr/>
            <a:r>
              <a:t>VEMOS LOS AVISOS </a:t>
            </a:r>
          </a:p>
        </p:txBody>
      </p:sp>
      <p:pic>
        <p:nvPicPr>
          <p:cNvPr id="114" name="1.png" descr="1.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 name="CuadroTexto 4"/>
          <p:cNvSpPr txBox="1"/>
          <p:nvPr/>
        </p:nvSpPr>
        <p:spPr>
          <a:xfrm>
            <a:off x="3114010" y="3428999"/>
            <a:ext cx="5963980" cy="370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lgn="ctr">
              <a:defRPr i="1">
                <a:solidFill>
                  <a:srgbClr val="00B050"/>
                </a:solidFill>
                <a:latin typeface="+mj-lt"/>
                <a:ea typeface="+mj-ea"/>
                <a:cs typeface="+mj-cs"/>
                <a:sym typeface="Helvetica"/>
              </a:defRPr>
            </a:lvl1pPr>
          </a:lstStyle>
          <a:p>
            <a:pPr/>
            <a:r>
              <a:t>VEMOS EL SISTEMA VISUAL</a:t>
            </a:r>
          </a:p>
        </p:txBody>
      </p:sp>
      <p:pic>
        <p:nvPicPr>
          <p:cNvPr id="117" name="2.png" descr="2.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9" name="3.png" descr="3.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CuadroTexto 1"/>
          <p:cNvSpPr txBox="1"/>
          <p:nvPr/>
        </p:nvSpPr>
        <p:spPr>
          <a:xfrm>
            <a:off x="3377499" y="3917758"/>
            <a:ext cx="6004561" cy="333088"/>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a:solidFill>
                  <a:srgbClr val="FF0000"/>
                </a:solidFill>
              </a:defRPr>
            </a:lvl1pPr>
          </a:lstStyle>
          <a:p>
            <a:pPr/>
            <a:r>
              <a:t>ACÁ PONDRÍA SOLO EL AVISO</a:t>
            </a:r>
          </a:p>
        </p:txBody>
      </p:sp>
      <p:pic>
        <p:nvPicPr>
          <p:cNvPr id="122" name="4.png" descr="4.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 name="Título 1"/>
          <p:cNvSpPr txBox="1"/>
          <p:nvPr/>
        </p:nvSpPr>
        <p:spPr>
          <a:xfrm>
            <a:off x="695075" y="1370843"/>
            <a:ext cx="5491041" cy="238759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lvl1pPr>
              <a:lnSpc>
                <a:spcPct val="90000"/>
              </a:lnSpc>
              <a:defRPr b="1" sz="3500">
                <a:latin typeface="+mj-lt"/>
                <a:ea typeface="+mj-ea"/>
                <a:cs typeface="+mj-cs"/>
                <a:sym typeface="Helvetica"/>
              </a:defRPr>
            </a:lvl1pPr>
          </a:lstStyle>
          <a:p>
            <a:pPr/>
            <a:r>
              <a:t>¿POR QUÉ ESTA IDEA ES RELEVANTE EN LA CATEGORÍA DE PR?</a:t>
            </a:r>
          </a:p>
        </p:txBody>
      </p:sp>
      <p:sp>
        <p:nvSpPr>
          <p:cNvPr id="125" name="Subtítulo 2"/>
          <p:cNvSpPr txBox="1"/>
          <p:nvPr/>
        </p:nvSpPr>
        <p:spPr>
          <a:xfrm>
            <a:off x="695074" y="3671612"/>
            <a:ext cx="4874817" cy="1564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a:lnSpc>
                <a:spcPct val="90000"/>
              </a:lnSpc>
              <a:spcBef>
                <a:spcPts val="1000"/>
              </a:spcBef>
              <a:defRPr sz="1300">
                <a:solidFill>
                  <a:srgbClr val="808080"/>
                </a:solidFill>
                <a:latin typeface="+mj-lt"/>
                <a:ea typeface="+mj-ea"/>
                <a:cs typeface="+mj-cs"/>
                <a:sym typeface="Helvetica"/>
              </a:defRPr>
            </a:pPr>
            <a:r>
              <a:t>Porque por primera vez </a:t>
            </a:r>
            <a:r>
              <a:rPr b="1"/>
              <a:t>educaremos</a:t>
            </a:r>
            <a:r>
              <a:t> al país sobre las cantidades exactas de sal que se necesitan en cada una de las preparaciones, a través de un recurso sencillo que abrirá la conversación de los medios y de las personas sobre el consumo saludable y balanceado de los productos de Refisal.  </a:t>
            </a:r>
            <a:endParaRPr sz="2800"/>
          </a:p>
        </p:txBody>
      </p:sp>
      <p:pic>
        <p:nvPicPr>
          <p:cNvPr id="126" name="12.png" descr="12.png"/>
          <p:cNvPicPr>
            <a:picLocks noChangeAspect="1"/>
          </p:cNvPicPr>
          <p:nvPr/>
        </p:nvPicPr>
        <p:blipFill>
          <a:blip r:embed="rId2">
            <a:extLst/>
          </a:blip>
          <a:stretch>
            <a:fillRect/>
          </a:stretch>
        </p:blipFill>
        <p:spPr>
          <a:xfrm>
            <a:off x="0" y="0"/>
            <a:ext cx="12192000" cy="6858000"/>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Tema de Office">
  <a:themeElements>
    <a:clrScheme name="Tema de Offic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de Office">
      <a:majorFont>
        <a:latin typeface="Helvetica"/>
        <a:ea typeface="Helvetica"/>
        <a:cs typeface="Helvetica"/>
      </a:majorFont>
      <a:minorFont>
        <a:latin typeface="Calibri"/>
        <a:ea typeface="Calibri"/>
        <a:cs typeface="Calibri"/>
      </a:minorFont>
    </a:fontScheme>
    <a:fmtScheme name="Tema de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