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73" r:id="rId4"/>
    <p:sldId id="266" r:id="rId5"/>
    <p:sldId id="268" r:id="rId6"/>
    <p:sldId id="269" r:id="rId7"/>
    <p:sldId id="274" r:id="rId8"/>
    <p:sldId id="270" r:id="rId9"/>
    <p:sldId id="271" r:id="rId10"/>
    <p:sldId id="272" r:id="rId1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968" y="-3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16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81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18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90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49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4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29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65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02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46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1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3F63F-87FC-BA41-9FEB-849F696A81EA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E74D1-347D-204F-8392-65F0365E65B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06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11043316_10206154065878602_2712306839513177091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99542" y="4228008"/>
            <a:ext cx="6466404" cy="583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9000"/>
                </a:schemeClr>
              </a:gs>
            </a:gsLst>
            <a:lin ang="16200000" scaled="0"/>
            <a:tileRect/>
          </a:gra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6511" y="3942888"/>
            <a:ext cx="7772400" cy="1102519"/>
          </a:xfrm>
        </p:spPr>
        <p:txBody>
          <a:bodyPr>
            <a:no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  <a:t>Estas son las noticias m</a:t>
            </a:r>
            <a: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  <a:t>ás leídas </a:t>
            </a:r>
            <a: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  <a:t>del pa</a:t>
            </a:r>
            <a: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  <a:t>ís en</a:t>
            </a:r>
            <a: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  <a:t> las </a:t>
            </a:r>
            <a: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  <a:t>últimas 2 semanas</a:t>
            </a:r>
            <a:endParaRPr lang="es-E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CAnnes P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554" y="238740"/>
            <a:ext cx="6484714" cy="36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8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1043316_10206154065878602_2712306839513177091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gen 8" descr="11046005_10206154456328363_217846579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" y="11271"/>
            <a:ext cx="9144000" cy="5143500"/>
          </a:xfrm>
          <a:prstGeom prst="rect">
            <a:avLst/>
          </a:prstGeom>
        </p:spPr>
      </p:pic>
      <p:pic>
        <p:nvPicPr>
          <p:cNvPr id="10" name="Imagen 9" descr="newsoffline-0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0" y="0"/>
            <a:ext cx="2325744" cy="130391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52501" y="719641"/>
            <a:ext cx="21786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00" dirty="0">
                <a:solidFill>
                  <a:srgbClr val="FFFFFF"/>
                </a:solidFill>
                <a:latin typeface="Helvetica"/>
                <a:cs typeface="Helvetica"/>
              </a:rPr>
              <a:t>El poder de la </a:t>
            </a:r>
            <a:r>
              <a:rPr lang="es-ES_tradnl" sz="500" dirty="0" smtClean="0">
                <a:solidFill>
                  <a:srgbClr val="FFFFFF"/>
                </a:solidFill>
                <a:latin typeface="Helvetica"/>
                <a:cs typeface="Helvetica"/>
              </a:rPr>
              <a:t>información </a:t>
            </a:r>
            <a:r>
              <a:rPr lang="es-ES_tradnl" sz="500" dirty="0" smtClean="0">
                <a:latin typeface="Helvetica"/>
                <a:cs typeface="Helvetica"/>
              </a:rPr>
              <a:t>  al alcance de un pa</a:t>
            </a:r>
            <a:r>
              <a:rPr lang="es-ES_tradnl" sz="500" dirty="0" smtClean="0">
                <a:latin typeface="Helvetica"/>
                <a:cs typeface="Helvetica"/>
              </a:rPr>
              <a:t>ís.</a:t>
            </a:r>
            <a:r>
              <a:rPr lang="es-ES_tradnl" sz="500" dirty="0" smtClean="0">
                <a:latin typeface="Helvetica"/>
                <a:cs typeface="Helvetica"/>
              </a:rPr>
              <a:t> </a:t>
            </a:r>
            <a:endParaRPr lang="es-ES" sz="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3153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11043316_10206154065878602_2712306839513177091_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8118"/>
            <a:ext cx="9158941" cy="1787612"/>
          </a:xfrm>
          <a:prstGeom prst="rect">
            <a:avLst/>
          </a:prstGeom>
        </p:spPr>
      </p:pic>
      <p:pic>
        <p:nvPicPr>
          <p:cNvPr id="23" name="Imagen 22" descr="11043316_10206154065878602_2712306839513177091_o.jpg"/>
          <p:cNvPicPr>
            <a:picLocks noChangeAspect="1"/>
          </p:cNvPicPr>
          <p:nvPr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Imagen 13" descr="Captura de pantalla 2015-03-08 a la(s) 16.55.4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409" y="328053"/>
            <a:ext cx="2435412" cy="85939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28" y="3535730"/>
            <a:ext cx="2495175" cy="68316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541" y="4012453"/>
            <a:ext cx="1872894" cy="104049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510" y="450076"/>
            <a:ext cx="1161729" cy="116172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794" y="3773685"/>
            <a:ext cx="955901" cy="7771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821" y="450076"/>
            <a:ext cx="2803353" cy="174439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495" y="3707677"/>
            <a:ext cx="2276505" cy="84315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28706" y="2204750"/>
            <a:ext cx="85855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  <a:t>Las personas se informan a diario,</a:t>
            </a:r>
            <a:b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  <a:t>pero están expuestas a tanta variedad de contenido que terminan consumiendo noticias </a:t>
            </a:r>
            <a:b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s-ES" sz="1400" dirty="0" smtClean="0">
                <a:solidFill>
                  <a:schemeClr val="bg1"/>
                </a:solidFill>
                <a:latin typeface="Arial"/>
                <a:cs typeface="Arial"/>
              </a:rPr>
              <a:t>que no son relevantes.</a:t>
            </a:r>
          </a:p>
          <a:p>
            <a:pPr algn="ctr"/>
            <a:endParaRPr lang="es-E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43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11043316_10206154065878602_2712306839513177091_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8118"/>
            <a:ext cx="9158941" cy="1787612"/>
          </a:xfrm>
          <a:prstGeom prst="rect">
            <a:avLst/>
          </a:prstGeom>
        </p:spPr>
      </p:pic>
      <p:pic>
        <p:nvPicPr>
          <p:cNvPr id="23" name="Imagen 22" descr="11043316_10206154065878602_2712306839513177091_o.jpg"/>
          <p:cNvPicPr>
            <a:picLocks noChangeAspect="1"/>
          </p:cNvPicPr>
          <p:nvPr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Imagen 13" descr="Captura de pantalla 2015-03-08 a la(s) 16.55.4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409" y="328053"/>
            <a:ext cx="2435412" cy="85939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28" y="3535730"/>
            <a:ext cx="2495175" cy="68316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541" y="4012453"/>
            <a:ext cx="1872894" cy="104049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510" y="450076"/>
            <a:ext cx="1161729" cy="116172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794" y="3773685"/>
            <a:ext cx="955901" cy="7771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821" y="450076"/>
            <a:ext cx="2803353" cy="174439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495" y="3707677"/>
            <a:ext cx="2276505" cy="84315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28706" y="2016578"/>
            <a:ext cx="858558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s-ES_tradnl" sz="2000" b="1" dirty="0">
                <a:solidFill>
                  <a:srgbClr val="FFFFFF"/>
                </a:solidFill>
                <a:latin typeface="Arial"/>
                <a:cs typeface="Arial"/>
              </a:rPr>
              <a:t>¿Cómo hacer que las personas vuelvan a preferir las noticias </a:t>
            </a:r>
            <a:endParaRPr lang="es-ES_tradnl" sz="20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s-ES_tradnl" sz="2000" b="1" dirty="0" smtClean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lang="es-ES_tradnl" sz="2000" b="1" dirty="0">
                <a:solidFill>
                  <a:srgbClr val="FFFFFF"/>
                </a:solidFill>
                <a:latin typeface="Arial"/>
                <a:cs typeface="Arial"/>
              </a:rPr>
              <a:t>la casa editorial más grande de el país?</a:t>
            </a:r>
          </a:p>
          <a:p>
            <a:pPr algn="ctr"/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79886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11043316_10206154065878602_2712306839513177091_o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8118"/>
            <a:ext cx="9158941" cy="1787612"/>
          </a:xfrm>
          <a:prstGeom prst="rect">
            <a:avLst/>
          </a:prstGeom>
        </p:spPr>
      </p:pic>
      <p:pic>
        <p:nvPicPr>
          <p:cNvPr id="7" name="Imagen 6" descr="Captura de pantalla 2015-03-08 a la(s) 16.55.4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409" y="328053"/>
            <a:ext cx="2435412" cy="8593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28" y="3535730"/>
            <a:ext cx="2495175" cy="683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541" y="4012453"/>
            <a:ext cx="1872894" cy="10404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510" y="450076"/>
            <a:ext cx="1161729" cy="11617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794" y="3773685"/>
            <a:ext cx="955901" cy="7771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821" y="450076"/>
            <a:ext cx="2803353" cy="174439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495" y="3707677"/>
            <a:ext cx="2276505" cy="84315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1705563"/>
            <a:ext cx="9293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Arial"/>
                <a:cs typeface="Arial"/>
              </a:rPr>
              <a:t>Oportunidad:</a:t>
            </a:r>
            <a:r>
              <a:rPr lang="es-ES" sz="2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es-ES" sz="2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s-ES" sz="2000" dirty="0" smtClean="0">
                <a:solidFill>
                  <a:schemeClr val="bg1"/>
                </a:solidFill>
                <a:latin typeface="Arial"/>
                <a:cs typeface="Arial"/>
              </a:rPr>
              <a:t>¿Pero qué pasa cuando no tienen acceso a ellas?</a:t>
            </a:r>
            <a:endParaRPr lang="es-ES" sz="2000" dirty="0"/>
          </a:p>
        </p:txBody>
      </p:sp>
      <p:sp>
        <p:nvSpPr>
          <p:cNvPr id="12" name="Rectángulo 11"/>
          <p:cNvSpPr/>
          <p:nvPr/>
        </p:nvSpPr>
        <p:spPr>
          <a:xfrm>
            <a:off x="1344703" y="2481906"/>
            <a:ext cx="679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4,8 millones de colombianos tienen planes por suscripción a internet móvil”</a:t>
            </a:r>
            <a:b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_tradnl" sz="1400" b="1" dirty="0" err="1">
                <a:solidFill>
                  <a:srgbClr val="FFFFFF"/>
                </a:solidFill>
                <a:latin typeface="Arial"/>
                <a:cs typeface="Arial"/>
              </a:rPr>
              <a:t>Eltiempo.com</a:t>
            </a:r>
            <a:endParaRPr lang="es-ES_tradnl" sz="1400" b="1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ES_tradnl" sz="1400" b="1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</a:p>
          <a:p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Solo el 10% de los colombianos tiene siempre acceso a internet desde su celular.</a:t>
            </a:r>
          </a:p>
        </p:txBody>
      </p:sp>
    </p:spTree>
    <p:extLst>
      <p:ext uri="{BB962C8B-B14F-4D97-AF65-F5344CB8AC3E}">
        <p14:creationId xmlns:p14="http://schemas.microsoft.com/office/powerpoint/2010/main" val="403686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11043316_10206154065878602_2712306839513177091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n 9" descr="Captura de pantalla 2015-03-08 a la(s) 19.37.02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2" b="89933" l="6279" r="97442">
                        <a14:foregroundMark x1="93256" y1="47315" x2="93256" y2="47315"/>
                        <a14:foregroundMark x1="73372" y1="47315" x2="73372" y2="47315"/>
                        <a14:foregroundMark x1="49302" y1="54698" x2="49302" y2="54698"/>
                        <a14:foregroundMark x1="43256" y1="50000" x2="43256" y2="50000"/>
                        <a14:foregroundMark x1="35581" y1="45302" x2="35581" y2="45302"/>
                        <a14:foregroundMark x1="18953" y1="46309" x2="18953" y2="46309"/>
                        <a14:foregroundMark x1="8372" y1="44295" x2="8372" y2="44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0" y="730435"/>
            <a:ext cx="3154740" cy="1093154"/>
          </a:xfrm>
          <a:prstGeom prst="rect">
            <a:avLst/>
          </a:prstGeom>
        </p:spPr>
      </p:pic>
      <p:pic>
        <p:nvPicPr>
          <p:cNvPr id="6" name="Imagen 5" descr="newsoffline-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7" y="730435"/>
            <a:ext cx="6694365" cy="375315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165294" y="2883742"/>
            <a:ext cx="4674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solidFill>
                  <a:srgbClr val="FFFFFF"/>
                </a:solidFill>
                <a:latin typeface="Helvetica"/>
                <a:cs typeface="Helvetica"/>
              </a:rPr>
              <a:t>El poder de la </a:t>
            </a:r>
            <a:r>
              <a:rPr lang="es-ES_tradnl" sz="1400" dirty="0" smtClean="0">
                <a:solidFill>
                  <a:srgbClr val="FFFFFF"/>
                </a:solidFill>
                <a:latin typeface="Helvetica"/>
                <a:cs typeface="Helvetica"/>
              </a:rPr>
              <a:t>información </a:t>
            </a:r>
            <a:r>
              <a:rPr lang="es-ES_tradnl" sz="1400" dirty="0" smtClean="0">
                <a:latin typeface="Helvetica"/>
                <a:cs typeface="Helvetica"/>
              </a:rPr>
              <a:t>  al alcance de un pa</a:t>
            </a:r>
            <a:r>
              <a:rPr lang="es-ES_tradnl" sz="1400" dirty="0" smtClean="0">
                <a:latin typeface="Helvetica"/>
                <a:cs typeface="Helvetica"/>
              </a:rPr>
              <a:t>ís.</a:t>
            </a:r>
            <a:r>
              <a:rPr lang="es-ES_tradnl" sz="1400" dirty="0" smtClean="0">
                <a:latin typeface="Helvetica"/>
                <a:cs typeface="Helvetica"/>
              </a:rPr>
              <a:t> </a:t>
            </a:r>
            <a:endParaRPr lang="es-ES" sz="1400" dirty="0">
              <a:latin typeface="Helvetica"/>
              <a:cs typeface="Helvetica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955181" y="1481238"/>
            <a:ext cx="150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Arial"/>
                <a:cs typeface="Arial"/>
              </a:rPr>
              <a:t>PRESENTA:</a:t>
            </a:r>
            <a:endParaRPr lang="es-E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4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11043316_10206154065878602_2712306839513177091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8824" y="87486"/>
            <a:ext cx="8845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Arial"/>
                <a:cs typeface="Arial"/>
              </a:rPr>
              <a:t>Un periódico al que siempre las personas pueden acceder, aún cuando no tienen internet.</a:t>
            </a:r>
            <a:endParaRPr lang="es-ES_tradnl" sz="24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1" name="Imagen 10" descr="grafic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5" t="24085" r="28333" b="23780"/>
          <a:stretch/>
        </p:blipFill>
        <p:spPr>
          <a:xfrm>
            <a:off x="1583444" y="1034972"/>
            <a:ext cx="5800738" cy="387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44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11043316_10206154065878602_2712306839513177091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58589" y="957910"/>
            <a:ext cx="4362822" cy="3908762"/>
          </a:xfrm>
          <a:prstGeom prst="rect">
            <a:avLst/>
          </a:prstGeom>
          <a:ln w="12700" cmpd="sng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Arial"/>
                <a:cs typeface="Arial"/>
              </a:rPr>
              <a:t>¿</a:t>
            </a:r>
            <a:r>
              <a:rPr lang="es-ES_tradnl" sz="2400" b="1" dirty="0">
                <a:solidFill>
                  <a:srgbClr val="FFFFFF"/>
                </a:solidFill>
                <a:latin typeface="Arial"/>
                <a:cs typeface="Arial"/>
              </a:rPr>
              <a:t>Cómo?</a:t>
            </a:r>
          </a:p>
          <a:p>
            <a:pPr algn="just"/>
            <a:r>
              <a:rPr lang="es-ES_tradnl" sz="1400" b="1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endParaRPr lang="es-ES_tradnl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just"/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Nos aliamos con los 3 principales operadores móviles del país para convertir el pantallazo que informa que no hay servicio de plan de datos, en el home de </a:t>
            </a:r>
            <a:r>
              <a:rPr lang="es-ES_tradnl" sz="1400" b="1" dirty="0">
                <a:solidFill>
                  <a:srgbClr val="FFFFFF"/>
                </a:solidFill>
                <a:latin typeface="Arial"/>
                <a:cs typeface="Arial"/>
              </a:rPr>
              <a:t>El Tiempo</a:t>
            </a:r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</a:p>
          <a:p>
            <a:pPr algn="just"/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</a:p>
          <a:p>
            <a:pPr algn="just"/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En él pusimos un cuestionario sencillo sobre las noticias del home; si las personas lo respondían correctamente recibían 10 MB de internet. Cuando tienes información, tienes el poder de estar conectado con el mundo.</a:t>
            </a:r>
          </a:p>
          <a:p>
            <a:pPr algn="just"/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</a:p>
          <a:p>
            <a:pPr algn="just"/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Además, creamos un convenio con los operadores de celulares, donde por suscribirse al periódico los usuarios menores de 30 años recibían gratis 1 GB de internet móvil cada mes</a:t>
            </a: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s-ES_tradnl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8824" y="87486"/>
            <a:ext cx="8845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Arial"/>
                <a:cs typeface="Arial"/>
              </a:rPr>
              <a:t>Un periódico al que siempre las personas pueden acceder, aún cuando no tienen internet.</a:t>
            </a:r>
            <a:endParaRPr lang="es-ES_tradnl" sz="24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Imagen 8" descr="icono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656" y="691326"/>
            <a:ext cx="3692870" cy="44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11043316_10206154065878602_2712306839513177091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62706" cy="5143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94238" y="1274130"/>
            <a:ext cx="5214467" cy="3108544"/>
          </a:xfrm>
          <a:prstGeom prst="rect">
            <a:avLst/>
          </a:prstGeom>
          <a:ln w="12700" cmpd="sng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lvl="0"/>
            <a:endParaRPr lang="es-ES_tradnl" sz="1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hacer el lanzamiento de la primera noticia Offline, creamos un evento donde invitamos a los principales medios de comunicación e </a:t>
            </a:r>
            <a:r>
              <a:rPr lang="es-ES_tradnl" sz="1400" dirty="0" err="1">
                <a:solidFill>
                  <a:srgbClr val="FFFFFF"/>
                </a:solidFill>
                <a:latin typeface="Arial"/>
                <a:cs typeface="Arial"/>
              </a:rPr>
              <a:t>influenciadores</a:t>
            </a:r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él </a:t>
            </a:r>
            <a:r>
              <a:rPr lang="es-ES_tradnl" sz="1400" dirty="0" err="1" smtClean="0">
                <a:solidFill>
                  <a:srgbClr val="FFFFFF"/>
                </a:solidFill>
                <a:latin typeface="Arial"/>
                <a:cs typeface="Arial"/>
              </a:rPr>
              <a:t>Yamid</a:t>
            </a: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Amat, fue el encargado de publicar esta histórica noticia: </a:t>
            </a:r>
            <a:b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lang="es-ES_tradnl" sz="1400" i="1" dirty="0">
                <a:solidFill>
                  <a:srgbClr val="FFFFFF"/>
                </a:solidFill>
                <a:latin typeface="Arial"/>
                <a:cs typeface="Arial"/>
              </a:rPr>
              <a:t>El periódico del futuro es al que las personas siempre tienen acceso”</a:t>
            </a:r>
            <a:r>
              <a:rPr lang="es-ES_tradnl" sz="1400" i="1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pPr lvl="0"/>
            <a:endParaRPr lang="es-ES_tradnl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sz="1400" dirty="0">
                <a:solidFill>
                  <a:srgbClr val="FFFFFF"/>
                </a:solidFill>
                <a:latin typeface="Arial"/>
                <a:cs typeface="Arial"/>
              </a:rPr>
              <a:t>Entrevistamos al ministro de TIC, Diego Molano Vega, sobre la importancia de que un país siempre tenga acceso a la información</a:t>
            </a: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pPr lvl="0"/>
            <a:endParaRPr lang="es-ES_tradnl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/>
            <a:endParaRPr lang="es-ES_tradnl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8824" y="221955"/>
            <a:ext cx="8845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Arial"/>
                <a:cs typeface="Arial"/>
              </a:rPr>
              <a:t>AMPLIFICACI</a:t>
            </a:r>
            <a:r>
              <a:rPr lang="es-ES_tradnl" sz="2400" b="1" dirty="0" smtClean="0">
                <a:solidFill>
                  <a:srgbClr val="FFFFFF"/>
                </a:solidFill>
                <a:latin typeface="Arial"/>
                <a:cs typeface="Arial"/>
              </a:rPr>
              <a:t>ÓN</a:t>
            </a:r>
            <a:endParaRPr lang="es-ES_tradnl" sz="24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65" y="986124"/>
            <a:ext cx="1321518" cy="6607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63" y="1992679"/>
            <a:ext cx="2880920" cy="15776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63" y="763680"/>
            <a:ext cx="1494692" cy="11204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63" y="3729084"/>
            <a:ext cx="2909650" cy="8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91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11043316_10206154065878602_2712306839513177091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62706" cy="51435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8824" y="221955"/>
            <a:ext cx="8845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Arial"/>
                <a:cs typeface="Arial"/>
              </a:rPr>
              <a:t>AMPLIFICACI</a:t>
            </a:r>
            <a:r>
              <a:rPr lang="es-ES_tradnl" sz="2400" b="1" dirty="0" smtClean="0">
                <a:solidFill>
                  <a:srgbClr val="FFFFFF"/>
                </a:solidFill>
                <a:latin typeface="Arial"/>
                <a:cs typeface="Arial"/>
              </a:rPr>
              <a:t>ÓN</a:t>
            </a:r>
            <a:endParaRPr lang="es-ES_tradnl" sz="24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4238" y="763677"/>
            <a:ext cx="5184588" cy="4185761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463179" y="1373011"/>
            <a:ext cx="3944471" cy="2893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endParaRPr lang="es-ES_tradnl" sz="1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>Buscamos alianzas con otras marcas para que se unieran a la iniciativa, y a través de preguntas sobre noticias dieran beneficios a los menores de 30 años. La respuestas las podían encontrar en las 3 plataformas (impreso, digital y móvil).</a:t>
            </a:r>
          </a:p>
          <a:p>
            <a:pPr lvl="0"/>
            <a:endParaRPr lang="es-ES_tradnl" sz="1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>Los operadores enviaron mensajes a todos sus usuarios comunicándoles esta noticia.</a:t>
            </a:r>
          </a:p>
          <a:p>
            <a:pPr lvl="0"/>
            <a:endParaRPr lang="es-ES_tradnl" sz="1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>Los demás medios del país hablaron de nuestro medio, creando Free </a:t>
            </a:r>
            <a:r>
              <a:rPr lang="es-ES_tradnl" sz="1400" dirty="0" err="1" smtClean="0">
                <a:solidFill>
                  <a:srgbClr val="FFFFFF"/>
                </a:solidFill>
                <a:latin typeface="Arial"/>
                <a:cs typeface="Arial"/>
              </a:rPr>
              <a:t>Press</a:t>
            </a:r>
            <a:r>
              <a:rPr lang="es-ES_tradnl" sz="14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11" name="Imagen 10" descr="Captura de pantalla 2015-03-08 a la(s) 18.48.5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059" y="1657374"/>
            <a:ext cx="2719294" cy="1598248"/>
          </a:xfrm>
          <a:prstGeom prst="rect">
            <a:avLst/>
          </a:prstGeom>
        </p:spPr>
      </p:pic>
      <p:pic>
        <p:nvPicPr>
          <p:cNvPr id="12" name="Imagen 11" descr="Captura de pantalla 2015-03-08 a la(s) 18.48.4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767" y="3207162"/>
            <a:ext cx="1957293" cy="1813249"/>
          </a:xfrm>
          <a:prstGeom prst="rect">
            <a:avLst/>
          </a:prstGeom>
        </p:spPr>
      </p:pic>
      <p:pic>
        <p:nvPicPr>
          <p:cNvPr id="13" name="Imagen 12" descr="Captura de pantalla 2015-03-08 a la(s) 18.48.35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767" y="98213"/>
            <a:ext cx="1957293" cy="15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615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213</Words>
  <Application>Microsoft Macintosh PowerPoint</Application>
  <PresentationFormat>Presentación en pantalla (16:9)</PresentationFormat>
  <Paragraphs>33</Paragraphs>
  <Slides>10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Estas son las noticias más leídas del país en las últimas 2 semanas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GEOMETRY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Estas son las noticias más leídas del las últimas 2 semanas</dc:title>
  <dc:creator>CARREDONDO ARREDONDO</dc:creator>
  <cp:lastModifiedBy>CARREDONDO ARREDONDO</cp:lastModifiedBy>
  <cp:revision>19</cp:revision>
  <dcterms:created xsi:type="dcterms:W3CDTF">2015-03-08T21:37:09Z</dcterms:created>
  <dcterms:modified xsi:type="dcterms:W3CDTF">2015-03-09T00:42:12Z</dcterms:modified>
</cp:coreProperties>
</file>