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37E"/>
    <a:srgbClr val="9DDE51"/>
    <a:srgbClr val="ADABA4"/>
    <a:srgbClr val="A8A59E"/>
    <a:srgbClr val="8A8985"/>
    <a:srgbClr val="106517"/>
    <a:srgbClr val="006666"/>
    <a:srgbClr val="7F7F7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68" autoAdjust="0"/>
    <p:restoredTop sz="65328" autoAdjust="0"/>
  </p:normalViewPr>
  <p:slideViewPr>
    <p:cSldViewPr showGuides="1">
      <p:cViewPr varScale="1">
        <p:scale>
          <a:sx n="71" d="100"/>
          <a:sy n="71" d="100"/>
        </p:scale>
        <p:origin x="16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2536-C91D-4D81-869C-0013A7359684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9451-71FC-4470-AA85-CBE7E5F92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05727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38884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3932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65499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10990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3838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39554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0176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61505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63077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99" y="177800"/>
            <a:ext cx="6502402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12" y="94199"/>
            <a:ext cx="6663506" cy="6669602"/>
          </a:xfrm>
          <a:prstGeom prst="rect">
            <a:avLst/>
          </a:prstGeom>
        </p:spPr>
      </p:pic>
      <p:sp>
        <p:nvSpPr>
          <p:cNvPr id="45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rgbClr val="84837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2D050"/>
                </a:solidFill>
              </a:rPr>
              <a:t>RESUMEN</a:t>
            </a:r>
            <a:endParaRPr lang="en-GB" sz="1100" dirty="0">
              <a:solidFill>
                <a:srgbClr val="92D050"/>
              </a:solidFill>
            </a:endParaRPr>
          </a:p>
        </p:txBody>
      </p:sp>
      <p:cxnSp>
        <p:nvCxnSpPr>
          <p:cNvPr id="60" name="Straight Connector 27"/>
          <p:cNvCxnSpPr>
            <a:stCxn id="45" idx="6"/>
            <a:endCxn id="58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28"/>
          <p:cNvSpPr txBox="1"/>
          <p:nvPr/>
        </p:nvSpPr>
        <p:spPr>
          <a:xfrm>
            <a:off x="4476303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870223" y="570423"/>
            <a:ext cx="310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 smtClean="0">
                <a:solidFill>
                  <a:schemeClr val="bg1"/>
                </a:solidFill>
              </a:rPr>
              <a:t>Resumen</a:t>
            </a:r>
            <a:endParaRPr lang="es-CO" sz="4400" b="1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431920" y="1340768"/>
            <a:ext cx="34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bg1"/>
                </a:solidFill>
              </a:rPr>
              <a:t>INSIGHT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</a:rPr>
              <a:t>Todo creativo o artista expresa emociones, ideas y su visión del mundo; Esto los hace libres y realmente auténticos, como </a:t>
            </a:r>
            <a:r>
              <a:rPr lang="es-CO" sz="1400" dirty="0" err="1" smtClean="0">
                <a:solidFill>
                  <a:schemeClr val="bg1"/>
                </a:solidFill>
              </a:rPr>
              <a:t>Grolsch</a:t>
            </a:r>
            <a:r>
              <a:rPr lang="es-CO" sz="1400" dirty="0" smtClean="0">
                <a:solidFill>
                  <a:schemeClr val="bg1"/>
                </a:solidFill>
              </a:rPr>
              <a:t>.</a:t>
            </a:r>
            <a:r>
              <a:rPr lang="es-CO" sz="1400" dirty="0" smtClean="0">
                <a:solidFill>
                  <a:srgbClr val="92D050"/>
                </a:solidFill>
              </a:rPr>
              <a:t> </a:t>
            </a:r>
          </a:p>
          <a:p>
            <a:pPr algn="just"/>
            <a:r>
              <a:rPr lang="es-CO" sz="1400" b="1" dirty="0" smtClean="0">
                <a:solidFill>
                  <a:srgbClr val="92D050"/>
                </a:solidFill>
              </a:rPr>
              <a:t>Es el momento de ser único.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</a:rPr>
              <a:t> 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424833" y="2708768"/>
            <a:ext cx="217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CONCEPTO</a:t>
            </a:r>
            <a:endParaRPr lang="es-CO" dirty="0">
              <a:solidFill>
                <a:srgbClr val="9DDE51"/>
              </a:solidFill>
            </a:endParaRPr>
          </a:p>
          <a:p>
            <a:r>
              <a:rPr lang="es-CO" sz="1400" b="1" dirty="0" err="1" smtClean="0">
                <a:solidFill>
                  <a:srgbClr val="92D050"/>
                </a:solidFill>
              </a:rPr>
              <a:t>Grolsch</a:t>
            </a:r>
            <a:r>
              <a:rPr lang="es-CO" sz="1400" b="1" dirty="0" smtClean="0">
                <a:solidFill>
                  <a:srgbClr val="92D050"/>
                </a:solidFill>
              </a:rPr>
              <a:t> </a:t>
            </a:r>
            <a:r>
              <a:rPr lang="es-CO" sz="1400" b="1" dirty="0">
                <a:solidFill>
                  <a:srgbClr val="92D050"/>
                </a:solidFill>
              </a:rPr>
              <a:t>explota su interior.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424833" y="3558218"/>
            <a:ext cx="34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IDEA</a:t>
            </a:r>
            <a:endParaRPr lang="es-CO" dirty="0" smtClean="0">
              <a:solidFill>
                <a:schemeClr val="bg1"/>
              </a:solidFill>
            </a:endParaRPr>
          </a:p>
          <a:p>
            <a:r>
              <a:rPr lang="es-CO" sz="1400" dirty="0" smtClean="0">
                <a:solidFill>
                  <a:schemeClr val="bg1"/>
                </a:solidFill>
              </a:rPr>
              <a:t>vamos hacer </a:t>
            </a:r>
            <a:r>
              <a:rPr lang="es-CO" sz="1400" dirty="0">
                <a:solidFill>
                  <a:schemeClr val="bg1"/>
                </a:solidFill>
              </a:rPr>
              <a:t>que </a:t>
            </a:r>
            <a:r>
              <a:rPr lang="es-CO" sz="1400" dirty="0" smtClean="0">
                <a:solidFill>
                  <a:schemeClr val="bg1"/>
                </a:solidFill>
              </a:rPr>
              <a:t>las </a:t>
            </a:r>
            <a:r>
              <a:rPr lang="es-CO" sz="1400" dirty="0">
                <a:solidFill>
                  <a:schemeClr val="bg1"/>
                </a:solidFill>
              </a:rPr>
              <a:t>personas sientan esta </a:t>
            </a:r>
            <a:r>
              <a:rPr lang="es-CO" sz="1400" dirty="0" smtClean="0">
                <a:solidFill>
                  <a:schemeClr val="bg1"/>
                </a:solidFill>
              </a:rPr>
              <a:t>explosión de una forma única.</a:t>
            </a:r>
          </a:p>
          <a:p>
            <a:r>
              <a:rPr lang="es-CO" sz="1400" dirty="0" smtClean="0">
                <a:solidFill>
                  <a:schemeClr val="bg1"/>
                </a:solidFill>
              </a:rPr>
              <a:t> 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24832" y="4573881"/>
            <a:ext cx="34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bg1"/>
                </a:solidFill>
              </a:rPr>
              <a:t>ESTRATEGIA</a:t>
            </a:r>
            <a:endParaRPr lang="es-CO" sz="1400" b="1" dirty="0" smtClean="0">
              <a:solidFill>
                <a:schemeClr val="bg1"/>
              </a:solidFill>
            </a:endParaRPr>
          </a:p>
          <a:p>
            <a:pPr algn="just"/>
            <a:r>
              <a:rPr lang="es-CO" sz="1400" dirty="0" smtClean="0">
                <a:solidFill>
                  <a:schemeClr val="bg1"/>
                </a:solidFill>
              </a:rPr>
              <a:t>Crearemos una atmosfera experiencial que simbolice todo lo que es </a:t>
            </a:r>
            <a:r>
              <a:rPr lang="es-CO" sz="1400" dirty="0" err="1" smtClean="0">
                <a:solidFill>
                  <a:schemeClr val="bg1"/>
                </a:solidFill>
              </a:rPr>
              <a:t>Grolsch</a:t>
            </a:r>
            <a:r>
              <a:rPr lang="es-CO" sz="1400" dirty="0" smtClean="0">
                <a:solidFill>
                  <a:schemeClr val="bg1"/>
                </a:solidFill>
              </a:rPr>
              <a:t>, utilizando su icónico </a:t>
            </a:r>
            <a:r>
              <a:rPr lang="es-CO" sz="1400" dirty="0" err="1" smtClean="0">
                <a:solidFill>
                  <a:schemeClr val="bg1"/>
                </a:solidFill>
              </a:rPr>
              <a:t>Swingtop</a:t>
            </a:r>
            <a:r>
              <a:rPr lang="es-CO" sz="1400" dirty="0" smtClean="0">
                <a:solidFill>
                  <a:schemeClr val="bg1"/>
                </a:solidFill>
              </a:rPr>
              <a:t> y su vapor que de ella emerge, así las personas podrán sentirse envueltas en una autentica obra de arte.</a:t>
            </a:r>
            <a:r>
              <a:rPr lang="es-CO" sz="14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615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-297"/>
            <a:ext cx="6858594" cy="68582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1374" y="2924944"/>
            <a:ext cx="1303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GENERAR</a:t>
            </a:r>
          </a:p>
          <a:p>
            <a:r>
              <a:rPr lang="es-CO" sz="1400" dirty="0" err="1" smtClean="0">
                <a:solidFill>
                  <a:schemeClr val="bg1"/>
                </a:solidFill>
              </a:rPr>
              <a:t>Awareness</a:t>
            </a:r>
            <a:endParaRPr lang="es-CO" sz="1400" dirty="0" smtClean="0">
              <a:solidFill>
                <a:schemeClr val="bg1"/>
              </a:solidFill>
            </a:endParaRPr>
          </a:p>
          <a:p>
            <a:r>
              <a:rPr lang="es-CO" sz="1400" dirty="0" err="1" smtClean="0">
                <a:solidFill>
                  <a:schemeClr val="bg1"/>
                </a:solidFill>
              </a:rPr>
              <a:t>Engagement</a:t>
            </a:r>
            <a:endParaRPr lang="es-CO" sz="1400" dirty="0" smtClean="0">
              <a:solidFill>
                <a:schemeClr val="bg1"/>
              </a:solidFill>
            </a:endParaRPr>
          </a:p>
          <a:p>
            <a:r>
              <a:rPr lang="es-CO" sz="1400" dirty="0">
                <a:solidFill>
                  <a:schemeClr val="bg1"/>
                </a:solidFill>
              </a:rPr>
              <a:t>Word of </a:t>
            </a:r>
            <a:r>
              <a:rPr lang="es-CO" sz="1400" dirty="0" err="1" smtClean="0">
                <a:solidFill>
                  <a:schemeClr val="bg1"/>
                </a:solidFill>
              </a:rPr>
              <a:t>mouth</a:t>
            </a:r>
            <a:endParaRPr lang="es-CO" sz="1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fbcdn-sphotos-d-a.akamaihd.net/hphotos-ak-xpf1/v/t1.0-9/10885237_705151512929468_7930587983734286586_n.jpg?oh=67805ad6e7e70a988d2c70a726871e12&amp;oe=55B1556E&amp;__gda__=1437350916_ff738ba81732e7536039290181de1fa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b="16147"/>
          <a:stretch/>
        </p:blipFill>
        <p:spPr bwMode="auto">
          <a:xfrm>
            <a:off x="279151" y="5120208"/>
            <a:ext cx="1032925" cy="6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mia.xx.fbcdn.net/hphotos-xta1/v/t1.0-9/11073968_705152146262738_8975214535391297328_n.jpg?oh=810d3f3c0dea9223f8245fb78523ad29&amp;oe=55AC963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b="15835"/>
          <a:stretch/>
        </p:blipFill>
        <p:spPr bwMode="auto">
          <a:xfrm>
            <a:off x="2465345" y="5123159"/>
            <a:ext cx="1034933" cy="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cdn-sphotos-a-a.akamaihd.net/hphotos-ak-xtf1/v/t1.0-9/11060323_705151626262790_3924737046549978711_n.jpg?oh=ed10c25c51525aed3bf715f4e786d2ed&amp;oe=557A25E7&amp;__gda__=1437255100_1c49792b517a5f44f139eb1daf311bb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b="15835"/>
          <a:stretch/>
        </p:blipFill>
        <p:spPr bwMode="auto">
          <a:xfrm>
            <a:off x="1375533" y="5123159"/>
            <a:ext cx="1026355" cy="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rgbClr val="9DDE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DDE51"/>
                </a:solidFill>
              </a:rPr>
              <a:t>OBJETIVOS</a:t>
            </a:r>
            <a:endParaRPr lang="en-GB" sz="1100" dirty="0">
              <a:solidFill>
                <a:srgbClr val="9DDE51"/>
              </a:solidFill>
            </a:endParaRPr>
          </a:p>
        </p:txBody>
      </p:sp>
      <p:sp>
        <p:nvSpPr>
          <p:cNvPr id="12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7"/>
          <p:cNvCxnSpPr>
            <a:stCxn id="10" idx="6"/>
            <a:endCxn id="23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8"/>
          <p:cNvSpPr txBox="1"/>
          <p:nvPr/>
        </p:nvSpPr>
        <p:spPr>
          <a:xfrm>
            <a:off x="4480025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545739" y="570423"/>
            <a:ext cx="442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dirty="0">
                <a:solidFill>
                  <a:schemeClr val="bg1"/>
                </a:solidFill>
              </a:rPr>
              <a:t>Objetivos</a:t>
            </a:r>
            <a:endParaRPr lang="es-CO" sz="6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fbcdn-sphotos-g-a.akamaihd.net/hphotos-ak-xfp1/v/t1.0-9/11071454_705151719596114_1621248187142545162_n.jpg?oh=c11895851308b36da5629f5aae03117c&amp;oe=55B5AEA6&amp;__gda__=1434147375_5108da5d6e12a998f00fce8dcf0776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b="17018"/>
          <a:stretch/>
        </p:blipFill>
        <p:spPr bwMode="auto">
          <a:xfrm>
            <a:off x="3563735" y="5120207"/>
            <a:ext cx="1080273" cy="6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281374" y="4305592"/>
            <a:ext cx="436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¿A  QUIENES?</a:t>
            </a:r>
          </a:p>
          <a:p>
            <a:r>
              <a:rPr lang="es-CO" sz="1400" dirty="0">
                <a:solidFill>
                  <a:schemeClr val="bg1"/>
                </a:solidFill>
              </a:rPr>
              <a:t>A todos </a:t>
            </a:r>
            <a:r>
              <a:rPr lang="es-CO" sz="1400" dirty="0" smtClean="0">
                <a:solidFill>
                  <a:schemeClr val="bg1"/>
                </a:solidFill>
              </a:rPr>
              <a:t>ellos</a:t>
            </a:r>
            <a:endParaRPr lang="es-CO" b="1" dirty="0" smtClean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94923" y="4976191"/>
            <a:ext cx="4349085" cy="0"/>
          </a:xfrm>
          <a:prstGeom prst="line">
            <a:avLst/>
          </a:prstGeom>
          <a:ln>
            <a:solidFill>
              <a:srgbClr val="9DD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81374" y="5769746"/>
            <a:ext cx="4362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00" dirty="0" smtClean="0">
                <a:solidFill>
                  <a:schemeClr val="bg1"/>
                </a:solidFill>
              </a:rPr>
              <a:t>HYM 25-40 </a:t>
            </a:r>
            <a:r>
              <a:rPr lang="es-CO" sz="1000" dirty="0" err="1" smtClean="0">
                <a:solidFill>
                  <a:schemeClr val="bg1"/>
                </a:solidFill>
              </a:rPr>
              <a:t>nse</a:t>
            </a:r>
            <a:r>
              <a:rPr lang="es-CO" sz="1000" dirty="0" smtClean="0">
                <a:solidFill>
                  <a:schemeClr val="bg1"/>
                </a:solidFill>
              </a:rPr>
              <a:t> 4-6 (Artistas y Creativos)</a:t>
            </a:r>
            <a:endParaRPr lang="es-CO" sz="1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3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sphotos-b-a.akamaihd.net/hphotos-ak-xpa1/v/t1.0-9/10612692_648590318585588_7123099098698572441_n.png?oh=8a1e1eb87daddf1952f67b6cf5be80f1&amp;oe=55702CD1&amp;__gda__=1434457449_ce753fc5ccfdbf2b77dad3a771e5206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3"/>
          <a:stretch/>
        </p:blipFill>
        <p:spPr bwMode="auto">
          <a:xfrm>
            <a:off x="108520" y="14942"/>
            <a:ext cx="9144000" cy="684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rgbClr val="9DDE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DDE51"/>
                </a:solidFill>
              </a:rPr>
              <a:t>RETO</a:t>
            </a:r>
            <a:endParaRPr lang="en-GB" sz="1100" dirty="0">
              <a:solidFill>
                <a:srgbClr val="9DDE51"/>
              </a:solidFill>
            </a:endParaRPr>
          </a:p>
        </p:txBody>
      </p:sp>
      <p:sp>
        <p:nvSpPr>
          <p:cNvPr id="34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Straight Connector 27"/>
          <p:cNvCxnSpPr>
            <a:stCxn id="30" idx="6"/>
            <a:endCxn id="43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28"/>
          <p:cNvSpPr txBox="1"/>
          <p:nvPr/>
        </p:nvSpPr>
        <p:spPr>
          <a:xfrm>
            <a:off x="4480025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545739" y="570423"/>
            <a:ext cx="442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dirty="0">
                <a:solidFill>
                  <a:schemeClr val="bg1"/>
                </a:solidFill>
              </a:rPr>
              <a:t>Reto</a:t>
            </a:r>
            <a:endParaRPr lang="es-CO" sz="6600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08344" y="4581128"/>
            <a:ext cx="3320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POSICIONAR GROLSCH</a:t>
            </a:r>
          </a:p>
          <a:p>
            <a:r>
              <a:rPr lang="es-CO" sz="1400" dirty="0" smtClean="0">
                <a:solidFill>
                  <a:schemeClr val="bg1"/>
                </a:solidFill>
              </a:rPr>
              <a:t>Como la marca de cerveza vanguardista del creativo y artista Colombiano resaltando su autenticidad. </a:t>
            </a:r>
          </a:p>
          <a:p>
            <a:r>
              <a:rPr lang="es-CO" sz="1400" dirty="0" smtClean="0">
                <a:solidFill>
                  <a:schemeClr val="bg1"/>
                </a:solidFill>
              </a:rPr>
              <a:t> 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1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62" y="0"/>
            <a:ext cx="6851732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45739" y="570423"/>
            <a:ext cx="442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</a:rPr>
              <a:t>Oportunidad</a:t>
            </a:r>
            <a:endParaRPr lang="es-CO" sz="6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72947" y="4581128"/>
            <a:ext cx="3320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ATACAR SEGMENTOS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</a:rPr>
              <a:t>de consumidores en búsqueda de experiencias nuevas y creativas, apalancados en la identidad definida de </a:t>
            </a:r>
            <a:r>
              <a:rPr lang="es-CO" sz="1400" dirty="0" err="1" smtClean="0">
                <a:solidFill>
                  <a:schemeClr val="bg1"/>
                </a:solidFill>
              </a:rPr>
              <a:t>Grolsch</a:t>
            </a:r>
            <a:r>
              <a:rPr lang="es-CO" sz="1400" dirty="0" smtClean="0">
                <a:solidFill>
                  <a:schemeClr val="bg1"/>
                </a:solidFill>
              </a:rPr>
              <a:t> como un diferencial antes sus competidores</a:t>
            </a:r>
            <a:r>
              <a:rPr lang="es-CO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rgbClr val="9DDE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DDE51"/>
                </a:solidFill>
              </a:rPr>
              <a:t>OPORTUNIDAD</a:t>
            </a:r>
            <a:endParaRPr lang="en-GB" sz="1100" dirty="0">
              <a:solidFill>
                <a:srgbClr val="9DDE51"/>
              </a:solidFill>
            </a:endParaRPr>
          </a:p>
        </p:txBody>
      </p:sp>
      <p:sp>
        <p:nvSpPr>
          <p:cNvPr id="33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Straight Connector 27"/>
          <p:cNvCxnSpPr>
            <a:stCxn id="27" idx="6"/>
            <a:endCxn id="40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28"/>
          <p:cNvSpPr txBox="1"/>
          <p:nvPr/>
        </p:nvSpPr>
        <p:spPr>
          <a:xfrm>
            <a:off x="4499121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0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35" y="1"/>
            <a:ext cx="6851731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324544" y="570423"/>
            <a:ext cx="9793088" cy="545086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2743199" y="836712"/>
            <a:ext cx="3657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INSIGHT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Todo creativo o artista expresa emociones, ideas y su visión del mundo; Esto los hace libres y realmente auténticos, como </a:t>
            </a:r>
            <a:r>
              <a:rPr lang="es-CO" sz="1400" dirty="0" err="1" smtClean="0">
                <a:solidFill>
                  <a:schemeClr val="bg1"/>
                </a:solidFill>
              </a:rPr>
              <a:t>Grolsch</a:t>
            </a:r>
            <a:r>
              <a:rPr lang="es-CO" sz="1400" dirty="0" smtClean="0">
                <a:solidFill>
                  <a:schemeClr val="bg1"/>
                </a:solidFill>
              </a:rPr>
              <a:t>.</a:t>
            </a:r>
            <a:r>
              <a:rPr lang="es-CO" sz="1400" dirty="0" smtClean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es-CO" sz="1400" b="1" dirty="0" smtClean="0">
                <a:solidFill>
                  <a:srgbClr val="92D050"/>
                </a:solidFill>
              </a:rPr>
              <a:t>ES EL MOMENTO DE SER ÚNICO.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 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27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rgbClr val="9DDE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DDE51"/>
                </a:solidFill>
              </a:rPr>
              <a:t>IDEA</a:t>
            </a:r>
            <a:endParaRPr lang="en-GB" sz="1100" dirty="0">
              <a:solidFill>
                <a:srgbClr val="9DDE51"/>
              </a:solidFill>
            </a:endParaRPr>
          </a:p>
        </p:txBody>
      </p:sp>
      <p:sp>
        <p:nvSpPr>
          <p:cNvPr id="36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Straight Connector 27"/>
          <p:cNvCxnSpPr>
            <a:stCxn id="27" idx="6"/>
            <a:endCxn id="40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28"/>
          <p:cNvSpPr txBox="1"/>
          <p:nvPr/>
        </p:nvSpPr>
        <p:spPr>
          <a:xfrm>
            <a:off x="4476303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55500" y="2623645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dirty="0" err="1" smtClean="0">
                <a:solidFill>
                  <a:srgbClr val="9DDE51"/>
                </a:solidFill>
              </a:rPr>
              <a:t>Grolsch</a:t>
            </a:r>
            <a:r>
              <a:rPr lang="es-CO" sz="3200" dirty="0" smtClean="0">
                <a:solidFill>
                  <a:srgbClr val="9DDE51"/>
                </a:solidFill>
              </a:rPr>
              <a:t> explota su interior.</a:t>
            </a:r>
            <a:endParaRPr lang="es-CO" sz="3200" dirty="0">
              <a:solidFill>
                <a:srgbClr val="9DDE5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00272" y="4209962"/>
            <a:ext cx="3487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/>
                </a:solidFill>
              </a:rPr>
              <a:t>“</a:t>
            </a:r>
            <a:r>
              <a:rPr lang="es-CO" sz="1400" dirty="0" err="1" smtClean="0">
                <a:solidFill>
                  <a:schemeClr val="bg1"/>
                </a:solidFill>
              </a:rPr>
              <a:t>Grolsch</a:t>
            </a:r>
            <a:r>
              <a:rPr lang="es-CO" sz="1400" dirty="0" smtClean="0">
                <a:solidFill>
                  <a:schemeClr val="bg1"/>
                </a:solidFill>
              </a:rPr>
              <a:t> consta de un corcho en cerámica que </a:t>
            </a:r>
            <a:r>
              <a:rPr lang="es-CO" sz="1400" b="1" dirty="0" smtClean="0">
                <a:solidFill>
                  <a:srgbClr val="9DDE51"/>
                </a:solidFill>
              </a:rPr>
              <a:t>EXPLOTA </a:t>
            </a:r>
            <a:r>
              <a:rPr lang="es-CO" sz="1400" dirty="0" smtClean="0">
                <a:solidFill>
                  <a:schemeClr val="bg1"/>
                </a:solidFill>
              </a:rPr>
              <a:t>al momento de su apertura” (…) “brindándole sin duda a sus consumidores, una experiencia única en su destape”.  Es así como nace esta idea: vamos hacer </a:t>
            </a:r>
            <a:r>
              <a:rPr lang="es-CO" sz="1400" dirty="0">
                <a:solidFill>
                  <a:schemeClr val="bg1"/>
                </a:solidFill>
              </a:rPr>
              <a:t>que </a:t>
            </a:r>
            <a:r>
              <a:rPr lang="es-CO" sz="1400" dirty="0" smtClean="0">
                <a:solidFill>
                  <a:schemeClr val="bg1"/>
                </a:solidFill>
              </a:rPr>
              <a:t>las </a:t>
            </a:r>
            <a:r>
              <a:rPr lang="es-CO" sz="1400" dirty="0">
                <a:solidFill>
                  <a:schemeClr val="bg1"/>
                </a:solidFill>
              </a:rPr>
              <a:t>personas sientan esta </a:t>
            </a:r>
            <a:r>
              <a:rPr lang="es-CO" sz="1400" dirty="0" smtClean="0">
                <a:solidFill>
                  <a:schemeClr val="bg1"/>
                </a:solidFill>
              </a:rPr>
              <a:t>explosión de una forma única.</a:t>
            </a:r>
          </a:p>
          <a:p>
            <a:r>
              <a:rPr lang="es-CO" sz="1400" dirty="0" smtClean="0">
                <a:solidFill>
                  <a:schemeClr val="bg1"/>
                </a:solidFill>
              </a:rPr>
              <a:t> 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3943" y="3212976"/>
            <a:ext cx="2022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</a:rPr>
              <a:t>Idea</a:t>
            </a:r>
            <a:endParaRPr lang="es-CO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5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fbcdn-sphotos-e-a.akamaihd.net/hphotos-ak-xpa1/v/t1.0-9/10616708_654795894631697_1806533662629227280_n.jpg?oh=efc2a157533f490ad112c83d4ea24eec&amp;oe=55A9EDED&amp;__gda__=1438377045_08fe785d5368c61c45a90557a1821a6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 bwMode="auto">
          <a:xfrm>
            <a:off x="1835696" y="-1"/>
            <a:ext cx="7317163" cy="6858001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63"/>
          <p:cNvSpPr/>
          <p:nvPr/>
        </p:nvSpPr>
        <p:spPr>
          <a:xfrm>
            <a:off x="-324544" y="570423"/>
            <a:ext cx="9793088" cy="628757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CuadroTexto 43"/>
          <p:cNvSpPr txBox="1"/>
          <p:nvPr/>
        </p:nvSpPr>
        <p:spPr>
          <a:xfrm>
            <a:off x="4545739" y="570423"/>
            <a:ext cx="442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000" b="1" dirty="0">
                <a:solidFill>
                  <a:schemeClr val="bg1"/>
                </a:solidFill>
              </a:rPr>
              <a:t>Estrategia</a:t>
            </a:r>
            <a:endParaRPr lang="es-CO" sz="6600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2948" y="1131974"/>
            <a:ext cx="3399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CREAREMOS</a:t>
            </a:r>
          </a:p>
          <a:p>
            <a:pPr algn="just"/>
            <a:r>
              <a:rPr lang="es-CO" sz="1400" dirty="0">
                <a:solidFill>
                  <a:schemeClr val="bg1"/>
                </a:solidFill>
              </a:rPr>
              <a:t>u</a:t>
            </a:r>
            <a:r>
              <a:rPr lang="es-CO" sz="1400" dirty="0" smtClean="0">
                <a:solidFill>
                  <a:schemeClr val="bg1"/>
                </a:solidFill>
              </a:rPr>
              <a:t>na atmosfera experiencial que simbolice todo lo que es </a:t>
            </a:r>
            <a:r>
              <a:rPr lang="es-CO" sz="1400" dirty="0" err="1" smtClean="0">
                <a:solidFill>
                  <a:schemeClr val="bg1"/>
                </a:solidFill>
              </a:rPr>
              <a:t>Grolsch</a:t>
            </a:r>
            <a:r>
              <a:rPr lang="es-CO" sz="1400" dirty="0" smtClean="0">
                <a:solidFill>
                  <a:schemeClr val="bg1"/>
                </a:solidFill>
              </a:rPr>
              <a:t>, utilizando su icónico </a:t>
            </a:r>
            <a:r>
              <a:rPr lang="es-CO" sz="1400" dirty="0" err="1" smtClean="0">
                <a:solidFill>
                  <a:schemeClr val="bg1"/>
                </a:solidFill>
              </a:rPr>
              <a:t>Swingtop</a:t>
            </a:r>
            <a:r>
              <a:rPr lang="es-CO" sz="1400" dirty="0" smtClean="0">
                <a:solidFill>
                  <a:schemeClr val="bg1"/>
                </a:solidFill>
              </a:rPr>
              <a:t> y su vapor que de ella emerge, así las personas podrán sentirse envueltas en una autentica obra de arte.</a:t>
            </a:r>
            <a:r>
              <a:rPr lang="es-CO" sz="1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rgbClr val="9DDE5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Straight Connector 27"/>
          <p:cNvCxnSpPr>
            <a:stCxn id="45" idx="6"/>
            <a:endCxn id="58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28"/>
          <p:cNvSpPr txBox="1"/>
          <p:nvPr/>
        </p:nvSpPr>
        <p:spPr>
          <a:xfrm>
            <a:off x="4476303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DDE51"/>
                </a:solidFill>
              </a:rPr>
              <a:t>ESTRATEGIA</a:t>
            </a:r>
            <a:endParaRPr lang="en-GB" sz="1100" dirty="0">
              <a:solidFill>
                <a:srgbClr val="9DDE51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119732" y="2806207"/>
            <a:ext cx="33998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COMO ES?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</a:rPr>
              <a:t>Realizaremos replicas de botellas </a:t>
            </a:r>
            <a:r>
              <a:rPr lang="es-CO" sz="1400" dirty="0" err="1" smtClean="0">
                <a:solidFill>
                  <a:schemeClr val="bg1"/>
                </a:solidFill>
              </a:rPr>
              <a:t>Swingtop</a:t>
            </a:r>
            <a:r>
              <a:rPr lang="es-CO" sz="1400" dirty="0" smtClean="0">
                <a:solidFill>
                  <a:schemeClr val="bg1"/>
                </a:solidFill>
              </a:rPr>
              <a:t> gigantes, las cuales estarán en diferentes lugares estratégicos a nivel nacional (Parque 93 – Jazz </a:t>
            </a:r>
            <a:r>
              <a:rPr lang="es-CO" sz="1400" dirty="0">
                <a:solidFill>
                  <a:schemeClr val="bg1"/>
                </a:solidFill>
              </a:rPr>
              <a:t>a</a:t>
            </a:r>
            <a:r>
              <a:rPr lang="es-CO" sz="1400" dirty="0" smtClean="0">
                <a:solidFill>
                  <a:schemeClr val="bg1"/>
                </a:solidFill>
              </a:rPr>
              <a:t>l Parque – Parque lleras y otros), acompañando exposiciones artísticas urbanas.</a:t>
            </a:r>
            <a:endParaRPr lang="es-CO" sz="1400" b="1" dirty="0" smtClean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387159" y="4365104"/>
            <a:ext cx="3399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>
                <a:solidFill>
                  <a:schemeClr val="bg1"/>
                </a:solidFill>
              </a:rPr>
              <a:t>Y COMO FUNCIONA?</a:t>
            </a:r>
          </a:p>
          <a:p>
            <a:pPr algn="just"/>
            <a:r>
              <a:rPr lang="es-CO" sz="1400" dirty="0" smtClean="0">
                <a:solidFill>
                  <a:schemeClr val="bg1"/>
                </a:solidFill>
              </a:rPr>
              <a:t>En la cúspide del evento la botella será destapada y de ella emergerá el vapor tipo bruma que envolverá a los presentes para que sientan la esencia del interior de </a:t>
            </a:r>
            <a:r>
              <a:rPr lang="es-CO" sz="1400" dirty="0" err="1" smtClean="0">
                <a:solidFill>
                  <a:schemeClr val="bg1"/>
                </a:solidFill>
              </a:rPr>
              <a:t>Grolsch</a:t>
            </a:r>
            <a:r>
              <a:rPr lang="es-CO" sz="1400" dirty="0" smtClean="0">
                <a:solidFill>
                  <a:schemeClr val="bg1"/>
                </a:solidFill>
              </a:rPr>
              <a:t>.</a:t>
            </a:r>
            <a:endParaRPr lang="es-CO" sz="1400" b="1" dirty="0" smtClean="0">
              <a:solidFill>
                <a:schemeClr val="bg1"/>
              </a:solidFill>
            </a:endParaRPr>
          </a:p>
        </p:txBody>
      </p:sp>
      <p:pic>
        <p:nvPicPr>
          <p:cNvPr id="3084" name="Picture 12" descr="http://1.bp.blogspot.com/-d8fLsq0drME/Uyyh2_VnXFI/AAAAAAAAKAY/pslBWRGX2IU/s1600/flecha-negr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4183230" y="2043179"/>
            <a:ext cx="586146" cy="7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http://1.bp.blogspot.com/-d8fLsq0drME/Uyyh2_VnXFI/AAAAAAAAKAY/pslBWRGX2IU/s1600/flecha-negra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224" flipV="1">
            <a:off x="4363909" y="4424121"/>
            <a:ext cx="586146" cy="8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257474" y="5827042"/>
            <a:ext cx="15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rgbClr val="92D050"/>
                </a:solidFill>
              </a:rPr>
              <a:t>VER </a:t>
            </a:r>
            <a:r>
              <a:rPr lang="es-CO" sz="1200" b="1" dirty="0" smtClean="0">
                <a:solidFill>
                  <a:srgbClr val="92D050"/>
                </a:solidFill>
              </a:rPr>
              <a:t>VIDEO ADJUNTO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60822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47" y="94199"/>
            <a:ext cx="6663506" cy="6669602"/>
          </a:xfrm>
          <a:prstGeom prst="rect">
            <a:avLst/>
          </a:prstGeom>
        </p:spPr>
      </p:pic>
      <p:sp>
        <p:nvSpPr>
          <p:cNvPr id="154" name="Rectángulo 153"/>
          <p:cNvSpPr/>
          <p:nvPr/>
        </p:nvSpPr>
        <p:spPr>
          <a:xfrm>
            <a:off x="-324544" y="570423"/>
            <a:ext cx="9793088" cy="62875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5870223" y="570423"/>
            <a:ext cx="310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 smtClean="0">
                <a:solidFill>
                  <a:schemeClr val="bg1"/>
                </a:solidFill>
              </a:rPr>
              <a:t>Ejecución</a:t>
            </a:r>
            <a:endParaRPr lang="es-CO" sz="44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412776"/>
            <a:ext cx="4863229" cy="2047932"/>
          </a:xfrm>
          <a:prstGeom prst="rect">
            <a:avLst/>
          </a:prstGeom>
        </p:spPr>
      </p:pic>
      <p:sp>
        <p:nvSpPr>
          <p:cNvPr id="106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2D050"/>
                </a:solidFill>
              </a:rPr>
              <a:t>EJECUCIÓN</a:t>
            </a:r>
            <a:endParaRPr lang="en-GB" sz="1100" dirty="0">
              <a:solidFill>
                <a:srgbClr val="92D050"/>
              </a:solidFill>
            </a:endParaRPr>
          </a:p>
        </p:txBody>
      </p:sp>
      <p:sp>
        <p:nvSpPr>
          <p:cNvPr id="117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1" name="Straight Connector 27"/>
          <p:cNvCxnSpPr>
            <a:stCxn id="106" idx="6"/>
            <a:endCxn id="119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28"/>
          <p:cNvSpPr txBox="1"/>
          <p:nvPr/>
        </p:nvSpPr>
        <p:spPr>
          <a:xfrm>
            <a:off x="4476303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97" y="1403904"/>
            <a:ext cx="2899654" cy="260116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27584" y="1271107"/>
            <a:ext cx="2717682" cy="1152128"/>
          </a:xfrm>
          <a:prstGeom prst="rect">
            <a:avLst/>
          </a:prstGeom>
          <a:noFill/>
          <a:ln w="9525">
            <a:solidFill>
              <a:srgbClr val="9DD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5" name="Rectángulo 124"/>
          <p:cNvSpPr/>
          <p:nvPr/>
        </p:nvSpPr>
        <p:spPr>
          <a:xfrm>
            <a:off x="432584" y="6597932"/>
            <a:ext cx="82788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i="1" dirty="0">
                <a:solidFill>
                  <a:schemeClr val="bg1"/>
                </a:solidFill>
                <a:latin typeface="Calibri" panose="020F0502020204030204" pitchFamily="34" charset="0"/>
              </a:rPr>
              <a:t>FUENTE: TGI Colombia </a:t>
            </a:r>
            <a:r>
              <a:rPr lang="es-CO" sz="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W2 2013+W1 2014 Universo: 11.450.000 (Personas) Target: </a:t>
            </a:r>
            <a:r>
              <a:rPr lang="es-CO" sz="8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HyM</a:t>
            </a:r>
            <a:r>
              <a:rPr lang="es-CO" sz="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25 – 40 NSE +4 (614.000) Ciudades Bogotá – Medellín - Costa </a:t>
            </a:r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127" name="CuadroTexto 126"/>
          <p:cNvSpPr txBox="1"/>
          <p:nvPr/>
        </p:nvSpPr>
        <p:spPr>
          <a:xfrm rot="16200000">
            <a:off x="-23530" y="1814912"/>
            <a:ext cx="144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</a:rPr>
              <a:t>Medios Óptimos</a:t>
            </a:r>
            <a:endParaRPr lang="es-CO" sz="1000" dirty="0">
              <a:solidFill>
                <a:schemeClr val="bg1"/>
              </a:solidFill>
            </a:endParaRPr>
          </a:p>
        </p:txBody>
      </p:sp>
      <p:grpSp>
        <p:nvGrpSpPr>
          <p:cNvPr id="129" name="Group 13"/>
          <p:cNvGrpSpPr>
            <a:grpSpLocks/>
          </p:cNvGrpSpPr>
          <p:nvPr/>
        </p:nvGrpSpPr>
        <p:grpSpPr bwMode="auto">
          <a:xfrm>
            <a:off x="539552" y="4581128"/>
            <a:ext cx="1108037" cy="417213"/>
            <a:chOff x="0" y="0"/>
            <a:chExt cx="1998" cy="752"/>
          </a:xfrm>
        </p:grpSpPr>
        <p:pic>
          <p:nvPicPr>
            <p:cNvPr id="130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" y="13"/>
              <a:ext cx="111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" name="Picture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06" y="4608600"/>
            <a:ext cx="507598" cy="41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04" y="4581128"/>
            <a:ext cx="302468" cy="40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5" y="4602412"/>
            <a:ext cx="364094" cy="37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CuadroTexto 141"/>
          <p:cNvSpPr txBox="1"/>
          <p:nvPr/>
        </p:nvSpPr>
        <p:spPr>
          <a:xfrm>
            <a:off x="498045" y="752081"/>
            <a:ext cx="298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CONSUMO DE MEDIOS 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Penetración del medio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43" name="CuadroTexto 142"/>
          <p:cNvSpPr txBox="1"/>
          <p:nvPr/>
        </p:nvSpPr>
        <p:spPr>
          <a:xfrm>
            <a:off x="441188" y="5082260"/>
            <a:ext cx="3338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bg1"/>
                </a:solidFill>
              </a:rPr>
              <a:t>DIGITAL </a:t>
            </a:r>
          </a:p>
          <a:p>
            <a:pPr algn="just"/>
            <a:r>
              <a:rPr lang="es-CO" sz="1200" b="1" dirty="0">
                <a:solidFill>
                  <a:srgbClr val="9DDE51"/>
                </a:solidFill>
              </a:rPr>
              <a:t>INTERACCION </a:t>
            </a:r>
            <a:r>
              <a:rPr lang="es-CO" sz="1200" b="1" dirty="0" smtClean="0">
                <a:solidFill>
                  <a:srgbClr val="9DDE51"/>
                </a:solidFill>
              </a:rPr>
              <a:t>Y ALCANCE</a:t>
            </a:r>
            <a:endParaRPr lang="es-CO" sz="1200" b="1" dirty="0">
              <a:solidFill>
                <a:srgbClr val="9DDE51"/>
              </a:solidFill>
            </a:endParaRPr>
          </a:p>
          <a:p>
            <a:pPr algn="just"/>
            <a:r>
              <a:rPr lang="es-CO" sz="1200" dirty="0" smtClean="0">
                <a:solidFill>
                  <a:schemeClr val="bg1"/>
                </a:solidFill>
              </a:rPr>
              <a:t>Direccionar al site de la marca para recibir información mas relevante, potencializando el concepto y generando la expectativa hacia las actividades. Se usaran formatos disruptivos, SEM, </a:t>
            </a:r>
            <a:r>
              <a:rPr lang="es-CO" sz="1200" dirty="0" err="1" smtClean="0">
                <a:solidFill>
                  <a:schemeClr val="bg1"/>
                </a:solidFill>
              </a:rPr>
              <a:t>Serch</a:t>
            </a:r>
            <a:r>
              <a:rPr lang="es-CO" sz="1200" dirty="0" smtClean="0">
                <a:solidFill>
                  <a:schemeClr val="bg1"/>
                </a:solidFill>
              </a:rPr>
              <a:t>, </a:t>
            </a:r>
            <a:r>
              <a:rPr lang="es-CO" sz="1200" dirty="0" err="1" smtClean="0">
                <a:solidFill>
                  <a:schemeClr val="bg1"/>
                </a:solidFill>
              </a:rPr>
              <a:t>display</a:t>
            </a:r>
            <a:r>
              <a:rPr lang="es-CO" sz="1200" dirty="0" smtClean="0">
                <a:solidFill>
                  <a:schemeClr val="bg1"/>
                </a:solidFill>
              </a:rPr>
              <a:t> y video - YOUTUBE.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44" name="CuadroTexto 143"/>
          <p:cNvSpPr txBox="1"/>
          <p:nvPr/>
        </p:nvSpPr>
        <p:spPr>
          <a:xfrm>
            <a:off x="3080721" y="4201343"/>
            <a:ext cx="29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ROL DE LOS MEDIOS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45" name="CuadroTexto 144"/>
          <p:cNvSpPr txBox="1"/>
          <p:nvPr/>
        </p:nvSpPr>
        <p:spPr>
          <a:xfrm>
            <a:off x="3655570" y="3717032"/>
            <a:ext cx="511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DIGITAL - </a:t>
            </a:r>
            <a:r>
              <a:rPr lang="es-CO" sz="1200" dirty="0" smtClean="0">
                <a:solidFill>
                  <a:schemeClr val="bg1"/>
                </a:solidFill>
              </a:rPr>
              <a:t>Vivirá transversal durante toda la campaña aportando en el cumplimiento de los 3 pilares.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46" name="AutoShape 26"/>
          <p:cNvSpPr>
            <a:spLocks/>
          </p:cNvSpPr>
          <p:nvPr/>
        </p:nvSpPr>
        <p:spPr bwMode="auto">
          <a:xfrm>
            <a:off x="4063813" y="3573016"/>
            <a:ext cx="4324611" cy="162081"/>
          </a:xfrm>
          <a:prstGeom prst="rightArrow">
            <a:avLst>
              <a:gd name="adj1" fmla="val 56028"/>
              <a:gd name="adj2" fmla="val 65405"/>
            </a:avLst>
          </a:prstGeom>
          <a:solidFill>
            <a:srgbClr val="92D050"/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4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sym typeface="Gill Sans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8028384" y="2276872"/>
            <a:ext cx="216024" cy="576064"/>
            <a:chOff x="8028384" y="2276872"/>
            <a:chExt cx="216024" cy="576064"/>
          </a:xfrm>
        </p:grpSpPr>
        <p:cxnSp>
          <p:nvCxnSpPr>
            <p:cNvPr id="16" name="Conector recto 15"/>
            <p:cNvCxnSpPr/>
            <p:nvPr/>
          </p:nvCxnSpPr>
          <p:spPr>
            <a:xfrm>
              <a:off x="8244408" y="2276872"/>
              <a:ext cx="0" cy="576064"/>
            </a:xfrm>
            <a:prstGeom prst="line">
              <a:avLst/>
            </a:prstGeom>
            <a:ln>
              <a:solidFill>
                <a:srgbClr val="9DDE5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H="1">
              <a:off x="8028384" y="2276872"/>
              <a:ext cx="216024" cy="0"/>
            </a:xfrm>
            <a:prstGeom prst="line">
              <a:avLst/>
            </a:prstGeom>
            <a:ln>
              <a:solidFill>
                <a:srgbClr val="9DDE5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/>
            <p:cNvCxnSpPr/>
            <p:nvPr/>
          </p:nvCxnSpPr>
          <p:spPr>
            <a:xfrm flipH="1">
              <a:off x="8028384" y="2843808"/>
              <a:ext cx="216024" cy="0"/>
            </a:xfrm>
            <a:prstGeom prst="line">
              <a:avLst/>
            </a:prstGeom>
            <a:ln>
              <a:solidFill>
                <a:srgbClr val="9DDE5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CuadroTexto 147"/>
          <p:cNvSpPr txBox="1"/>
          <p:nvPr/>
        </p:nvSpPr>
        <p:spPr>
          <a:xfrm>
            <a:off x="4277060" y="5101221"/>
            <a:ext cx="226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bg1"/>
                </a:solidFill>
              </a:rPr>
              <a:t>SOCIAL MEDIA – MEDIO PROPIO</a:t>
            </a:r>
          </a:p>
          <a:p>
            <a:pPr algn="just"/>
            <a:r>
              <a:rPr lang="es-CO" sz="1200" b="1" dirty="0" smtClean="0">
                <a:solidFill>
                  <a:srgbClr val="9DDE51"/>
                </a:solidFill>
              </a:rPr>
              <a:t>WOM</a:t>
            </a:r>
            <a:endParaRPr lang="es-CO" sz="1200" b="1" dirty="0">
              <a:solidFill>
                <a:srgbClr val="9DDE51"/>
              </a:solidFill>
            </a:endParaRPr>
          </a:p>
          <a:p>
            <a:pPr algn="just"/>
            <a:r>
              <a:rPr lang="es-CO" sz="1200" dirty="0" smtClean="0">
                <a:solidFill>
                  <a:schemeClr val="bg1"/>
                </a:solidFill>
              </a:rPr>
              <a:t>Viralizar las experiencias generadas en las activaciones para crecer en comunidad y lograr un alcance orgánico. </a:t>
            </a:r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149" name="Picture 1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84" y="4615728"/>
            <a:ext cx="402153" cy="4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67" y="4568616"/>
            <a:ext cx="449266" cy="4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49" y="4597833"/>
            <a:ext cx="314147" cy="4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CuadroTexto 151"/>
          <p:cNvSpPr txBox="1"/>
          <p:nvPr/>
        </p:nvSpPr>
        <p:spPr>
          <a:xfrm>
            <a:off x="6725332" y="5103469"/>
            <a:ext cx="22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bg1"/>
                </a:solidFill>
              </a:rPr>
              <a:t>REVISTAS ESPECIALIZADAS</a:t>
            </a:r>
          </a:p>
          <a:p>
            <a:pPr algn="just"/>
            <a:r>
              <a:rPr lang="es-CO" sz="1200" b="1" dirty="0" smtClean="0">
                <a:solidFill>
                  <a:srgbClr val="9DDE51"/>
                </a:solidFill>
              </a:rPr>
              <a:t>SEGMENTACIÓN</a:t>
            </a:r>
          </a:p>
          <a:p>
            <a:pPr algn="just"/>
            <a:r>
              <a:rPr lang="es-CO" sz="1200" dirty="0" smtClean="0">
                <a:solidFill>
                  <a:schemeClr val="bg1"/>
                </a:solidFill>
              </a:rPr>
              <a:t>Generar contenido de marca y </a:t>
            </a:r>
            <a:r>
              <a:rPr lang="es-CO" sz="1200" dirty="0" err="1" smtClean="0">
                <a:solidFill>
                  <a:schemeClr val="bg1"/>
                </a:solidFill>
              </a:rPr>
              <a:t>awareness</a:t>
            </a:r>
            <a:r>
              <a:rPr lang="es-CO" sz="1200" dirty="0" smtClean="0">
                <a:solidFill>
                  <a:schemeClr val="bg1"/>
                </a:solidFill>
              </a:rPr>
              <a:t> por medio de formatos especiales. 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6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cdn-sphotos-a-a.akamaihd.net/hphotos-ak-xpf1/v/t1.0-9/10407231_639880219456598_4282479842442338505_n.png?oh=df1d2468d0785173fe87cd298277559d&amp;oe=55B36FD9&amp;__gda__=1437630131_7d9427c3b2a2d9d304caf237c86521ba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9"/>
          <a:stretch/>
        </p:blipFill>
        <p:spPr bwMode="auto">
          <a:xfrm>
            <a:off x="1804988" y="385709"/>
            <a:ext cx="5534025" cy="63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ángulo 131"/>
          <p:cNvSpPr/>
          <p:nvPr/>
        </p:nvSpPr>
        <p:spPr>
          <a:xfrm>
            <a:off x="-324544" y="570423"/>
            <a:ext cx="9793088" cy="62875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755576" y="1190591"/>
            <a:ext cx="25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bg1"/>
                </a:solidFill>
              </a:rPr>
              <a:t>BTL – STREET MARKETING</a:t>
            </a:r>
          </a:p>
          <a:p>
            <a:pPr algn="just"/>
            <a:r>
              <a:rPr lang="es-CO" sz="1200" b="1" dirty="0" smtClean="0">
                <a:solidFill>
                  <a:srgbClr val="9DDE51"/>
                </a:solidFill>
              </a:rPr>
              <a:t>IMPACTO Y CERCANIA</a:t>
            </a:r>
          </a:p>
          <a:p>
            <a:pPr algn="just"/>
            <a:r>
              <a:rPr lang="es-CO" sz="1200" dirty="0" smtClean="0">
                <a:solidFill>
                  <a:schemeClr val="bg1"/>
                </a:solidFill>
              </a:rPr>
              <a:t>una </a:t>
            </a:r>
            <a:r>
              <a:rPr lang="es-CO" sz="1200" dirty="0">
                <a:solidFill>
                  <a:schemeClr val="bg1"/>
                </a:solidFill>
              </a:rPr>
              <a:t>replica de la botella </a:t>
            </a:r>
            <a:r>
              <a:rPr lang="es-CO" sz="1200" dirty="0" err="1" smtClean="0">
                <a:solidFill>
                  <a:schemeClr val="bg1"/>
                </a:solidFill>
              </a:rPr>
              <a:t>Swingtop</a:t>
            </a:r>
            <a:r>
              <a:rPr lang="es-CO" sz="1200" dirty="0" smtClean="0">
                <a:solidFill>
                  <a:schemeClr val="bg1"/>
                </a:solidFill>
              </a:rPr>
              <a:t> </a:t>
            </a:r>
            <a:r>
              <a:rPr lang="es-CO" sz="1200" dirty="0">
                <a:solidFill>
                  <a:schemeClr val="bg1"/>
                </a:solidFill>
              </a:rPr>
              <a:t>gigante (15mt alta) la cual se destapara y de su interior emergerá el vapor característico con el  que </a:t>
            </a:r>
            <a:r>
              <a:rPr lang="es-CO" sz="1200" dirty="0" smtClean="0">
                <a:solidFill>
                  <a:schemeClr val="bg1"/>
                </a:solidFill>
              </a:rPr>
              <a:t>invadiremos el lugar de exposición, </a:t>
            </a:r>
            <a:r>
              <a:rPr lang="es-CO" sz="1200" dirty="0">
                <a:solidFill>
                  <a:schemeClr val="bg1"/>
                </a:solidFill>
              </a:rPr>
              <a:t>haciendo que las personas sientan la explosión </a:t>
            </a:r>
            <a:r>
              <a:rPr lang="es-CO" sz="1200" dirty="0" smtClean="0">
                <a:solidFill>
                  <a:schemeClr val="bg1"/>
                </a:solidFill>
              </a:rPr>
              <a:t>desde el </a:t>
            </a:r>
            <a:r>
              <a:rPr lang="es-CO" sz="1200" dirty="0">
                <a:solidFill>
                  <a:schemeClr val="bg1"/>
                </a:solidFill>
              </a:rPr>
              <a:t>interior de </a:t>
            </a:r>
            <a:r>
              <a:rPr lang="es-CO" sz="1200" dirty="0" err="1" smtClean="0">
                <a:solidFill>
                  <a:schemeClr val="bg1"/>
                </a:solidFill>
              </a:rPr>
              <a:t>Grolsch</a:t>
            </a:r>
            <a:r>
              <a:rPr lang="es-CO" sz="1200" dirty="0" smtClean="0">
                <a:solidFill>
                  <a:schemeClr val="bg1"/>
                </a:solidFill>
              </a:rPr>
              <a:t>.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196833" y="1190591"/>
            <a:ext cx="25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bg1"/>
                </a:solidFill>
              </a:rPr>
              <a:t>CINE</a:t>
            </a:r>
          </a:p>
          <a:p>
            <a:pPr algn="just"/>
            <a:r>
              <a:rPr lang="es-CO" sz="1200" b="1" dirty="0" smtClean="0">
                <a:solidFill>
                  <a:srgbClr val="9DDE51"/>
                </a:solidFill>
              </a:rPr>
              <a:t>SEGMENTACION E IMPACTO</a:t>
            </a:r>
          </a:p>
          <a:p>
            <a:pPr algn="just"/>
            <a:r>
              <a:rPr lang="es-CO" sz="1200" dirty="0" smtClean="0">
                <a:solidFill>
                  <a:schemeClr val="bg1"/>
                </a:solidFill>
              </a:rPr>
              <a:t>Presencia en teatros y circuitos de cine independiente con activaciones y pauta tradicional, permitiendo el acercamiento de doble vía con los espectadores. 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460249" y="1190591"/>
            <a:ext cx="2520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bg1"/>
                </a:solidFill>
              </a:rPr>
              <a:t>OOH</a:t>
            </a:r>
          </a:p>
          <a:p>
            <a:pPr algn="just"/>
            <a:r>
              <a:rPr lang="es-CO" sz="1200" b="1" dirty="0" smtClean="0">
                <a:solidFill>
                  <a:srgbClr val="9DDE51"/>
                </a:solidFill>
              </a:rPr>
              <a:t>VISIBILIDAD </a:t>
            </a:r>
          </a:p>
          <a:p>
            <a:pPr algn="just"/>
            <a:r>
              <a:rPr lang="es-CO" sz="1200" dirty="0" smtClean="0">
                <a:solidFill>
                  <a:schemeClr val="bg1"/>
                </a:solidFill>
              </a:rPr>
              <a:t>Presencia en </a:t>
            </a:r>
            <a:r>
              <a:rPr lang="es-CO" sz="1200" dirty="0" err="1" smtClean="0">
                <a:solidFill>
                  <a:schemeClr val="bg1"/>
                </a:solidFill>
              </a:rPr>
              <a:t>Mupis</a:t>
            </a:r>
            <a:r>
              <a:rPr lang="es-CO" sz="1200" dirty="0" smtClean="0">
                <a:solidFill>
                  <a:schemeClr val="bg1"/>
                </a:solidFill>
              </a:rPr>
              <a:t> de paraderos con formatos tradicionales y especiales, estos últimos con  una producción que permitirá interactuar con las personas de la misma forma que las activaciones ajustadas al formato.</a:t>
            </a:r>
            <a:endParaRPr lang="es-CO" sz="1200" dirty="0">
              <a:solidFill>
                <a:schemeClr val="bg1"/>
              </a:solidFill>
            </a:endParaRPr>
          </a:p>
        </p:txBody>
      </p:sp>
      <p:pic>
        <p:nvPicPr>
          <p:cNvPr id="32" name="Picture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9" y="764704"/>
            <a:ext cx="641758" cy="4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28" y="597990"/>
            <a:ext cx="644431" cy="5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>
            <a:duotone>
              <a:srgbClr val="FFF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460249" y="674367"/>
            <a:ext cx="522919" cy="5223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00996" y="3847117"/>
            <a:ext cx="435512" cy="28096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7289218" y="3856793"/>
            <a:ext cx="45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1"/>
                </a:solidFill>
              </a:rPr>
              <a:t>18%</a:t>
            </a:r>
            <a:endParaRPr lang="es-CO" sz="1100" b="1" dirty="0">
              <a:solidFill>
                <a:schemeClr val="bg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7300996" y="4216833"/>
            <a:ext cx="435512" cy="28096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CuadroTexto 67"/>
          <p:cNvSpPr txBox="1"/>
          <p:nvPr/>
        </p:nvSpPr>
        <p:spPr>
          <a:xfrm>
            <a:off x="7289218" y="4226509"/>
            <a:ext cx="45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1"/>
                </a:solidFill>
              </a:rPr>
              <a:t>11%</a:t>
            </a:r>
            <a:endParaRPr lang="es-CO" sz="1100" b="1" dirty="0">
              <a:solidFill>
                <a:schemeClr val="bg1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7300996" y="4738933"/>
            <a:ext cx="435512" cy="28096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CuadroTexto 69"/>
          <p:cNvSpPr txBox="1"/>
          <p:nvPr/>
        </p:nvSpPr>
        <p:spPr>
          <a:xfrm>
            <a:off x="7289218" y="4748609"/>
            <a:ext cx="45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1"/>
                </a:solidFill>
              </a:rPr>
              <a:t>6%</a:t>
            </a:r>
            <a:endParaRPr lang="es-CO" sz="1100" b="1" dirty="0">
              <a:solidFill>
                <a:schemeClr val="bg1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7300996" y="5178050"/>
            <a:ext cx="435512" cy="28096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CuadroTexto 71"/>
          <p:cNvSpPr txBox="1"/>
          <p:nvPr/>
        </p:nvSpPr>
        <p:spPr>
          <a:xfrm>
            <a:off x="7289218" y="5187726"/>
            <a:ext cx="45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1"/>
                </a:solidFill>
              </a:rPr>
              <a:t>35%</a:t>
            </a:r>
            <a:endParaRPr lang="es-CO" sz="1100" b="1" dirty="0">
              <a:solidFill>
                <a:schemeClr val="bg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00996" y="5675037"/>
            <a:ext cx="435512" cy="45879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/>
          <p:cNvSpPr txBox="1"/>
          <p:nvPr/>
        </p:nvSpPr>
        <p:spPr>
          <a:xfrm>
            <a:off x="7289218" y="5773629"/>
            <a:ext cx="45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1"/>
                </a:solidFill>
              </a:rPr>
              <a:t>30%</a:t>
            </a:r>
            <a:endParaRPr lang="es-CO" sz="1100" b="1" dirty="0">
              <a:solidFill>
                <a:schemeClr val="bg1"/>
              </a:solidFill>
            </a:endParaRPr>
          </a:p>
        </p:txBody>
      </p:sp>
      <p:grpSp>
        <p:nvGrpSpPr>
          <p:cNvPr id="77" name="Grupo 76"/>
          <p:cNvGrpSpPr/>
          <p:nvPr/>
        </p:nvGrpSpPr>
        <p:grpSpPr>
          <a:xfrm rot="10800000">
            <a:off x="981207" y="5562993"/>
            <a:ext cx="244537" cy="753823"/>
            <a:chOff x="8028384" y="2276872"/>
            <a:chExt cx="216024" cy="576064"/>
          </a:xfrm>
        </p:grpSpPr>
        <p:cxnSp>
          <p:nvCxnSpPr>
            <p:cNvPr id="78" name="Conector recto 77"/>
            <p:cNvCxnSpPr/>
            <p:nvPr/>
          </p:nvCxnSpPr>
          <p:spPr>
            <a:xfrm>
              <a:off x="8244408" y="2276872"/>
              <a:ext cx="0" cy="576064"/>
            </a:xfrm>
            <a:prstGeom prst="line">
              <a:avLst/>
            </a:prstGeom>
            <a:ln>
              <a:solidFill>
                <a:srgbClr val="9DDE5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 flipH="1">
              <a:off x="8028384" y="2276872"/>
              <a:ext cx="216024" cy="0"/>
            </a:xfrm>
            <a:prstGeom prst="line">
              <a:avLst/>
            </a:prstGeom>
            <a:ln>
              <a:solidFill>
                <a:srgbClr val="9DDE5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 flipH="1">
              <a:off x="8028384" y="2843808"/>
              <a:ext cx="216024" cy="0"/>
            </a:xfrm>
            <a:prstGeom prst="line">
              <a:avLst/>
            </a:prstGeom>
            <a:ln>
              <a:solidFill>
                <a:srgbClr val="9DDE5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CuadroTexto 80"/>
          <p:cNvSpPr txBox="1"/>
          <p:nvPr/>
        </p:nvSpPr>
        <p:spPr>
          <a:xfrm>
            <a:off x="3080721" y="3002183"/>
            <a:ext cx="29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FLOW CONCEP</a:t>
            </a:r>
            <a:endParaRPr lang="es-CO" sz="14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76" y="3429000"/>
            <a:ext cx="6130417" cy="2855844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2104642" y="6395117"/>
            <a:ext cx="720080" cy="0"/>
          </a:xfrm>
          <a:prstGeom prst="straightConnector1">
            <a:avLst/>
          </a:prstGeom>
          <a:ln>
            <a:solidFill>
              <a:srgbClr val="9DDE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2965274" y="6395117"/>
            <a:ext cx="415473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uadroTexto 110"/>
          <p:cNvSpPr txBox="1"/>
          <p:nvPr/>
        </p:nvSpPr>
        <p:spPr>
          <a:xfrm>
            <a:off x="981552" y="6430685"/>
            <a:ext cx="29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Lanzamiento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4166481" y="6430685"/>
            <a:ext cx="167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Sostenimiento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7233893" y="3409095"/>
            <a:ext cx="151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PPTO 1.000 </a:t>
            </a:r>
            <a:r>
              <a:rPr lang="es-CO" sz="1400" b="1" dirty="0" err="1" smtClean="0">
                <a:solidFill>
                  <a:schemeClr val="bg1"/>
                </a:solidFill>
              </a:rPr>
              <a:t>Mill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15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2D050"/>
                </a:solidFill>
              </a:rPr>
              <a:t>EJECUCIÓN</a:t>
            </a:r>
            <a:endParaRPr lang="en-GB" sz="1100" dirty="0">
              <a:solidFill>
                <a:srgbClr val="92D050"/>
              </a:solidFill>
            </a:endParaRPr>
          </a:p>
        </p:txBody>
      </p:sp>
      <p:sp>
        <p:nvSpPr>
          <p:cNvPr id="126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MEDICIÓN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0" name="Straight Connector 27"/>
          <p:cNvCxnSpPr>
            <a:stCxn id="115" idx="6"/>
            <a:endCxn id="128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28"/>
          <p:cNvSpPr txBox="1"/>
          <p:nvPr/>
        </p:nvSpPr>
        <p:spPr>
          <a:xfrm>
            <a:off x="4476303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8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fbcdn-sphotos-c-a.akamaihd.net/hphotos-ak-xaf1/v/t1.0-9/10734127_625873860857234_3986219056213387705_n.jpg?oh=5a1a01004ee0844b2244069d361c68f4&amp;oe=55B7FA1E&amp;__gda__=1434026159_ea04acc61d871658245b40ede09f7cc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1238250" y="1024694"/>
            <a:ext cx="6667500" cy="58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3"/>
          <p:cNvSpPr/>
          <p:nvPr/>
        </p:nvSpPr>
        <p:spPr>
          <a:xfrm>
            <a:off x="79946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"/>
          <p:cNvSpPr txBox="1"/>
          <p:nvPr/>
        </p:nvSpPr>
        <p:spPr>
          <a:xfrm>
            <a:off x="395536" y="2066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Oval 8"/>
          <p:cNvSpPr/>
          <p:nvPr/>
        </p:nvSpPr>
        <p:spPr>
          <a:xfrm>
            <a:off x="191312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9"/>
          <p:cNvSpPr txBox="1"/>
          <p:nvPr/>
        </p:nvSpPr>
        <p:spPr>
          <a:xfrm>
            <a:off x="1699829" y="206695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RETO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Oval 10"/>
          <p:cNvSpPr/>
          <p:nvPr/>
        </p:nvSpPr>
        <p:spPr>
          <a:xfrm>
            <a:off x="2978139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11"/>
          <p:cNvSpPr txBox="1"/>
          <p:nvPr/>
        </p:nvSpPr>
        <p:spPr>
          <a:xfrm>
            <a:off x="2485359" y="206695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OPORTUNIDAD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Oval 13"/>
          <p:cNvSpPr/>
          <p:nvPr/>
        </p:nvSpPr>
        <p:spPr>
          <a:xfrm>
            <a:off x="406381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15"/>
          <p:cNvSpPr/>
          <p:nvPr/>
        </p:nvSpPr>
        <p:spPr>
          <a:xfrm>
            <a:off x="4886230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16"/>
          <p:cNvSpPr txBox="1"/>
          <p:nvPr/>
        </p:nvSpPr>
        <p:spPr>
          <a:xfrm>
            <a:off x="3873325" y="20669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IDEA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Oval 17"/>
          <p:cNvSpPr/>
          <p:nvPr/>
        </p:nvSpPr>
        <p:spPr>
          <a:xfrm>
            <a:off x="5870223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18"/>
          <p:cNvSpPr txBox="1"/>
          <p:nvPr/>
        </p:nvSpPr>
        <p:spPr>
          <a:xfrm>
            <a:off x="5519537" y="206695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EJECUCIÓN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Oval 19"/>
          <p:cNvSpPr/>
          <p:nvPr/>
        </p:nvSpPr>
        <p:spPr>
          <a:xfrm>
            <a:off x="7253536" y="116632"/>
            <a:ext cx="76200" cy="76200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20"/>
          <p:cNvSpPr txBox="1"/>
          <p:nvPr/>
        </p:nvSpPr>
        <p:spPr>
          <a:xfrm>
            <a:off x="6890304" y="206695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92D050"/>
                </a:solidFill>
              </a:rPr>
              <a:t>MEDICIÓN</a:t>
            </a:r>
            <a:endParaRPr lang="en-GB" sz="1100" dirty="0">
              <a:solidFill>
                <a:srgbClr val="92D050"/>
              </a:solidFill>
            </a:endParaRPr>
          </a:p>
        </p:txBody>
      </p:sp>
      <p:sp>
        <p:nvSpPr>
          <p:cNvPr id="58" name="Oval 22"/>
          <p:cNvSpPr/>
          <p:nvPr/>
        </p:nvSpPr>
        <p:spPr>
          <a:xfrm>
            <a:off x="8514664" y="116632"/>
            <a:ext cx="76200" cy="76200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23"/>
          <p:cNvSpPr txBox="1"/>
          <p:nvPr/>
        </p:nvSpPr>
        <p:spPr>
          <a:xfrm>
            <a:off x="8151113" y="206695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RESUMEN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Straight Connector 27"/>
          <p:cNvCxnSpPr>
            <a:stCxn id="45" idx="6"/>
            <a:endCxn id="58" idx="2"/>
          </p:cNvCxnSpPr>
          <p:nvPr/>
        </p:nvCxnSpPr>
        <p:spPr>
          <a:xfrm>
            <a:off x="875669" y="154732"/>
            <a:ext cx="7638995" cy="0"/>
          </a:xfrm>
          <a:prstGeom prst="line">
            <a:avLst/>
          </a:prstGeom>
          <a:ln>
            <a:solidFill>
              <a:schemeClr val="bg1">
                <a:lumMod val="50000"/>
                <a:alpha val="5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28"/>
          <p:cNvSpPr txBox="1"/>
          <p:nvPr/>
        </p:nvSpPr>
        <p:spPr>
          <a:xfrm>
            <a:off x="4476303" y="20669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ESTRATEGIA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870223" y="570423"/>
            <a:ext cx="310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 smtClean="0">
                <a:solidFill>
                  <a:schemeClr val="bg1"/>
                </a:solidFill>
              </a:rPr>
              <a:t>Medición</a:t>
            </a:r>
            <a:endParaRPr lang="es-CO" sz="44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7268" y="816302"/>
            <a:ext cx="5846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NUESTRA PROPUESTA PARA EL PLAN DE MEDICIÓN DE </a:t>
            </a:r>
            <a:r>
              <a:rPr lang="es-CO" b="1" dirty="0" err="1">
                <a:solidFill>
                  <a:schemeClr val="bg1"/>
                </a:solidFill>
              </a:rPr>
              <a:t>KPIs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731573" y="1221507"/>
            <a:ext cx="8064896" cy="6953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rgbClr val="0FB44B"/>
                </a:solidFill>
                <a:latin typeface="DINPro-Regular" pitchFamily="50" charset="0"/>
              </a:rPr>
              <a:t>Incorporando 4 pilares en la medición</a:t>
            </a:r>
          </a:p>
        </p:txBody>
      </p:sp>
      <p:cxnSp>
        <p:nvCxnSpPr>
          <p:cNvPr id="65" name="5"/>
          <p:cNvCxnSpPr/>
          <p:nvPr/>
        </p:nvCxnSpPr>
        <p:spPr>
          <a:xfrm>
            <a:off x="1725285" y="1777464"/>
            <a:ext cx="926503" cy="0"/>
          </a:xfrm>
          <a:prstGeom prst="straightConnector1">
            <a:avLst/>
          </a:prstGeom>
          <a:ln w="76200">
            <a:solidFill>
              <a:schemeClr val="bg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5"/>
          <p:cNvCxnSpPr/>
          <p:nvPr/>
        </p:nvCxnSpPr>
        <p:spPr>
          <a:xfrm>
            <a:off x="4298596" y="1777464"/>
            <a:ext cx="4303123" cy="0"/>
          </a:xfrm>
          <a:prstGeom prst="straightConnector1">
            <a:avLst/>
          </a:prstGeom>
          <a:ln w="76200">
            <a:solidFill>
              <a:schemeClr val="bg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29"/>
          <p:cNvSpPr txBox="1"/>
          <p:nvPr/>
        </p:nvSpPr>
        <p:spPr>
          <a:xfrm>
            <a:off x="759169" y="1609064"/>
            <a:ext cx="764937" cy="30776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DINPro-Regular" pitchFamily="50" charset="0"/>
              </a:rPr>
              <a:t>Salidas</a:t>
            </a:r>
            <a:endParaRPr lang="es-CO" sz="1400" dirty="0">
              <a:solidFill>
                <a:schemeClr val="bg1"/>
              </a:solidFill>
              <a:latin typeface="DINPro-Regular" pitchFamily="50" charset="0"/>
            </a:endParaRPr>
          </a:p>
        </p:txBody>
      </p:sp>
      <p:sp>
        <p:nvSpPr>
          <p:cNvPr id="74" name="TextBox 30"/>
          <p:cNvSpPr txBox="1"/>
          <p:nvPr/>
        </p:nvSpPr>
        <p:spPr>
          <a:xfrm>
            <a:off x="2937937" y="1609064"/>
            <a:ext cx="1074509" cy="30776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DINPro-Regular" pitchFamily="50" charset="0"/>
              </a:rPr>
              <a:t>Resultados</a:t>
            </a:r>
            <a:endParaRPr lang="es-CO" sz="1400" dirty="0">
              <a:solidFill>
                <a:schemeClr val="bg1"/>
              </a:solidFill>
              <a:latin typeface="DINPro-Regular" pitchFamily="50" charset="0"/>
            </a:endParaRPr>
          </a:p>
        </p:txBody>
      </p:sp>
      <p:grpSp>
        <p:nvGrpSpPr>
          <p:cNvPr id="82" name="Group 4"/>
          <p:cNvGrpSpPr/>
          <p:nvPr/>
        </p:nvGrpSpPr>
        <p:grpSpPr>
          <a:xfrm>
            <a:off x="427304" y="2062313"/>
            <a:ext cx="1884719" cy="2827438"/>
            <a:chOff x="649286" y="1988108"/>
            <a:chExt cx="1884719" cy="2827437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661797" y="4353888"/>
              <a:ext cx="1872208" cy="46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O" sz="1200" dirty="0" smtClean="0">
                  <a:solidFill>
                    <a:prstClr val="black"/>
                  </a:solidFill>
                  <a:latin typeface="DINPro-Regular" pitchFamily="50" charset="0"/>
                </a:rPr>
                <a:t>Impresiones, frecuencia, CPC, CPM, CPA, etc…</a:t>
              </a:r>
              <a:endParaRPr lang="es-CO" sz="1200" dirty="0">
                <a:solidFill>
                  <a:prstClr val="black"/>
                </a:solidFill>
                <a:latin typeface="DINPro-Regular" pitchFamily="50" charset="0"/>
              </a:endParaRPr>
            </a:p>
          </p:txBody>
        </p:sp>
        <p:sp>
          <p:nvSpPr>
            <p:cNvPr id="84" name="Text Box 9"/>
            <p:cNvSpPr txBox="1">
              <a:spLocks noChangeArrowheads="1"/>
            </p:cNvSpPr>
            <p:nvPr/>
          </p:nvSpPr>
          <p:spPr bwMode="auto">
            <a:xfrm>
              <a:off x="685800" y="2726201"/>
              <a:ext cx="1716087" cy="646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 anchor="t" anchorCtr="1">
              <a:spAutoFit/>
            </a:bodyPr>
            <a:lstStyle/>
            <a:p>
              <a:pPr algn="ctr"/>
              <a:r>
                <a:rPr lang="es-CO" sz="1200" dirty="0" smtClean="0">
                  <a:solidFill>
                    <a:prstClr val="black"/>
                  </a:solidFill>
                  <a:latin typeface="DINPro-Regular" pitchFamily="50" charset="0"/>
                </a:rPr>
                <a:t>Lo que hizo la marca  en Medios y las métricas de campaña</a:t>
              </a:r>
              <a:endParaRPr lang="es-CO" sz="1200" dirty="0">
                <a:solidFill>
                  <a:prstClr val="black"/>
                </a:solidFill>
                <a:latin typeface="DINPro-Regular" pitchFamily="50" charset="0"/>
              </a:endParaRPr>
            </a:p>
          </p:txBody>
        </p:sp>
        <p:sp>
          <p:nvSpPr>
            <p:cNvPr id="85" name="AutoShape 5"/>
            <p:cNvSpPr>
              <a:spLocks noChangeArrowheads="1"/>
            </p:cNvSpPr>
            <p:nvPr/>
          </p:nvSpPr>
          <p:spPr bwMode="auto">
            <a:xfrm>
              <a:off x="649286" y="1988108"/>
              <a:ext cx="1752600" cy="721188"/>
            </a:xfrm>
            <a:prstGeom prst="homePlate">
              <a:avLst>
                <a:gd name="adj" fmla="val 0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CO" b="1" dirty="0" smtClean="0">
                  <a:solidFill>
                    <a:prstClr val="white"/>
                  </a:solidFill>
                  <a:latin typeface="+mj-lt"/>
                </a:rPr>
                <a:t>CAMPAÑA</a:t>
              </a:r>
              <a:endParaRPr lang="es-CO" b="1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86" name="5"/>
            <p:cNvCxnSpPr/>
            <p:nvPr/>
          </p:nvCxnSpPr>
          <p:spPr>
            <a:xfrm>
              <a:off x="1543842" y="3869144"/>
              <a:ext cx="0" cy="411423"/>
            </a:xfrm>
            <a:prstGeom prst="straightConnector1">
              <a:avLst/>
            </a:prstGeom>
            <a:ln w="76200">
              <a:solidFill>
                <a:srgbClr val="92D050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7"/>
          <p:cNvGrpSpPr/>
          <p:nvPr/>
        </p:nvGrpSpPr>
        <p:grpSpPr>
          <a:xfrm>
            <a:off x="6921235" y="2059741"/>
            <a:ext cx="1755221" cy="2915966"/>
            <a:chOff x="6781800" y="1976129"/>
            <a:chExt cx="1755221" cy="2915965"/>
          </a:xfrm>
        </p:grpSpPr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6784421" y="4430437"/>
              <a:ext cx="1752600" cy="46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Conversiones punto de venta</a:t>
              </a:r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6854145" y="2957728"/>
              <a:ext cx="1608139" cy="46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 anchor="t" anchorCtr="1">
              <a:spAutoFit/>
            </a:bodyPr>
            <a:lstStyle/>
            <a:p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Resultados de Negocio</a:t>
              </a:r>
              <a:endParaRPr lang="es-CO" sz="1200" dirty="0">
                <a:solidFill>
                  <a:schemeClr val="bg1"/>
                </a:solidFill>
                <a:latin typeface="DINPro-Regular" pitchFamily="50" charset="0"/>
              </a:endParaRPr>
            </a:p>
          </p:txBody>
        </p:sp>
        <p:sp>
          <p:nvSpPr>
            <p:cNvPr id="90" name="AutoShape 5"/>
            <p:cNvSpPr>
              <a:spLocks noChangeArrowheads="1"/>
            </p:cNvSpPr>
            <p:nvPr/>
          </p:nvSpPr>
          <p:spPr bwMode="auto">
            <a:xfrm>
              <a:off x="6781800" y="1976129"/>
              <a:ext cx="1752600" cy="721187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CO" b="1" dirty="0" smtClean="0">
                  <a:solidFill>
                    <a:prstClr val="white"/>
                  </a:solidFill>
                  <a:latin typeface="+mj-lt"/>
                </a:rPr>
                <a:t>NEGOCIO</a:t>
              </a:r>
              <a:endParaRPr lang="es-CO" b="1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91" name="5"/>
            <p:cNvCxnSpPr/>
            <p:nvPr/>
          </p:nvCxnSpPr>
          <p:spPr>
            <a:xfrm>
              <a:off x="7611902" y="3845878"/>
              <a:ext cx="0" cy="411423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5"/>
          <p:cNvGrpSpPr/>
          <p:nvPr/>
        </p:nvGrpSpPr>
        <p:grpSpPr>
          <a:xfrm>
            <a:off x="2412925" y="2070370"/>
            <a:ext cx="1780361" cy="3719623"/>
            <a:chOff x="2667000" y="1945813"/>
            <a:chExt cx="1780361" cy="371962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2694761" y="4372783"/>
              <a:ext cx="1752600" cy="129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O" sz="1200" b="1" dirty="0" err="1" smtClean="0">
                  <a:solidFill>
                    <a:schemeClr val="bg1"/>
                  </a:solidFill>
                  <a:latin typeface="DINPro-Regular" pitchFamily="50" charset="0"/>
                </a:rPr>
                <a:t>Equity</a:t>
              </a:r>
              <a:endParaRPr lang="es-CO" sz="1200" b="1" dirty="0" smtClean="0">
                <a:solidFill>
                  <a:schemeClr val="bg1"/>
                </a:solidFill>
                <a:latin typeface="DINPro-Regular" pitchFamily="50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s-CO" sz="1200" dirty="0" err="1" smtClean="0">
                  <a:solidFill>
                    <a:schemeClr val="bg1"/>
                  </a:solidFill>
                  <a:latin typeface="DINPro-Regular" pitchFamily="50" charset="0"/>
                </a:rPr>
                <a:t>Awareness</a:t>
              </a: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 de Marca </a:t>
              </a:r>
            </a:p>
            <a:p>
              <a:pPr algn="ctr">
                <a:spcBef>
                  <a:spcPct val="50000"/>
                </a:spcBef>
              </a:pPr>
              <a:r>
                <a:rPr lang="es-CO" sz="1200" dirty="0" err="1" smtClean="0">
                  <a:solidFill>
                    <a:schemeClr val="bg1"/>
                  </a:solidFill>
                  <a:latin typeface="DINPro-Regular" pitchFamily="50" charset="0"/>
                </a:rPr>
                <a:t>Awareness</a:t>
              </a: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 Publicitario </a:t>
              </a:r>
            </a:p>
            <a:p>
              <a:pPr algn="ctr">
                <a:spcBef>
                  <a:spcPct val="50000"/>
                </a:spcBef>
              </a:pP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Preferencia, recomendación</a:t>
              </a:r>
            </a:p>
          </p:txBody>
        </p:sp>
        <p:sp>
          <p:nvSpPr>
            <p:cNvPr id="94" name="Text Box 9"/>
            <p:cNvSpPr txBox="1">
              <a:spLocks noChangeArrowheads="1"/>
            </p:cNvSpPr>
            <p:nvPr/>
          </p:nvSpPr>
          <p:spPr bwMode="auto">
            <a:xfrm>
              <a:off x="2667000" y="2743200"/>
              <a:ext cx="1752600" cy="101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 anchor="t" anchorCtr="1">
              <a:spAutoFit/>
            </a:bodyPr>
            <a:lstStyle/>
            <a:p>
              <a:pPr algn="ctr"/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Lo que los consumidores piensan o sienten hacia la marca/productos portafolio</a:t>
              </a:r>
              <a:endParaRPr lang="es-CO" sz="1200" dirty="0">
                <a:solidFill>
                  <a:schemeClr val="bg1"/>
                </a:solidFill>
                <a:latin typeface="DINPro-Regular" pitchFamily="50" charset="0"/>
              </a:endParaRPr>
            </a:p>
          </p:txBody>
        </p:sp>
        <p:sp>
          <p:nvSpPr>
            <p:cNvPr id="95" name="AutoShape 4"/>
            <p:cNvSpPr>
              <a:spLocks noChangeArrowheads="1"/>
            </p:cNvSpPr>
            <p:nvPr/>
          </p:nvSpPr>
          <p:spPr bwMode="auto">
            <a:xfrm>
              <a:off x="2667000" y="1945813"/>
              <a:ext cx="1752600" cy="721187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CO" b="1" dirty="0" smtClean="0">
                  <a:solidFill>
                    <a:prstClr val="white"/>
                  </a:solidFill>
                  <a:latin typeface="+mj-lt"/>
                </a:rPr>
                <a:t>ACTITUDINALES</a:t>
              </a:r>
              <a:endParaRPr lang="es-CO" sz="2400" b="1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96" name="5"/>
            <p:cNvCxnSpPr/>
            <p:nvPr/>
          </p:nvCxnSpPr>
          <p:spPr>
            <a:xfrm>
              <a:off x="3543300" y="3818794"/>
              <a:ext cx="0" cy="411423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6"/>
          <p:cNvGrpSpPr/>
          <p:nvPr/>
        </p:nvGrpSpPr>
        <p:grpSpPr>
          <a:xfrm>
            <a:off x="4403513" y="2059741"/>
            <a:ext cx="2357889" cy="4208626"/>
            <a:chOff x="4724399" y="1976129"/>
            <a:chExt cx="2357889" cy="4208626"/>
          </a:xfrm>
        </p:grpSpPr>
        <p:sp>
          <p:nvSpPr>
            <p:cNvPr id="98" name="Text Box 8"/>
            <p:cNvSpPr txBox="1">
              <a:spLocks noChangeArrowheads="1"/>
            </p:cNvSpPr>
            <p:nvPr/>
          </p:nvSpPr>
          <p:spPr bwMode="auto">
            <a:xfrm>
              <a:off x="4724400" y="2805329"/>
              <a:ext cx="1676400" cy="46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 anchor="t">
              <a:spAutoFit/>
            </a:bodyPr>
            <a:lstStyle/>
            <a:p>
              <a:pPr algn="ctr"/>
              <a:r>
                <a:rPr lang="es-CO" sz="1200" dirty="0" smtClean="0">
                  <a:solidFill>
                    <a:prstClr val="black"/>
                  </a:solidFill>
                  <a:latin typeface="DINPro-Regular" pitchFamily="50" charset="0"/>
                </a:rPr>
                <a:t>Lo que los consumidores Hacen</a:t>
              </a:r>
              <a:endParaRPr lang="es-CO" sz="1200" dirty="0">
                <a:solidFill>
                  <a:prstClr val="black"/>
                </a:solidFill>
                <a:latin typeface="DINPro-Regular" pitchFamily="50" charset="0"/>
              </a:endParaRP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4994709" y="4430437"/>
              <a:ext cx="1828800" cy="175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Métricas de navegación en el sitio</a:t>
              </a:r>
            </a:p>
            <a:p>
              <a:pPr algn="ctr">
                <a:spcBef>
                  <a:spcPct val="50000"/>
                </a:spcBef>
              </a:pP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Comportamiento (compra, intención de compra)</a:t>
              </a:r>
            </a:p>
            <a:p>
              <a:pPr algn="ctr">
                <a:spcBef>
                  <a:spcPct val="50000"/>
                </a:spcBef>
              </a:pP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Descargas on-line/búsquedas, </a:t>
              </a:r>
              <a:r>
                <a:rPr lang="es-CO" sz="1200" dirty="0" err="1" smtClean="0">
                  <a:solidFill>
                    <a:schemeClr val="bg1"/>
                  </a:solidFill>
                  <a:latin typeface="DINPro-Regular" pitchFamily="50" charset="0"/>
                </a:rPr>
                <a:t>likes</a:t>
              </a:r>
              <a:r>
                <a:rPr lang="es-CO" sz="1200" dirty="0" smtClean="0">
                  <a:solidFill>
                    <a:schemeClr val="bg1"/>
                  </a:solidFill>
                  <a:latin typeface="DINPro-Regular" pitchFamily="50" charset="0"/>
                </a:rPr>
                <a:t>, etc.</a:t>
              </a:r>
              <a:endParaRPr lang="es-CO" sz="1200" dirty="0">
                <a:solidFill>
                  <a:schemeClr val="bg1"/>
                </a:solidFill>
                <a:latin typeface="DINPro-Regular" pitchFamily="50" charset="0"/>
              </a:endParaRPr>
            </a:p>
          </p:txBody>
        </p:sp>
        <p:sp>
          <p:nvSpPr>
            <p:cNvPr id="100" name="AutoShape 5"/>
            <p:cNvSpPr>
              <a:spLocks noChangeArrowheads="1"/>
            </p:cNvSpPr>
            <p:nvPr/>
          </p:nvSpPr>
          <p:spPr bwMode="auto">
            <a:xfrm>
              <a:off x="4724399" y="1976129"/>
              <a:ext cx="2357889" cy="721187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CO" b="1" dirty="0" smtClean="0">
                  <a:solidFill>
                    <a:prstClr val="white"/>
                  </a:solidFill>
                  <a:latin typeface="+mj-lt"/>
                </a:rPr>
                <a:t>COMPORTAMENTALES</a:t>
              </a:r>
              <a:endParaRPr lang="es-CO" sz="2000" b="1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01" name="5"/>
            <p:cNvCxnSpPr/>
            <p:nvPr/>
          </p:nvCxnSpPr>
          <p:spPr>
            <a:xfrm>
              <a:off x="5900438" y="3845878"/>
              <a:ext cx="0" cy="411423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493872" y="3069409"/>
            <a:ext cx="171608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t" anchorCtr="1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DINPro-Regular" pitchFamily="50" charset="0"/>
              </a:rPr>
              <a:t>Lo que hizo la marca  en Medios y las métricas de campaña</a:t>
            </a:r>
            <a:endParaRPr lang="es-CO" sz="1200" dirty="0">
              <a:solidFill>
                <a:schemeClr val="bg1"/>
              </a:solidFill>
              <a:latin typeface="DINPro-Regular" pitchFamily="50" charset="0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388501" y="4580494"/>
            <a:ext cx="1872208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1200" dirty="0" smtClean="0">
                <a:solidFill>
                  <a:schemeClr val="bg1"/>
                </a:solidFill>
                <a:latin typeface="DINPro-Regular" pitchFamily="50" charset="0"/>
              </a:rPr>
              <a:t>Impresiones, frecuencia, CPC, CPM, CPA, etc…</a:t>
            </a:r>
            <a:endParaRPr lang="es-CO" sz="1200" dirty="0">
              <a:solidFill>
                <a:schemeClr val="bg1"/>
              </a:solidFill>
              <a:latin typeface="DINPro-Regular" pitchFamily="50" charset="0"/>
            </a:endParaRP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4741352" y="3041341"/>
            <a:ext cx="1676400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t">
            <a:spAutoFit/>
          </a:bodyPr>
          <a:lstStyle/>
          <a:p>
            <a:pPr algn="ctr"/>
            <a:r>
              <a:rPr lang="es-CO" sz="1200" dirty="0" smtClean="0">
                <a:solidFill>
                  <a:schemeClr val="bg1"/>
                </a:solidFill>
                <a:latin typeface="DINPro-Regular" pitchFamily="50" charset="0"/>
              </a:rPr>
              <a:t>Lo que los consumidores Hacen</a:t>
            </a:r>
            <a:endParaRPr lang="es-CO" sz="1200" dirty="0">
              <a:solidFill>
                <a:schemeClr val="bg1"/>
              </a:solidFill>
              <a:latin typeface="DINPro-Regular" pitchFamily="50" charset="0"/>
            </a:endParaRPr>
          </a:p>
        </p:txBody>
      </p:sp>
      <p:sp>
        <p:nvSpPr>
          <p:cNvPr id="105" name="Rectangle 24"/>
          <p:cNvSpPr/>
          <p:nvPr/>
        </p:nvSpPr>
        <p:spPr>
          <a:xfrm>
            <a:off x="493872" y="5367046"/>
            <a:ext cx="1686032" cy="2448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</a:rPr>
              <a:t>PAGOS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6" name="Rectangle 24"/>
          <p:cNvSpPr/>
          <p:nvPr/>
        </p:nvSpPr>
        <p:spPr>
          <a:xfrm>
            <a:off x="493872" y="5711539"/>
            <a:ext cx="1690688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</a:rPr>
              <a:t>PROPIOS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7" name="Rectangle 24"/>
          <p:cNvSpPr/>
          <p:nvPr/>
        </p:nvSpPr>
        <p:spPr>
          <a:xfrm>
            <a:off x="493872" y="6115967"/>
            <a:ext cx="1690688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white"/>
                </a:solidFill>
              </a:rPr>
              <a:t>GANADO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6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519BB6-FA83-4C7A-A5C3-FEA49DBE1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Puntero animado y texto iluminado</Template>
  <TotalTime>0</TotalTime>
  <Words>847</Words>
  <Application>Microsoft Office PowerPoint</Application>
  <PresentationFormat>Presentación en pantalla (4:3)</PresentationFormat>
  <Paragraphs>177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DINPro-Regular</vt:lpstr>
      <vt:lpstr>Gill Sans</vt:lpstr>
      <vt:lpstr>ヒラギノ角ゴ ProN W3</vt:lpstr>
      <vt:lpstr>Animated_pointer_and_light-up_text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2015-03-21T23:38:51Z</dcterms:created>
  <dcterms:modified xsi:type="dcterms:W3CDTF">2015-03-23T04:26:16Z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