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59" r:id="rId4"/>
    <p:sldId id="276" r:id="rId5"/>
    <p:sldId id="277" r:id="rId6"/>
    <p:sldId id="274" r:id="rId7"/>
    <p:sldId id="269" r:id="rId8"/>
    <p:sldId id="268" r:id="rId9"/>
    <p:sldId id="27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02A"/>
    <a:srgbClr val="D3222F"/>
    <a:srgbClr val="D97377"/>
    <a:srgbClr val="2A8D25"/>
    <a:srgbClr val="625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49" autoAdjust="0"/>
  </p:normalViewPr>
  <p:slideViewPr>
    <p:cSldViewPr>
      <p:cViewPr>
        <p:scale>
          <a:sx n="77" d="100"/>
          <a:sy n="77" d="100"/>
        </p:scale>
        <p:origin x="-3608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22B36-5587-4933-AB28-A6F5D2C5EBF8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9C8DA-DFDA-4B24-BBE6-4DF4A1688DB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66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9C8DA-DFDA-4B24-BBE6-4DF4A1688DB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77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9C8DA-DFDA-4B24-BBE6-4DF4A1688DB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77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9C8DA-DFDA-4B24-BBE6-4DF4A1688DB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44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25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92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564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/>
          <a:srcRect l="1600" t="1" r="2400" b="460"/>
          <a:stretch/>
        </p:blipFill>
        <p:spPr>
          <a:xfrm>
            <a:off x="0" y="-533400"/>
            <a:ext cx="9144000" cy="51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1" y="5257800"/>
            <a:ext cx="8229600" cy="868365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1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290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424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8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57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49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312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73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8E34-62A6-4E7D-876F-5E014305B1DE}" type="datetimeFigureOut">
              <a:rPr lang="es-CO" smtClean="0"/>
              <a:t>24/03/15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448-4983-4FBB-A26B-007D1834DE6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38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olsch 1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304800" y="457200"/>
            <a:ext cx="8763000" cy="45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1200" b="1" dirty="0" smtClean="0">
                <a:latin typeface="Helvetica Neue"/>
                <a:cs typeface="Helvetica Neue"/>
              </a:rPr>
              <a:t>Problema de la Marca: </a:t>
            </a:r>
            <a:r>
              <a:rPr lang="es-CO" sz="1200" dirty="0" smtClean="0">
                <a:latin typeface="Helvetica Neue Light"/>
                <a:cs typeface="Helvetica Neue Light"/>
              </a:rPr>
              <a:t>Desconocimiento de la marca.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200" dirty="0" smtClean="0">
                <a:latin typeface="Helvetica Neue Light"/>
                <a:cs typeface="Helvetica Neue Light"/>
              </a:rPr>
              <a:t>Es una marca nueva en el mercado y por lo tanto necesita llamar la atención de su audiencia quien todavía no la conoce.</a:t>
            </a:r>
            <a:r>
              <a:rPr lang="es-CO" sz="1200" dirty="0" smtClean="0">
                <a:latin typeface="Helvetica Neue UltraLight"/>
                <a:cs typeface="Helvetica Neue UltraLight"/>
              </a:rPr>
              <a:t>.</a:t>
            </a:r>
            <a:endParaRPr lang="es-CO" dirty="0">
              <a:latin typeface="Helvetica Neue UltraLight"/>
              <a:cs typeface="Helvetica Neue Ultra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4800" y="1219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Helvetica Neue"/>
                <a:cs typeface="Helvetica Neue"/>
              </a:rPr>
              <a:t>Oportunidad</a:t>
            </a: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Existe una oportunidad enorme de abrir el mercado y hacer que sean dos nuestros grupos de interés</a:t>
            </a:r>
            <a:r>
              <a:rPr lang="es-ES" sz="1200" b="1" dirty="0" smtClean="0">
                <a:latin typeface="Helvetica Neue Light"/>
                <a:cs typeface="Helvetica Neue Light"/>
              </a:rPr>
              <a:t>: </a:t>
            </a:r>
            <a:r>
              <a:rPr lang="es-ES" sz="1200" b="1" dirty="0">
                <a:solidFill>
                  <a:srgbClr val="000000"/>
                </a:solidFill>
                <a:latin typeface="Helvetica Neue Light"/>
                <a:cs typeface="Helvetica Neue Light"/>
              </a:rPr>
              <a:t>INDIE-</a:t>
            </a:r>
            <a:r>
              <a:rPr lang="es-ES" sz="1200" b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PENDIENTES, </a:t>
            </a:r>
            <a:r>
              <a:rPr lang="es-ES" sz="1200" b="1" dirty="0">
                <a:solidFill>
                  <a:srgbClr val="000000"/>
                </a:solidFill>
                <a:latin typeface="Helvetica Neue Light"/>
                <a:cs typeface="Helvetica Neue Light"/>
              </a:rPr>
              <a:t>HIPSTER COLOMBIANO</a:t>
            </a:r>
          </a:p>
          <a:p>
            <a:endParaRPr lang="es-ES" sz="1200" b="1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endParaRPr lang="es-ES" sz="1200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43400" y="1258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200" b="1" dirty="0">
                <a:latin typeface="Helvetica Neue"/>
                <a:cs typeface="Helvetica Neue"/>
              </a:rPr>
              <a:t>Problema de la audiencia</a:t>
            </a:r>
          </a:p>
          <a:p>
            <a:r>
              <a:rPr lang="es-ES_tradnl" sz="1200" dirty="0" smtClean="0">
                <a:latin typeface="Helvetica Neue Light"/>
                <a:cs typeface="Helvetica Neue Light"/>
              </a:rPr>
              <a:t>Hay </a:t>
            </a:r>
            <a:r>
              <a:rPr lang="es-ES_tradnl" sz="1200" dirty="0">
                <a:latin typeface="Helvetica Neue Light"/>
                <a:cs typeface="Helvetica Neue Light"/>
              </a:rPr>
              <a:t>un problema de desconexión entre las dos audiencias.</a:t>
            </a:r>
          </a:p>
          <a:p>
            <a:r>
              <a:rPr lang="es-ES_tradnl" sz="1200" dirty="0">
                <a:latin typeface="Helvetica Neue Light"/>
                <a:cs typeface="Helvetica Neue Light"/>
              </a:rPr>
              <a:t>No existe una comunidad que los </a:t>
            </a:r>
            <a:r>
              <a:rPr lang="es-ES_tradnl" sz="1200" dirty="0" smtClean="0">
                <a:latin typeface="Helvetica Neue Light"/>
                <a:cs typeface="Helvetica Neue Light"/>
              </a:rPr>
              <a:t>reúna. </a:t>
            </a:r>
            <a:endParaRPr lang="es-ES_tradnl" sz="1200" dirty="0">
              <a:latin typeface="Helvetica Neue Light"/>
              <a:cs typeface="Helvetica Neue Ligh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4800" y="22098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Helvetica Neue"/>
                <a:cs typeface="Helvetica Neue"/>
              </a:rPr>
              <a:t>L</a:t>
            </a:r>
            <a:r>
              <a:rPr lang="es-CO" sz="1200" b="1" dirty="0" smtClean="0">
                <a:latin typeface="Helvetica Neue"/>
                <a:cs typeface="Helvetica Neue"/>
              </a:rPr>
              <a:t>a Idea</a:t>
            </a:r>
          </a:p>
          <a:p>
            <a:r>
              <a:rPr lang="es-CO" sz="1200" dirty="0">
                <a:latin typeface="Helvetica Neue Light"/>
                <a:cs typeface="Helvetica Neue Light"/>
              </a:rPr>
              <a:t>Vamos ayudarles a encontrar los medios para hacer arte y ver arte a través de una comunidad</a:t>
            </a:r>
          </a:p>
          <a:p>
            <a:endParaRPr lang="es-CO" sz="1200" dirty="0">
              <a:latin typeface="Helvetica Neue Light"/>
              <a:cs typeface="Helvetica Neue Light"/>
            </a:endParaRPr>
          </a:p>
          <a:p>
            <a:r>
              <a:rPr lang="es-ES" sz="1200" b="1" dirty="0">
                <a:latin typeface="Helvetica Neue"/>
                <a:cs typeface="Helvetica Neue"/>
              </a:rPr>
              <a:t>¿</a:t>
            </a:r>
            <a:r>
              <a:rPr lang="es-ES" sz="1200" b="1" dirty="0" smtClean="0">
                <a:latin typeface="Helvetica Neue"/>
                <a:cs typeface="Helvetica Neue"/>
              </a:rPr>
              <a:t>Cómo vamos a llegar a nuestra audiencia?</a:t>
            </a:r>
            <a:endParaRPr lang="es-ES" sz="1200" b="1" dirty="0">
              <a:latin typeface="Helvetica Neue"/>
              <a:cs typeface="Helvetica Neue"/>
            </a:endParaRPr>
          </a:p>
          <a:p>
            <a:pPr algn="just"/>
            <a:r>
              <a:rPr lang="es-ES" sz="1200" dirty="0">
                <a:latin typeface="Helvetica Neue Light"/>
                <a:cs typeface="Helvetica Neue Light"/>
              </a:rPr>
              <a:t>Encontramos el medio perfecto en donde los jóvenes con éstas características se la pasan inmersos 24/7. Las plataformas de música vía </a:t>
            </a:r>
            <a:r>
              <a:rPr lang="es-ES" sz="1200" dirty="0" err="1">
                <a:latin typeface="Helvetica Neue Light"/>
                <a:cs typeface="Helvetica Neue Light"/>
              </a:rPr>
              <a:t>streaming</a:t>
            </a:r>
            <a:r>
              <a:rPr lang="es-ES" sz="1200" dirty="0">
                <a:latin typeface="Helvetica Neue Light"/>
                <a:cs typeface="Helvetica Neue Light"/>
              </a:rPr>
              <a:t> (</a:t>
            </a:r>
            <a:r>
              <a:rPr lang="es-ES" sz="1200" dirty="0" err="1">
                <a:latin typeface="Helvetica Neue Light"/>
                <a:cs typeface="Helvetica Neue Light"/>
              </a:rPr>
              <a:t>Dezzer</a:t>
            </a:r>
            <a:r>
              <a:rPr lang="es-ES" sz="1200" dirty="0">
                <a:latin typeface="Helvetica Neue Light"/>
                <a:cs typeface="Helvetica Neue Light"/>
              </a:rPr>
              <a:t> y </a:t>
            </a:r>
            <a:r>
              <a:rPr lang="es-ES" sz="1200" dirty="0" err="1">
                <a:latin typeface="Helvetica Neue Light"/>
                <a:cs typeface="Helvetica Neue Light"/>
              </a:rPr>
              <a:t>Spotify</a:t>
            </a:r>
            <a:r>
              <a:rPr lang="es-ES" sz="1200" dirty="0">
                <a:latin typeface="Helvetica Neue Light"/>
                <a:cs typeface="Helvetica Neue Light"/>
              </a:rPr>
              <a:t>), serán el medio en donde vamos a pautar; solo en los perfiles de las personas mayores de edad con afinidad por la música: </a:t>
            </a:r>
            <a:r>
              <a:rPr lang="es-ES" sz="1200" dirty="0" err="1">
                <a:latin typeface="Helvetica Neue Light"/>
                <a:cs typeface="Helvetica Neue Light"/>
              </a:rPr>
              <a:t>Indie</a:t>
            </a:r>
            <a:r>
              <a:rPr lang="es-ES" sz="1200" dirty="0">
                <a:latin typeface="Helvetica Neue Light"/>
                <a:cs typeface="Helvetica Neue Light"/>
              </a:rPr>
              <a:t>, Electro-</a:t>
            </a:r>
            <a:r>
              <a:rPr lang="es-ES" sz="1200" dirty="0" err="1">
                <a:latin typeface="Helvetica Neue Light"/>
                <a:cs typeface="Helvetica Neue Light"/>
              </a:rPr>
              <a:t>House</a:t>
            </a:r>
            <a:r>
              <a:rPr lang="es-ES" sz="1200" dirty="0">
                <a:latin typeface="Helvetica Neue Light"/>
                <a:cs typeface="Helvetica Neue Light"/>
              </a:rPr>
              <a:t>, </a:t>
            </a:r>
            <a:r>
              <a:rPr lang="es-ES" sz="1200" dirty="0" err="1">
                <a:latin typeface="Helvetica Neue Light"/>
                <a:cs typeface="Helvetica Neue Light"/>
              </a:rPr>
              <a:t>Reaggae</a:t>
            </a:r>
            <a:r>
              <a:rPr lang="es-ES" sz="1200" dirty="0">
                <a:latin typeface="Helvetica Neue Light"/>
                <a:cs typeface="Helvetica Neue Light"/>
              </a:rPr>
              <a:t>, Rock alternativo y Electrónica. </a:t>
            </a:r>
          </a:p>
          <a:p>
            <a:endParaRPr lang="es-CO" dirty="0" smtClean="0">
              <a:latin typeface="Helvetica Neue Light"/>
              <a:cs typeface="Helvetica Neue Light"/>
            </a:endParaRPr>
          </a:p>
          <a:p>
            <a:endParaRPr lang="es-CO" dirty="0">
              <a:latin typeface="Helvetica Neue Light"/>
              <a:cs typeface="Helvetica Neue Light"/>
            </a:endParaRPr>
          </a:p>
          <a:p>
            <a:r>
              <a:rPr lang="es-ES" sz="1200" b="1" dirty="0">
                <a:latin typeface="Helvetica Neue"/>
                <a:cs typeface="Helvetica Neue"/>
              </a:rPr>
              <a:t>Tres Etapas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4800" y="4419600"/>
            <a:ext cx="132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Helvetica Neue Light"/>
                <a:cs typeface="Helvetica Neue Light"/>
              </a:rPr>
              <a:t>Divulgación </a:t>
            </a:r>
            <a:endParaRPr lang="es-ES" b="1" dirty="0">
              <a:latin typeface="Helvetica Neue Light"/>
              <a:cs typeface="Helvetica Neue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86200" y="4495800"/>
            <a:ext cx="101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latin typeface="Helvetica Neue Light"/>
                <a:cs typeface="Helvetica Neue Light"/>
              </a:rPr>
              <a:t>Bonding</a:t>
            </a:r>
            <a:endParaRPr lang="es-ES" b="1" dirty="0">
              <a:latin typeface="Helvetica Neue Light"/>
              <a:cs typeface="Helvetica Neue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15200" y="4495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latin typeface="Helvetica Neue Light"/>
                <a:cs typeface="Helvetica Neue Light"/>
              </a:rPr>
              <a:t>Awareness</a:t>
            </a:r>
            <a:endParaRPr lang="es-ES" b="1" dirty="0">
              <a:latin typeface="Helvetica Neue Light"/>
              <a:cs typeface="Helvetica Neue Light"/>
            </a:endParaRPr>
          </a:p>
        </p:txBody>
      </p:sp>
      <p:pic>
        <p:nvPicPr>
          <p:cNvPr id="11" name="Imagen 10" descr="U40-6318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8" b="29819"/>
          <a:stretch/>
        </p:blipFill>
        <p:spPr>
          <a:xfrm>
            <a:off x="-8468" y="5170311"/>
            <a:ext cx="9152467" cy="1763889"/>
          </a:xfrm>
          <a:prstGeom prst="rect">
            <a:avLst/>
          </a:prstGeom>
        </p:spPr>
      </p:pic>
      <p:pic>
        <p:nvPicPr>
          <p:cNvPr id="2" name="Picture 1" descr="Captura de pantalla 2015-03-24 a las 15.30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5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28600" y="4953000"/>
            <a:ext cx="8534400" cy="45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1200" b="1" dirty="0" smtClean="0">
                <a:latin typeface="Helvetica Neue"/>
                <a:cs typeface="Helvetica Neue"/>
              </a:rPr>
              <a:t>Problema: </a:t>
            </a:r>
            <a:r>
              <a:rPr lang="es-CO" sz="1200" dirty="0" smtClean="0">
                <a:latin typeface="Helvetica Neue Light"/>
                <a:cs typeface="Helvetica Neue Light"/>
              </a:rPr>
              <a:t>Desconocimiento de la marca.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200" dirty="0" smtClean="0">
                <a:latin typeface="Helvetica Neue Light"/>
                <a:cs typeface="Helvetica Neue Light"/>
              </a:rPr>
              <a:t>Es una marca nueva en el mercado y por lo tanto necesita llamar la atención de su audiencia quien todavía no la conoce.</a:t>
            </a:r>
            <a:r>
              <a:rPr lang="es-CO" sz="1200" dirty="0" smtClean="0">
                <a:latin typeface="Helvetica Neue UltraLight"/>
                <a:cs typeface="Helvetica Neue UltraLight"/>
              </a:rPr>
              <a:t>.</a:t>
            </a:r>
            <a:endParaRPr lang="es-CO" dirty="0">
              <a:latin typeface="Helvetica Neue UltraLight"/>
              <a:cs typeface="Helvetica Neue Ultra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38400" y="4431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Helvetica Neue"/>
                <a:cs typeface="Helvetica Neue"/>
              </a:rPr>
              <a:t>ESTRAT</a:t>
            </a:r>
            <a:r>
              <a:rPr lang="es-ES" b="1" dirty="0">
                <a:latin typeface="Helvetica Neue"/>
                <a:cs typeface="Helvetica Neue"/>
              </a:rPr>
              <a:t>E</a:t>
            </a:r>
            <a:r>
              <a:rPr lang="es-ES" b="1" dirty="0" smtClean="0">
                <a:latin typeface="Helvetica Neue"/>
                <a:cs typeface="Helvetica Neue"/>
              </a:rPr>
              <a:t>GIA</a:t>
            </a:r>
            <a:endParaRPr lang="es-ES" b="1" dirty="0">
              <a:latin typeface="Helvetica Neue"/>
              <a:cs typeface="Helvetica Neue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28600" y="5486400"/>
            <a:ext cx="8534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200" b="1" dirty="0">
                <a:latin typeface="Helvetica Neue"/>
                <a:cs typeface="Helvetica Neue"/>
              </a:rPr>
              <a:t>Reto: </a:t>
            </a:r>
            <a:r>
              <a:rPr lang="es-ES_tradnl" sz="1200" dirty="0">
                <a:latin typeface="Helvetica Neue Light"/>
                <a:cs typeface="Helvetica Neue Light"/>
              </a:rPr>
              <a:t>Hacer que la audiencia la conozca y se </a:t>
            </a:r>
            <a:r>
              <a:rPr lang="es-ES_tradnl" sz="1200" dirty="0" smtClean="0">
                <a:latin typeface="Helvetica Neue Light"/>
                <a:cs typeface="Helvetica Neue Light"/>
              </a:rPr>
              <a:t>enamore</a:t>
            </a:r>
            <a:r>
              <a:rPr lang="es-ES_tradnl" sz="1200" dirty="0" smtClean="0">
                <a:latin typeface="Helvetica Neue"/>
                <a:cs typeface="Helvetica Neue"/>
              </a:rPr>
              <a:t>.</a:t>
            </a:r>
            <a:endParaRPr lang="es-CO" sz="1200" dirty="0">
              <a:latin typeface="Helvetica Neue"/>
              <a:cs typeface="Helvetica Neue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28600" y="5867400"/>
            <a:ext cx="8534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200" b="1" dirty="0">
                <a:latin typeface="Helvetica Neue"/>
                <a:cs typeface="Helvetica Neue"/>
              </a:rPr>
              <a:t>¿Cómo lo vamos a lograr?: </a:t>
            </a:r>
            <a:r>
              <a:rPr lang="es-ES_tradnl" sz="1200" dirty="0">
                <a:latin typeface="Helvetica Neue Light"/>
                <a:cs typeface="Helvetica Neue Light"/>
              </a:rPr>
              <a:t>La marca va a entrar a resolver un problema real de la audiencia.</a:t>
            </a:r>
            <a:endParaRPr lang="es-CO" sz="1200" dirty="0">
              <a:latin typeface="Helvetica Neue Light"/>
              <a:cs typeface="Helvetica Neue Light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81000" y="6324600"/>
            <a:ext cx="8534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_tradnl" sz="2000" b="1" dirty="0" smtClean="0">
                <a:latin typeface="Helvetica Neue"/>
                <a:cs typeface="Helvetica Neue"/>
              </a:rPr>
              <a:t>“Si </a:t>
            </a:r>
            <a:r>
              <a:rPr lang="es-ES_tradnl" sz="2000" b="1" dirty="0">
                <a:latin typeface="Helvetica Neue"/>
                <a:cs typeface="Helvetica Neue"/>
              </a:rPr>
              <a:t>quieres ser interesante, </a:t>
            </a:r>
            <a:r>
              <a:rPr lang="es-ES_tradnl" sz="2000" b="1" dirty="0" smtClean="0">
                <a:latin typeface="Helvetica Neue"/>
                <a:cs typeface="Helvetica Neue"/>
              </a:rPr>
              <a:t>Interésate”.</a:t>
            </a:r>
            <a:endParaRPr lang="es-CO" sz="20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9719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4648200" y="4041170"/>
            <a:ext cx="3962400" cy="685800"/>
          </a:xfrm>
          <a:prstGeom prst="rect">
            <a:avLst/>
          </a:prstGeom>
          <a:solidFill>
            <a:srgbClr val="2A8D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81000" y="4026895"/>
            <a:ext cx="4038600" cy="685800"/>
          </a:xfrm>
          <a:prstGeom prst="rect">
            <a:avLst/>
          </a:prstGeom>
          <a:solidFill>
            <a:srgbClr val="2A8D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18655" y="609600"/>
            <a:ext cx="8229600" cy="381000"/>
          </a:xfrm>
        </p:spPr>
        <p:txBody>
          <a:bodyPr>
            <a:normAutofit/>
          </a:bodyPr>
          <a:lstStyle/>
          <a:p>
            <a:pPr algn="l"/>
            <a:r>
              <a:rPr lang="es-CO" sz="1800" b="1" dirty="0">
                <a:latin typeface="Helvetica Neue"/>
                <a:ea typeface="+mn-ea"/>
                <a:cs typeface="Helvetica Neue"/>
              </a:rPr>
              <a:t>MAPA DE AUDIENCIAS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1674" y="3352128"/>
            <a:ext cx="214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 smtClean="0"/>
          </a:p>
          <a:p>
            <a:endParaRPr lang="es-CO" sz="1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381000" y="4850249"/>
            <a:ext cx="8229600" cy="1169551"/>
          </a:xfrm>
          <a:prstGeom prst="rect">
            <a:avLst/>
          </a:prstGeom>
          <a:solidFill>
            <a:srgbClr val="2A8D25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s-CO" sz="1400" dirty="0">
                <a:solidFill>
                  <a:srgbClr val="FFFFFF"/>
                </a:solidFill>
              </a:rPr>
              <a:t>Son melómanos, les encanta la música alternativa y no comercial.</a:t>
            </a:r>
          </a:p>
          <a:p>
            <a:pPr marL="171450" indent="-171450">
              <a:buFont typeface="Arial"/>
              <a:buChar char="•"/>
            </a:pPr>
            <a:r>
              <a:rPr lang="es-CO" sz="1400" dirty="0" smtClean="0">
                <a:solidFill>
                  <a:srgbClr val="FFFFFF"/>
                </a:solidFill>
              </a:rPr>
              <a:t>Personas </a:t>
            </a:r>
            <a:r>
              <a:rPr lang="es-CO" sz="1400" dirty="0">
                <a:solidFill>
                  <a:srgbClr val="FFFFFF"/>
                </a:solidFill>
              </a:rPr>
              <a:t>que tienen una manera de ver el mundo desde su punto de vista y les gusta compartirlo con los demás. </a:t>
            </a:r>
            <a:endParaRPr lang="es-CO" sz="1400" dirty="0" smtClean="0">
              <a:solidFill>
                <a:srgbClr val="FFFF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s-CO" sz="1400" dirty="0" smtClean="0">
                <a:solidFill>
                  <a:srgbClr val="FFFFFF"/>
                </a:solidFill>
              </a:rPr>
              <a:t>Ellos </a:t>
            </a:r>
            <a:r>
              <a:rPr lang="es-CO" sz="1400" dirty="0">
                <a:solidFill>
                  <a:srgbClr val="FFFFFF"/>
                </a:solidFill>
              </a:rPr>
              <a:t>quieren que las marcas </a:t>
            </a:r>
            <a:r>
              <a:rPr lang="es-CO" sz="1400" dirty="0" smtClean="0">
                <a:solidFill>
                  <a:srgbClr val="FFFFFF"/>
                </a:solidFill>
              </a:rPr>
              <a:t>no </a:t>
            </a:r>
            <a:r>
              <a:rPr lang="es-CO" sz="1400" dirty="0">
                <a:solidFill>
                  <a:srgbClr val="FFFFFF"/>
                </a:solidFill>
              </a:rPr>
              <a:t>solo les vendan </a:t>
            </a:r>
            <a:r>
              <a:rPr lang="es-CO" sz="1400" dirty="0" smtClean="0">
                <a:solidFill>
                  <a:srgbClr val="FFFFFF"/>
                </a:solidFill>
              </a:rPr>
              <a:t>un producto sino </a:t>
            </a:r>
            <a:r>
              <a:rPr lang="es-CO" sz="1400" dirty="0">
                <a:solidFill>
                  <a:srgbClr val="FFFFFF"/>
                </a:solidFill>
              </a:rPr>
              <a:t>que </a:t>
            </a:r>
            <a:r>
              <a:rPr lang="es-CO" sz="1400" dirty="0" smtClean="0">
                <a:solidFill>
                  <a:srgbClr val="FFFFFF"/>
                </a:solidFill>
              </a:rPr>
              <a:t>éstas </a:t>
            </a:r>
            <a:r>
              <a:rPr lang="es-CO" sz="1400" dirty="0">
                <a:solidFill>
                  <a:srgbClr val="FFFFFF"/>
                </a:solidFill>
              </a:rPr>
              <a:t>aporten a sus vidas. </a:t>
            </a:r>
          </a:p>
          <a:p>
            <a:pPr marL="171450" indent="-171450">
              <a:buFont typeface="Arial"/>
              <a:buChar char="•"/>
            </a:pPr>
            <a:r>
              <a:rPr lang="es-CO" sz="1400" dirty="0" smtClean="0">
                <a:solidFill>
                  <a:srgbClr val="FFFFFF"/>
                </a:solidFill>
              </a:rPr>
              <a:t>Son auténticos, libres, sofisticados e innovadores.</a:t>
            </a:r>
            <a:endParaRPr lang="es-CO" sz="1400" dirty="0">
              <a:solidFill>
                <a:srgbClr val="FF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4800" y="9906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Helvetica Neue Light"/>
                <a:cs typeface="Helvetica Neue Light"/>
              </a:rPr>
              <a:t>Existe una oportunidad enorme de abrir el mercado y hacer que sean dos nuestros grupos de interés:</a:t>
            </a:r>
            <a:endParaRPr lang="es-ES" sz="1200" dirty="0">
              <a:latin typeface="Helvetica Neue Light"/>
              <a:cs typeface="Helvetica Neue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5800" y="410818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INDIE-PENDIENTES</a:t>
            </a:r>
          </a:p>
          <a:p>
            <a:pPr algn="ctr"/>
            <a:r>
              <a:rPr lang="es-ES" sz="1200" dirty="0" err="1" smtClean="0">
                <a:solidFill>
                  <a:schemeClr val="bg1"/>
                </a:solidFill>
              </a:rPr>
              <a:t>The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one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who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make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things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interesting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76800" y="412246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HIPSTER COLOMBIANO</a:t>
            </a:r>
          </a:p>
          <a:p>
            <a:pPr algn="ctr"/>
            <a:r>
              <a:rPr lang="es-ES" sz="1200" dirty="0" err="1" smtClean="0">
                <a:solidFill>
                  <a:srgbClr val="FFFFFF"/>
                </a:solidFill>
              </a:rPr>
              <a:t>The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ones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who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search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for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interesting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experiences</a:t>
            </a:r>
            <a:r>
              <a:rPr lang="es-ES" sz="1200" dirty="0" smtClean="0">
                <a:solidFill>
                  <a:srgbClr val="FFFFFF"/>
                </a:solidFill>
              </a:rPr>
              <a:t>. </a:t>
            </a:r>
            <a:endParaRPr lang="es-ES" sz="1200" dirty="0">
              <a:solidFill>
                <a:srgbClr val="FFFFFF"/>
              </a:solidFill>
            </a:endParaRPr>
          </a:p>
        </p:txBody>
      </p:sp>
      <p:pic>
        <p:nvPicPr>
          <p:cNvPr id="4" name="Imagen 3" descr="ZZ4-21255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3962400" cy="2642890"/>
          </a:xfrm>
          <a:prstGeom prst="rect">
            <a:avLst/>
          </a:prstGeom>
        </p:spPr>
      </p:pic>
      <p:pic>
        <p:nvPicPr>
          <p:cNvPr id="7" name="Imagen 6" descr="YA2-21064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038600" cy="2649353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381000" y="6019800"/>
            <a:ext cx="8229600" cy="646331"/>
          </a:xfrm>
          <a:prstGeom prst="rect">
            <a:avLst/>
          </a:prstGeom>
          <a:solidFill>
            <a:srgbClr val="D3222F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INSIGHT: Siento que para ir a un lugar en la vida puedo ir yo solo, pero cuando quiero ir más lejos debo ir acompañado</a:t>
            </a:r>
            <a:endParaRPr lang="es-ES_tradnl" b="1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74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4648200" y="3429000"/>
            <a:ext cx="3962400" cy="1447800"/>
          </a:xfrm>
          <a:prstGeom prst="rect">
            <a:avLst/>
          </a:prstGeom>
          <a:solidFill>
            <a:srgbClr val="2A8D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81000" y="3429000"/>
            <a:ext cx="4038600" cy="1447800"/>
          </a:xfrm>
          <a:prstGeom prst="rect">
            <a:avLst/>
          </a:prstGeom>
          <a:solidFill>
            <a:srgbClr val="2A8D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94855" y="228600"/>
            <a:ext cx="8229600" cy="381000"/>
          </a:xfrm>
        </p:spPr>
        <p:txBody>
          <a:bodyPr>
            <a:normAutofit/>
          </a:bodyPr>
          <a:lstStyle/>
          <a:p>
            <a:pPr algn="l"/>
            <a:r>
              <a:rPr lang="es-CO" sz="1800" b="1" dirty="0">
                <a:latin typeface="Helvetica Neue"/>
                <a:cs typeface="Helvetica Neue"/>
              </a:rPr>
              <a:t>¿CÓMO PODEMOS AYUDAR?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1674" y="2506725"/>
            <a:ext cx="214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 smtClean="0"/>
          </a:p>
          <a:p>
            <a:endParaRPr lang="es-CO" sz="12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381000" y="5105400"/>
            <a:ext cx="8229600" cy="646331"/>
          </a:xfrm>
          <a:prstGeom prst="rect">
            <a:avLst/>
          </a:prstGeom>
          <a:solidFill>
            <a:srgbClr val="D3222F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Hay un problema de </a:t>
            </a:r>
            <a:r>
              <a:rPr lang="es-ES_tradnl" sz="24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desconexión</a:t>
            </a:r>
            <a:r>
              <a:rPr lang="es-ES_tradnl" sz="12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 entre las dos audiencias.</a:t>
            </a:r>
          </a:p>
          <a:p>
            <a:pPr algn="ctr"/>
            <a:r>
              <a:rPr lang="es-ES_tradnl" sz="1200" b="1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No existe una comunidad que los reúna. </a:t>
            </a:r>
            <a:endParaRPr lang="es-ES_tradnl" sz="1200" b="1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5800" y="350645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INDIE-PENDIENTES</a:t>
            </a:r>
            <a:endParaRPr lang="es-ES" sz="1600" b="1" dirty="0">
              <a:solidFill>
                <a:schemeClr val="bg1"/>
              </a:solidFill>
            </a:endParaRPr>
          </a:p>
          <a:p>
            <a:pPr algn="ctr"/>
            <a:endParaRPr lang="es-ES" sz="1200" b="1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r>
              <a:rPr lang="es-ES" sz="1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Tienen un problema de</a:t>
            </a:r>
            <a:r>
              <a:rPr lang="es-ES" sz="16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visibilidad</a:t>
            </a:r>
            <a:r>
              <a:rPr lang="es-ES" sz="1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. Nadie los conoce y necesitan audiencia. </a:t>
            </a:r>
          </a:p>
          <a:p>
            <a:r>
              <a:rPr lang="es-ES" sz="1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Carecen de espacios para mostrar su arte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76800" y="35052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HIPSTER COLOMBIANO</a:t>
            </a:r>
          </a:p>
          <a:p>
            <a:pPr algn="ctr"/>
            <a:endParaRPr lang="es-ES" sz="1600" b="1" dirty="0" smtClean="0">
              <a:solidFill>
                <a:srgbClr val="FFFFFF"/>
              </a:solidFill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Helvetica Neue Light"/>
                <a:cs typeface="Helvetica Neue Light"/>
              </a:rPr>
              <a:t>Están en busca de</a:t>
            </a:r>
            <a:r>
              <a:rPr lang="es-ES" sz="24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 Experiencias</a:t>
            </a:r>
            <a:r>
              <a:rPr lang="es-ES" sz="1200" dirty="0" smtClean="0">
                <a:solidFill>
                  <a:schemeClr val="bg1"/>
                </a:solidFill>
                <a:latin typeface="Helvetica Neue UltraLight"/>
                <a:cs typeface="Helvetica Neue UltraLight"/>
              </a:rPr>
              <a:t> </a:t>
            </a:r>
            <a:endParaRPr lang="es-ES" sz="1200" dirty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pic>
        <p:nvPicPr>
          <p:cNvPr id="4" name="Imagen 3" descr="ZZ4-21255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86110"/>
            <a:ext cx="3962400" cy="2642890"/>
          </a:xfrm>
          <a:prstGeom prst="rect">
            <a:avLst/>
          </a:prstGeom>
        </p:spPr>
      </p:pic>
      <p:pic>
        <p:nvPicPr>
          <p:cNvPr id="7" name="Imagen 6" descr="YA2-21064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038600" cy="2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38896" y="221309"/>
            <a:ext cx="1142999" cy="457200"/>
          </a:xfrm>
        </p:spPr>
        <p:txBody>
          <a:bodyPr>
            <a:normAutofit/>
          </a:bodyPr>
          <a:lstStyle/>
          <a:p>
            <a:pPr algn="l"/>
            <a:r>
              <a:rPr lang="es-ES" sz="1800" dirty="0" smtClean="0">
                <a:latin typeface="Lucida Sans" panose="020B0602030504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</a:t>
            </a:r>
            <a:r>
              <a:rPr lang="es-CO" sz="1800" dirty="0" smtClean="0">
                <a:latin typeface="Lucida Sans" panose="020B0602030504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 IDEA</a:t>
            </a:r>
            <a:endParaRPr lang="es-CO" sz="1800" dirty="0">
              <a:latin typeface="Lucida Sans" panose="020B0602030504020204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8896" y="678509"/>
            <a:ext cx="646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Helvetica Neue Light"/>
                <a:cs typeface="Helvetica Neue Light"/>
              </a:rPr>
              <a:t>Vamos </a:t>
            </a:r>
            <a:r>
              <a:rPr lang="es-CO" sz="2000" dirty="0" smtClean="0">
                <a:latin typeface="Helvetica Neue Light"/>
                <a:cs typeface="Helvetica Neue Light"/>
              </a:rPr>
              <a:t>ayudarles a encontrar los medios para hacer arte y ver arte a través de una comunidad</a:t>
            </a:r>
            <a:endParaRPr lang="es-CO" sz="2000" dirty="0">
              <a:latin typeface="Helvetica Neue Light"/>
              <a:cs typeface="Helvetica Neue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170" y="4586455"/>
            <a:ext cx="36878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Helvetica Neue Light"/>
                <a:cs typeface="Helvetica Neue Light"/>
              </a:rPr>
              <a:t>Está aplicación esta </a:t>
            </a:r>
            <a:r>
              <a:rPr lang="es-ES" sz="1200" b="1" dirty="0" err="1">
                <a:latin typeface="Helvetica Neue Light"/>
                <a:cs typeface="Helvetica Neue Light"/>
              </a:rPr>
              <a:t>linkeada</a:t>
            </a:r>
            <a:r>
              <a:rPr lang="es-ES" sz="1200" b="1" dirty="0">
                <a:latin typeface="Helvetica Neue Light"/>
                <a:cs typeface="Helvetica Neue Light"/>
              </a:rPr>
              <a:t> al perfil de F</a:t>
            </a:r>
            <a:r>
              <a:rPr lang="es-ES" sz="1200" b="1" dirty="0" smtClean="0">
                <a:latin typeface="Helvetica Neue Light"/>
                <a:cs typeface="Helvetica Neue Light"/>
              </a:rPr>
              <a:t>acebook.</a:t>
            </a:r>
            <a:endParaRPr lang="es-ES" sz="1200" b="1" dirty="0">
              <a:latin typeface="Helvetica Neue Light"/>
              <a:cs typeface="Helvetica Neue Light"/>
            </a:endParaRPr>
          </a:p>
          <a:p>
            <a:pPr algn="ctr"/>
            <a:endParaRPr lang="es-ES" sz="1200" b="1" dirty="0" smtClean="0">
              <a:latin typeface="Helvetica Neue Light"/>
              <a:cs typeface="Helvetica Neue Light"/>
            </a:endParaRPr>
          </a:p>
          <a:p>
            <a:pPr algn="ctr"/>
            <a:r>
              <a:rPr lang="es-ES" sz="1200" b="1" dirty="0" smtClean="0">
                <a:latin typeface="Helvetica Neue Light"/>
                <a:cs typeface="Helvetica Neue Light"/>
              </a:rPr>
              <a:t>Al abrir el </a:t>
            </a:r>
            <a:r>
              <a:rPr lang="es-ES" sz="1200" b="1" dirty="0" err="1" smtClean="0">
                <a:latin typeface="Helvetica Neue Light"/>
                <a:cs typeface="Helvetica Neue Light"/>
              </a:rPr>
              <a:t>app</a:t>
            </a:r>
            <a:r>
              <a:rPr lang="es-ES" sz="1200" b="1" dirty="0" smtClean="0">
                <a:latin typeface="Helvetica Neue Light"/>
                <a:cs typeface="Helvetica Neue Light"/>
              </a:rPr>
              <a:t>, suena el sonido de la botella cuando se destapa </a:t>
            </a:r>
          </a:p>
          <a:p>
            <a:pPr algn="ctr"/>
            <a:r>
              <a:rPr lang="es-ES" b="1" dirty="0" smtClean="0">
                <a:latin typeface="Adobe Gothic Std B" pitchFamily="34" charset="-128"/>
                <a:ea typeface="Adobe Gothic Std B" pitchFamily="34" charset="-128"/>
                <a:cs typeface="Helvetica Neue Light"/>
              </a:rPr>
              <a:t>¡</a:t>
            </a:r>
            <a:r>
              <a:rPr lang="es-ES" b="1" dirty="0" err="1" smtClean="0">
                <a:latin typeface="Adobe Gothic Std B" pitchFamily="34" charset="-128"/>
                <a:ea typeface="Adobe Gothic Std B" pitchFamily="34" charset="-128"/>
                <a:cs typeface="Helvetica Neue Light"/>
              </a:rPr>
              <a:t>Plop</a:t>
            </a:r>
            <a:r>
              <a:rPr lang="es-ES" b="1" dirty="0" smtClean="0">
                <a:latin typeface="Adobe Gothic Std B" pitchFamily="34" charset="-128"/>
                <a:ea typeface="Adobe Gothic Std B" pitchFamily="34" charset="-128"/>
                <a:cs typeface="Helvetica Neue Light"/>
              </a:rPr>
              <a:t>!</a:t>
            </a:r>
            <a:endParaRPr lang="es-ES" b="1" dirty="0">
              <a:latin typeface="Adobe Gothic Std B" pitchFamily="34" charset="-128"/>
              <a:ea typeface="Adobe Gothic Std B" pitchFamily="34" charset="-128"/>
              <a:cs typeface="Helvetica Neue Ligh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75854" y="4113074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Helvetica Neue Light"/>
                <a:cs typeface="Helvetica Neue Light"/>
              </a:rPr>
              <a:t>Encontrar </a:t>
            </a:r>
            <a:r>
              <a:rPr lang="es-ES" sz="2400" b="1" dirty="0" smtClean="0">
                <a:latin typeface="Helvetica Neue Light"/>
                <a:cs typeface="Helvetica Neue Light"/>
              </a:rPr>
              <a:t>experiencias</a:t>
            </a:r>
          </a:p>
          <a:p>
            <a:endParaRPr lang="es-ES" sz="1200" dirty="0" smtClean="0">
              <a:latin typeface="Helvetica Neue Light"/>
              <a:cs typeface="Helvetica Neue Light"/>
            </a:endParaRPr>
          </a:p>
          <a:p>
            <a:r>
              <a:rPr lang="es-ES" sz="1200" dirty="0" smtClean="0">
                <a:latin typeface="Helvetica Neue Light"/>
                <a:cs typeface="Helvetica Neue Light"/>
              </a:rPr>
              <a:t>Aquí es donde la audiencia “</a:t>
            </a:r>
            <a:r>
              <a:rPr lang="es-ES" sz="1200" dirty="0" err="1" smtClean="0">
                <a:latin typeface="Helvetica Neue Light"/>
                <a:cs typeface="Helvetica Neue Light"/>
              </a:rPr>
              <a:t>hipster</a:t>
            </a:r>
            <a:r>
              <a:rPr lang="es-ES" sz="1200" dirty="0" smtClean="0">
                <a:latin typeface="Helvetica Neue Light"/>
                <a:cs typeface="Helvetica Neue Light"/>
              </a:rPr>
              <a:t>” colombiano puede escoger experiencias interesantes. </a:t>
            </a:r>
            <a:endParaRPr lang="es-ES" sz="1200" dirty="0">
              <a:latin typeface="Helvetica Neue Light"/>
              <a:cs typeface="Helvetica Neue Ligh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75854" y="1255455"/>
            <a:ext cx="2187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Helvetica Neue Light"/>
                <a:cs typeface="Helvetica Neue Light"/>
              </a:rPr>
              <a:t>Hacer arte</a:t>
            </a:r>
          </a:p>
          <a:p>
            <a:pPr algn="just"/>
            <a:endParaRPr lang="es-ES" sz="1200" dirty="0" smtClean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El Lienzo Urbano</a:t>
            </a: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Aquí</a:t>
            </a:r>
            <a:r>
              <a:rPr lang="cs-CZ" sz="1200" dirty="0">
                <a:latin typeface="Helvetica Neue Light"/>
                <a:cs typeface="Helvetica Neue Light"/>
              </a:rPr>
              <a:t> </a:t>
            </a:r>
            <a:r>
              <a:rPr lang="es-ES" sz="1200" dirty="0" smtClean="0">
                <a:latin typeface="Helvetica Neue Light"/>
                <a:cs typeface="Helvetica Neue Light"/>
              </a:rPr>
              <a:t>es donde los artistas pueden participar por un espacio en la ciudad para intervenirlo.</a:t>
            </a:r>
          </a:p>
          <a:p>
            <a:pPr algn="just"/>
            <a:endParaRPr lang="es-ES" sz="1200" dirty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Postular Eventos</a:t>
            </a:r>
            <a:endParaRPr lang="es-ES" sz="1200" dirty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Son los eventos que más adelante se propondrán en la lista de experiencias.</a:t>
            </a:r>
            <a:endParaRPr lang="es-ES" sz="1200" dirty="0">
              <a:latin typeface="Helvetica Neue Light"/>
              <a:cs typeface="Helvetica Neue Light"/>
            </a:endParaRPr>
          </a:p>
        </p:txBody>
      </p:sp>
      <p:pic>
        <p:nvPicPr>
          <p:cNvPr id="9" name="Imagen 8" descr="AAP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" y="2071605"/>
            <a:ext cx="2007665" cy="2486190"/>
          </a:xfrm>
          <a:prstGeom prst="rect">
            <a:avLst/>
          </a:prstGeom>
        </p:spPr>
      </p:pic>
      <p:pic>
        <p:nvPicPr>
          <p:cNvPr id="14" name="Imagen 13" descr="AAP 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960730"/>
            <a:ext cx="2286000" cy="2830865"/>
          </a:xfrm>
          <a:prstGeom prst="rect">
            <a:avLst/>
          </a:prstGeom>
        </p:spPr>
      </p:pic>
      <p:pic>
        <p:nvPicPr>
          <p:cNvPr id="15" name="Imagen 14" descr="AAP 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95" y="1233186"/>
            <a:ext cx="2286000" cy="2830865"/>
          </a:xfrm>
          <a:prstGeom prst="rect">
            <a:avLst/>
          </a:prstGeom>
        </p:spPr>
      </p:pic>
      <p:pic>
        <p:nvPicPr>
          <p:cNvPr id="16" name="Imagen 15" descr="APP 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2" y="1905000"/>
            <a:ext cx="2276742" cy="2819400"/>
          </a:xfrm>
          <a:prstGeom prst="rect">
            <a:avLst/>
          </a:prstGeom>
        </p:spPr>
      </p:pic>
      <p:sp>
        <p:nvSpPr>
          <p:cNvPr id="21" name="20 Flecha derecha"/>
          <p:cNvSpPr/>
          <p:nvPr/>
        </p:nvSpPr>
        <p:spPr>
          <a:xfrm>
            <a:off x="3810000" y="2438400"/>
            <a:ext cx="914400" cy="4572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 rot="2134828">
            <a:off x="3762350" y="3835451"/>
            <a:ext cx="914400" cy="4572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46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8600" y="3276600"/>
            <a:ext cx="375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latin typeface="Helvetica Neue Black Condensed"/>
                <a:ea typeface="+mj-ea"/>
                <a:cs typeface="Helvetica Neue Black Condensed"/>
              </a:rPr>
              <a:t>LIENZO URBANO - ESPACIOS GROLSCH </a:t>
            </a:r>
            <a:endParaRPr lang="es-CO" dirty="0">
              <a:latin typeface="Helvetica Neue Black Condensed"/>
              <a:ea typeface="+mj-ea"/>
              <a:cs typeface="Helvetica Neue Black Condensed"/>
            </a:endParaRPr>
          </a:p>
        </p:txBody>
      </p:sp>
      <p:pic>
        <p:nvPicPr>
          <p:cNvPr id="8" name="Imagen 7" descr="X2P-15579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-245" r="38954"/>
          <a:stretch/>
        </p:blipFill>
        <p:spPr>
          <a:xfrm>
            <a:off x="5181600" y="381000"/>
            <a:ext cx="3733800" cy="6290352"/>
          </a:xfrm>
          <a:prstGeom prst="rect">
            <a:avLst/>
          </a:prstGeom>
        </p:spPr>
      </p:pic>
      <p:pic>
        <p:nvPicPr>
          <p:cNvPr id="10" name="Imagen 9" descr="B75-212609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r="4831" b="25728"/>
          <a:stretch/>
        </p:blipFill>
        <p:spPr>
          <a:xfrm>
            <a:off x="228600" y="304800"/>
            <a:ext cx="4673215" cy="2667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04800" y="3733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>
                <a:latin typeface="Helvetica Neue Light"/>
                <a:cs typeface="Helvetica Neue Light"/>
              </a:rPr>
              <a:t>Aquí </a:t>
            </a:r>
            <a:r>
              <a:rPr lang="es-ES" dirty="0">
                <a:latin typeface="Helvetica Neue Light"/>
                <a:cs typeface="Helvetica Neue Light"/>
              </a:rPr>
              <a:t>los artistas puede participar por un espacio en la ciudad para intervenirlo.</a:t>
            </a:r>
          </a:p>
          <a:p>
            <a:pPr algn="just"/>
            <a:endParaRPr lang="es-ES" dirty="0">
              <a:latin typeface="Helvetica Neue UltraLight"/>
              <a:cs typeface="Helvetica Neue UltraLight"/>
            </a:endParaRPr>
          </a:p>
          <a:p>
            <a:pPr algn="just"/>
            <a:r>
              <a:rPr lang="es-ES" b="1" dirty="0" err="1">
                <a:latin typeface="Helvetica Neue Light"/>
                <a:cs typeface="Helvetica Neue Light"/>
              </a:rPr>
              <a:t>Win</a:t>
            </a:r>
            <a:r>
              <a:rPr lang="es-ES" b="1" dirty="0">
                <a:latin typeface="Helvetica Neue Light"/>
                <a:cs typeface="Helvetica Neue Light"/>
              </a:rPr>
              <a:t>- </a:t>
            </a:r>
            <a:r>
              <a:rPr lang="es-ES" b="1" dirty="0" err="1">
                <a:latin typeface="Helvetica Neue Light"/>
                <a:cs typeface="Helvetica Neue Light"/>
              </a:rPr>
              <a:t>win</a:t>
            </a:r>
            <a:r>
              <a:rPr lang="es-ES" b="1" dirty="0">
                <a:latin typeface="Helvetica Neue Light"/>
                <a:cs typeface="Helvetica Neue Light"/>
              </a:rPr>
              <a:t> </a:t>
            </a:r>
          </a:p>
          <a:p>
            <a:pPr algn="just"/>
            <a:r>
              <a:rPr lang="es-ES" dirty="0">
                <a:latin typeface="Helvetica Neue Light"/>
                <a:cs typeface="Helvetica Neue Light"/>
              </a:rPr>
              <a:t>Ellos ganan, nosotros </a:t>
            </a:r>
            <a:r>
              <a:rPr lang="es-ES" dirty="0" smtClean="0">
                <a:latin typeface="Helvetica Neue Light"/>
                <a:cs typeface="Helvetica Neue Light"/>
              </a:rPr>
              <a:t>también.</a:t>
            </a:r>
            <a:endParaRPr lang="es-ES" dirty="0">
              <a:latin typeface="Helvetica Neue Light"/>
              <a:cs typeface="Helvetica Neue Light"/>
            </a:endParaRPr>
          </a:p>
          <a:p>
            <a:pPr algn="just"/>
            <a:endParaRPr lang="es-ES" dirty="0">
              <a:latin typeface="Helvetica Neue Light"/>
              <a:cs typeface="Helvetica Neue Light"/>
            </a:endParaRPr>
          </a:p>
          <a:p>
            <a:pPr algn="just"/>
            <a:r>
              <a:rPr lang="es-ES" dirty="0">
                <a:latin typeface="Helvetica Neue Light"/>
                <a:cs typeface="Helvetica Neue Light"/>
              </a:rPr>
              <a:t>La marca tendrá visibilidad gracias a </a:t>
            </a:r>
            <a:r>
              <a:rPr lang="es-ES" dirty="0" smtClean="0">
                <a:latin typeface="Helvetica Neue Light"/>
                <a:cs typeface="Helvetica Neue Light"/>
              </a:rPr>
              <a:t>éstas </a:t>
            </a:r>
            <a:r>
              <a:rPr lang="es-ES" dirty="0">
                <a:latin typeface="Helvetica Neue Light"/>
                <a:cs typeface="Helvetica Neue Light"/>
              </a:rPr>
              <a:t>V</a:t>
            </a:r>
            <a:r>
              <a:rPr lang="es-ES" dirty="0" smtClean="0">
                <a:latin typeface="Helvetica Neue Light"/>
                <a:cs typeface="Helvetica Neue Light"/>
              </a:rPr>
              <a:t>itrinas </a:t>
            </a:r>
            <a:r>
              <a:rPr lang="es-ES" dirty="0">
                <a:latin typeface="Helvetica Neue Light"/>
                <a:cs typeface="Helvetica Neue Light"/>
              </a:rPr>
              <a:t>Urbanas.</a:t>
            </a:r>
          </a:p>
        </p:txBody>
      </p:sp>
      <p:pic>
        <p:nvPicPr>
          <p:cNvPr id="15" name="Imagen 14" descr="GrolschLogo-776x33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7" b="100000" l="644" r="99485">
                        <a14:foregroundMark x1="69974" y1="69436" x2="69974" y2="69436"/>
                        <a14:foregroundMark x1="20361" y1="59050" x2="20361" y2="59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00" y="6198705"/>
            <a:ext cx="938213" cy="407446"/>
          </a:xfrm>
          <a:prstGeom prst="rect">
            <a:avLst/>
          </a:prstGeom>
        </p:spPr>
      </p:pic>
      <p:pic>
        <p:nvPicPr>
          <p:cNvPr id="16" name="Imagen 15" descr="GrolschLogo-776x33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7" b="100000" l="644" r="99485">
                        <a14:foregroundMark x1="69974" y1="69436" x2="69974" y2="69436"/>
                        <a14:foregroundMark x1="20361" y1="59050" x2="20361" y2="59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938213" cy="4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4648199" cy="457200"/>
          </a:xfrm>
        </p:spPr>
        <p:txBody>
          <a:bodyPr>
            <a:normAutofit/>
          </a:bodyPr>
          <a:lstStyle/>
          <a:p>
            <a:pPr marL="0" indent="0" algn="l"/>
            <a:r>
              <a:rPr lang="es-ES" sz="1800" dirty="0" smtClean="0">
                <a:latin typeface="Helvetica Neue Black Condensed"/>
                <a:cs typeface="Helvetica Neue Black Condensed"/>
              </a:rPr>
              <a:t>EL MEDIO EN EL QUE SE PAUTARÁ.</a:t>
            </a:r>
            <a:endParaRPr lang="es-CO" sz="18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600" y="609600"/>
            <a:ext cx="7772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Helvetica Neue Light"/>
                <a:cs typeface="Helvetica Neue Light"/>
              </a:rPr>
              <a:t>El reto</a:t>
            </a:r>
            <a:r>
              <a:rPr lang="es-ES" sz="1200" dirty="0">
                <a:latin typeface="Helvetica Neue Light"/>
                <a:cs typeface="Helvetica Neue Light"/>
              </a:rPr>
              <a:t>: Contactar solo a nuestros grupos de interés para que la aplicación no pierda autenticidad.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8600" y="1066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Helvetica Neue Light"/>
                <a:cs typeface="Helvetica Neue Light"/>
              </a:rPr>
              <a:t>¿Cómo lo vamos a lograr</a:t>
            </a:r>
            <a:r>
              <a:rPr lang="es-ES" sz="1200" b="1" dirty="0" smtClean="0">
                <a:latin typeface="Helvetica Neue Light"/>
                <a:cs typeface="Helvetica Neue Light"/>
              </a:rPr>
              <a:t>?</a:t>
            </a:r>
            <a:r>
              <a:rPr lang="es-ES" sz="1200" dirty="0" smtClean="0">
                <a:latin typeface="Helvetica Neue Light"/>
                <a:cs typeface="Helvetica Neue Light"/>
              </a:rPr>
              <a:t>: Encontramos </a:t>
            </a:r>
            <a:r>
              <a:rPr lang="es-ES" sz="1200" dirty="0">
                <a:latin typeface="Helvetica Neue Light"/>
                <a:cs typeface="Helvetica Neue Light"/>
              </a:rPr>
              <a:t>el </a:t>
            </a:r>
            <a:r>
              <a:rPr lang="es-ES" sz="1200" dirty="0" smtClean="0">
                <a:latin typeface="Helvetica Neue Light"/>
                <a:cs typeface="Helvetica Neue Light"/>
              </a:rPr>
              <a:t>medio perfecto en </a:t>
            </a:r>
            <a:r>
              <a:rPr lang="es-ES" sz="1200" dirty="0">
                <a:latin typeface="Helvetica Neue Light"/>
                <a:cs typeface="Helvetica Neue Light"/>
              </a:rPr>
              <a:t>donde los jóvenes con éstas </a:t>
            </a:r>
            <a:r>
              <a:rPr lang="es-ES" sz="1200" dirty="0" smtClean="0">
                <a:latin typeface="Helvetica Neue Light"/>
                <a:cs typeface="Helvetica Neue Light"/>
              </a:rPr>
              <a:t>características se la pasan inmersos 24</a:t>
            </a:r>
            <a:r>
              <a:rPr lang="es-ES" sz="1200" dirty="0">
                <a:latin typeface="Helvetica Neue Light"/>
                <a:cs typeface="Helvetica Neue Light"/>
              </a:rPr>
              <a:t>/</a:t>
            </a:r>
            <a:r>
              <a:rPr lang="es-ES" sz="1200" dirty="0" smtClean="0">
                <a:latin typeface="Helvetica Neue Light"/>
                <a:cs typeface="Helvetica Neue Light"/>
              </a:rPr>
              <a:t>7. Las plataformas de </a:t>
            </a:r>
            <a:r>
              <a:rPr lang="es-ES" sz="1200" dirty="0">
                <a:latin typeface="Helvetica Neue Light"/>
                <a:cs typeface="Helvetica Neue Light"/>
              </a:rPr>
              <a:t>música vía </a:t>
            </a:r>
            <a:r>
              <a:rPr lang="es-ES" sz="1200" dirty="0" err="1" smtClean="0">
                <a:latin typeface="Helvetica Neue Light"/>
                <a:cs typeface="Helvetica Neue Light"/>
              </a:rPr>
              <a:t>streaming</a:t>
            </a:r>
            <a:r>
              <a:rPr lang="es-ES" sz="1200" dirty="0" smtClean="0">
                <a:latin typeface="Helvetica Neue Light"/>
                <a:cs typeface="Helvetica Neue Light"/>
              </a:rPr>
              <a:t> (</a:t>
            </a:r>
            <a:r>
              <a:rPr lang="es-ES" sz="1200" dirty="0" err="1" smtClean="0">
                <a:latin typeface="Helvetica Neue Light"/>
                <a:cs typeface="Helvetica Neue Light"/>
              </a:rPr>
              <a:t>Dezzer</a:t>
            </a:r>
            <a:r>
              <a:rPr lang="es-ES" sz="1200" dirty="0" smtClean="0">
                <a:latin typeface="Helvetica Neue Light"/>
                <a:cs typeface="Helvetica Neue Light"/>
              </a:rPr>
              <a:t> </a:t>
            </a:r>
            <a:r>
              <a:rPr lang="es-ES" sz="1200" dirty="0">
                <a:latin typeface="Helvetica Neue Light"/>
                <a:cs typeface="Helvetica Neue Light"/>
              </a:rPr>
              <a:t>y </a:t>
            </a:r>
            <a:r>
              <a:rPr lang="es-ES" sz="1200" dirty="0" err="1" smtClean="0">
                <a:latin typeface="Helvetica Neue Light"/>
                <a:cs typeface="Helvetica Neue Light"/>
              </a:rPr>
              <a:t>Spotify</a:t>
            </a:r>
            <a:r>
              <a:rPr lang="es-ES" sz="1200" dirty="0" smtClean="0">
                <a:latin typeface="Helvetica Neue Light"/>
                <a:cs typeface="Helvetica Neue Light"/>
              </a:rPr>
              <a:t>), serán el medio en donde </a:t>
            </a:r>
            <a:r>
              <a:rPr lang="es-ES" sz="1200" dirty="0">
                <a:latin typeface="Helvetica Neue Light"/>
                <a:cs typeface="Helvetica Neue Light"/>
              </a:rPr>
              <a:t>v</a:t>
            </a:r>
            <a:r>
              <a:rPr lang="es-ES" sz="1200" dirty="0" smtClean="0">
                <a:latin typeface="Helvetica Neue Light"/>
                <a:cs typeface="Helvetica Neue Light"/>
              </a:rPr>
              <a:t>amos </a:t>
            </a:r>
            <a:r>
              <a:rPr lang="es-ES" sz="1200" dirty="0">
                <a:latin typeface="Helvetica Neue Light"/>
                <a:cs typeface="Helvetica Neue Light"/>
              </a:rPr>
              <a:t>a </a:t>
            </a:r>
            <a:r>
              <a:rPr lang="es-ES" sz="1200" dirty="0" smtClean="0">
                <a:latin typeface="Helvetica Neue Light"/>
                <a:cs typeface="Helvetica Neue Light"/>
              </a:rPr>
              <a:t>pautar; </a:t>
            </a:r>
            <a:r>
              <a:rPr lang="es-ES" sz="1200" dirty="0">
                <a:latin typeface="Helvetica Neue Light"/>
                <a:cs typeface="Helvetica Neue Light"/>
              </a:rPr>
              <a:t>solo </a:t>
            </a:r>
            <a:r>
              <a:rPr lang="es-ES" sz="1200" dirty="0" smtClean="0">
                <a:latin typeface="Helvetica Neue Light"/>
                <a:cs typeface="Helvetica Neue Light"/>
              </a:rPr>
              <a:t>en los perfiles de las personas mayores </a:t>
            </a:r>
            <a:r>
              <a:rPr lang="es-ES" sz="1200" dirty="0">
                <a:latin typeface="Helvetica Neue Light"/>
                <a:cs typeface="Helvetica Neue Light"/>
              </a:rPr>
              <a:t>de e</a:t>
            </a:r>
            <a:r>
              <a:rPr lang="es-ES" sz="1200" dirty="0" smtClean="0">
                <a:latin typeface="Helvetica Neue Light"/>
                <a:cs typeface="Helvetica Neue Light"/>
              </a:rPr>
              <a:t>dad </a:t>
            </a:r>
            <a:r>
              <a:rPr lang="es-ES" sz="1200" dirty="0">
                <a:latin typeface="Helvetica Neue Light"/>
                <a:cs typeface="Helvetica Neue Light"/>
              </a:rPr>
              <a:t>con afinidad por la música: </a:t>
            </a:r>
            <a:r>
              <a:rPr lang="es-ES" sz="1200" dirty="0" err="1" smtClean="0">
                <a:latin typeface="Helvetica Neue Light"/>
                <a:cs typeface="Helvetica Neue Light"/>
              </a:rPr>
              <a:t>Indie</a:t>
            </a:r>
            <a:r>
              <a:rPr lang="es-ES" sz="1200" dirty="0">
                <a:latin typeface="Helvetica Neue Light"/>
                <a:cs typeface="Helvetica Neue Light"/>
              </a:rPr>
              <a:t>, Electro-</a:t>
            </a:r>
            <a:r>
              <a:rPr lang="es-ES" sz="1200" dirty="0" err="1">
                <a:latin typeface="Helvetica Neue Light"/>
                <a:cs typeface="Helvetica Neue Light"/>
              </a:rPr>
              <a:t>House</a:t>
            </a:r>
            <a:r>
              <a:rPr lang="es-ES" sz="1200" dirty="0">
                <a:latin typeface="Helvetica Neue Light"/>
                <a:cs typeface="Helvetica Neue Light"/>
              </a:rPr>
              <a:t>, </a:t>
            </a:r>
            <a:r>
              <a:rPr lang="es-ES" sz="1200" dirty="0" err="1">
                <a:latin typeface="Helvetica Neue Light"/>
                <a:cs typeface="Helvetica Neue Light"/>
              </a:rPr>
              <a:t>Reaggae</a:t>
            </a:r>
            <a:r>
              <a:rPr lang="es-ES" sz="1200" dirty="0">
                <a:latin typeface="Helvetica Neue Light"/>
                <a:cs typeface="Helvetica Neue Light"/>
              </a:rPr>
              <a:t>, Rock alternativo y Electrónica.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8600" y="60198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Helvetica Neue Light"/>
                <a:cs typeface="Helvetica Neue Light"/>
              </a:rPr>
              <a:t>No queremos </a:t>
            </a:r>
            <a:r>
              <a:rPr lang="es-ES" sz="1200" dirty="0" smtClean="0">
                <a:latin typeface="Helvetica Neue Light"/>
                <a:cs typeface="Helvetica Neue Light"/>
              </a:rPr>
              <a:t>ser invasivos, </a:t>
            </a:r>
            <a:r>
              <a:rPr lang="es-ES" sz="1200" dirty="0">
                <a:latin typeface="Helvetica Neue Light"/>
                <a:cs typeface="Helvetica Neue Light"/>
              </a:rPr>
              <a:t>por eso la dinámica es hacer un “</a:t>
            </a:r>
            <a:r>
              <a:rPr lang="es-ES" sz="1200" dirty="0" smtClean="0">
                <a:latin typeface="Helvetica Neue Light"/>
                <a:cs typeface="Helvetica Neue Light"/>
              </a:rPr>
              <a:t>botón“ denominado “</a:t>
            </a:r>
            <a:r>
              <a:rPr lang="es-ES" sz="1200" dirty="0" err="1" smtClean="0">
                <a:latin typeface="Helvetica Neue Light"/>
                <a:cs typeface="Helvetica Neue Light"/>
              </a:rPr>
              <a:t>Choose</a:t>
            </a:r>
            <a:r>
              <a:rPr lang="es-ES" sz="1200" dirty="0" smtClean="0">
                <a:latin typeface="Helvetica Neue Light"/>
                <a:cs typeface="Helvetica Neue Light"/>
              </a:rPr>
              <a:t> </a:t>
            </a:r>
            <a:r>
              <a:rPr lang="es-ES" sz="1200" dirty="0" err="1">
                <a:latin typeface="Helvetica Neue Light"/>
                <a:cs typeface="Helvetica Neue Light"/>
              </a:rPr>
              <a:t>interesting</a:t>
            </a:r>
            <a:r>
              <a:rPr lang="es-ES" sz="1200" dirty="0">
                <a:latin typeface="Helvetica Neue Light"/>
                <a:cs typeface="Helvetica Neue Light"/>
              </a:rPr>
              <a:t>” el cual </a:t>
            </a:r>
            <a:r>
              <a:rPr lang="es-ES" sz="1200" dirty="0" smtClean="0">
                <a:latin typeface="Helvetica Neue Light"/>
                <a:cs typeface="Helvetica Neue Light"/>
              </a:rPr>
              <a:t>contará con </a:t>
            </a:r>
            <a:r>
              <a:rPr lang="es-ES" sz="1200" dirty="0" err="1" smtClean="0">
                <a:latin typeface="Helvetica Neue Light"/>
                <a:cs typeface="Helvetica Neue Light"/>
              </a:rPr>
              <a:t>Playlist</a:t>
            </a:r>
            <a:r>
              <a:rPr lang="es-ES" sz="1200" dirty="0" err="1">
                <a:latin typeface="Helvetica Neue Light"/>
                <a:cs typeface="Helvetica Neue Light"/>
              </a:rPr>
              <a:t>s</a:t>
            </a:r>
            <a:r>
              <a:rPr lang="es-ES" sz="1200" dirty="0" smtClean="0">
                <a:latin typeface="Helvetica Neue Light"/>
                <a:cs typeface="Helvetica Neue Light"/>
              </a:rPr>
              <a:t> exclusivas </a:t>
            </a:r>
            <a:r>
              <a:rPr lang="es-ES" sz="1200" dirty="0">
                <a:latin typeface="Helvetica Neue Light"/>
                <a:cs typeface="Helvetica Neue Light"/>
              </a:rPr>
              <a:t>de </a:t>
            </a:r>
            <a:r>
              <a:rPr lang="es-ES" sz="1200" dirty="0" smtClean="0">
                <a:latin typeface="Helvetica Neue Light"/>
                <a:cs typeface="Helvetica Neue Light"/>
              </a:rPr>
              <a:t>artistas </a:t>
            </a:r>
            <a:r>
              <a:rPr lang="es-ES" sz="1200" dirty="0">
                <a:latin typeface="Helvetica Neue Light"/>
                <a:cs typeface="Helvetica Neue Light"/>
              </a:rPr>
              <a:t>de todos los géneros de música antes </a:t>
            </a:r>
            <a:r>
              <a:rPr lang="es-ES" sz="1200" dirty="0" smtClean="0">
                <a:latin typeface="Helvetica Neue Light"/>
                <a:cs typeface="Helvetica Neue Light"/>
              </a:rPr>
              <a:t>mencionada. Incluso una </a:t>
            </a:r>
            <a:r>
              <a:rPr lang="es-ES" sz="1200" dirty="0" err="1" smtClean="0">
                <a:latin typeface="Helvetica Neue Light"/>
                <a:cs typeface="Helvetica Neue Light"/>
              </a:rPr>
              <a:t>Playlist</a:t>
            </a:r>
            <a:r>
              <a:rPr lang="es-ES" sz="1200" dirty="0" smtClean="0">
                <a:latin typeface="Helvetica Neue Light"/>
                <a:cs typeface="Helvetica Neue Light"/>
              </a:rPr>
              <a:t> de artistas nuevos que serán patrocinados por </a:t>
            </a:r>
            <a:r>
              <a:rPr lang="es-ES" sz="1200" dirty="0" err="1" smtClean="0">
                <a:latin typeface="Helvetica Neue Light"/>
                <a:cs typeface="Helvetica Neue Light"/>
              </a:rPr>
              <a:t>Grolsch</a:t>
            </a:r>
            <a:r>
              <a:rPr lang="es-ES" sz="1200" dirty="0">
                <a:latin typeface="Helvetica Neue Light"/>
                <a:cs typeface="Helvetica Neue Light"/>
              </a:rPr>
              <a:t>. </a:t>
            </a:r>
          </a:p>
          <a:p>
            <a:pPr algn="just"/>
            <a:endParaRPr lang="es-ES" dirty="0"/>
          </a:p>
        </p:txBody>
      </p:sp>
      <p:pic>
        <p:nvPicPr>
          <p:cNvPr id="3" name="Imagen 2" descr="Deez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10551"/>
          <a:stretch/>
        </p:blipFill>
        <p:spPr>
          <a:xfrm>
            <a:off x="228600" y="1981200"/>
            <a:ext cx="6773604" cy="38862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866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Helvetica Neue Light"/>
                <a:cs typeface="Helvetica Neue Light"/>
              </a:rPr>
              <a:t>Éste es el Banner que conduce a la </a:t>
            </a:r>
            <a:r>
              <a:rPr lang="es-ES" sz="1200" dirty="0" smtClean="0">
                <a:latin typeface="Helvetica Neue Light"/>
                <a:cs typeface="Helvetica Neue Light"/>
              </a:rPr>
              <a:t>Aplicación.</a:t>
            </a:r>
            <a:endParaRPr lang="es-ES" sz="1200" dirty="0">
              <a:latin typeface="Helvetica Neue Light"/>
              <a:cs typeface="Helvetica Neue Ligh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086600" y="2401669"/>
            <a:ext cx="1752600" cy="798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01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3276600" cy="381000"/>
          </a:xfrm>
        </p:spPr>
        <p:txBody>
          <a:bodyPr>
            <a:normAutofit/>
          </a:bodyPr>
          <a:lstStyle/>
          <a:p>
            <a:pPr marL="0" indent="0" algn="l"/>
            <a:r>
              <a:rPr lang="es-ES_tradnl" sz="1800" dirty="0" smtClean="0">
                <a:latin typeface="Helvetica Neue Black Condensed"/>
                <a:cs typeface="Helvetica Neue Black Condensed"/>
              </a:rPr>
              <a:t>MIX DE MEDIOS</a:t>
            </a:r>
            <a:endParaRPr lang="es-CO" sz="18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28181" y="5200666"/>
            <a:ext cx="18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8600" y="4198203"/>
            <a:ext cx="2514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Helvetica Neue Light"/>
                <a:cs typeface="Helvetica Neue Light"/>
              </a:rPr>
              <a:t>La listas “</a:t>
            </a:r>
            <a:r>
              <a:rPr lang="es-ES" sz="1200" dirty="0" err="1" smtClean="0">
                <a:latin typeface="Helvetica Neue Light"/>
                <a:cs typeface="Helvetica Neue Light"/>
              </a:rPr>
              <a:t>choose</a:t>
            </a:r>
            <a:r>
              <a:rPr lang="es-ES" sz="1200" dirty="0" smtClean="0">
                <a:latin typeface="Helvetica Neue Light"/>
                <a:cs typeface="Helvetica Neue Light"/>
              </a:rPr>
              <a:t> </a:t>
            </a:r>
            <a:r>
              <a:rPr lang="es-ES" sz="1200" dirty="0" err="1" smtClean="0">
                <a:latin typeface="Helvetica Neue Light"/>
                <a:cs typeface="Helvetica Neue Light"/>
              </a:rPr>
              <a:t>interesting</a:t>
            </a:r>
            <a:r>
              <a:rPr lang="es-ES" sz="1200" dirty="0" smtClean="0">
                <a:latin typeface="Helvetica Neue Light"/>
                <a:cs typeface="Helvetica Neue Light"/>
              </a:rPr>
              <a:t>” en </a:t>
            </a:r>
            <a:r>
              <a:rPr lang="es-ES" sz="1200" dirty="0" err="1" smtClean="0">
                <a:latin typeface="Helvetica Neue Light"/>
                <a:cs typeface="Helvetica Neue Light"/>
              </a:rPr>
              <a:t>Dezzer</a:t>
            </a:r>
            <a:r>
              <a:rPr lang="es-ES" sz="1200" dirty="0" smtClean="0">
                <a:latin typeface="Helvetica Neue Light"/>
                <a:cs typeface="Helvetica Neue Light"/>
              </a:rPr>
              <a:t> y </a:t>
            </a:r>
            <a:r>
              <a:rPr lang="es-ES" sz="1200" dirty="0" err="1" smtClean="0">
                <a:latin typeface="Helvetica Neue Light"/>
                <a:cs typeface="Helvetica Neue Light"/>
              </a:rPr>
              <a:t>Spotify</a:t>
            </a:r>
            <a:r>
              <a:rPr lang="es-ES" sz="1200" dirty="0" smtClean="0">
                <a:latin typeface="Helvetica Neue Light"/>
                <a:cs typeface="Helvetica Neue Light"/>
              </a:rPr>
              <a:t>, tendrán un banner gráfico el cual invitará a descargar la aplicación en su </a:t>
            </a:r>
            <a:r>
              <a:rPr lang="es-ES" sz="1200" dirty="0" err="1" smtClean="0">
                <a:latin typeface="Helvetica Neue Light"/>
                <a:cs typeface="Helvetica Neue Light"/>
              </a:rPr>
              <a:t>smartphone</a:t>
            </a:r>
            <a:r>
              <a:rPr lang="es-ES" sz="1200" dirty="0" smtClean="0">
                <a:latin typeface="Helvetica Neue Light"/>
                <a:cs typeface="Helvetica Neue Light"/>
              </a:rPr>
              <a:t>. </a:t>
            </a:r>
          </a:p>
          <a:p>
            <a:endParaRPr lang="es-ES" sz="1200" dirty="0">
              <a:latin typeface="Helvetica Neue Light"/>
              <a:cs typeface="Helvetica Neue Light"/>
            </a:endParaRPr>
          </a:p>
          <a:p>
            <a:r>
              <a:rPr lang="es-ES" sz="1200" dirty="0" smtClean="0">
                <a:latin typeface="Helvetica Neue Light"/>
                <a:cs typeface="Helvetica Neue Light"/>
              </a:rPr>
              <a:t>Estos jóvenes son el grupo con mayor afinidad con éste tipo de tecnología.</a:t>
            </a:r>
            <a:endParaRPr lang="es-ES" sz="1200" dirty="0">
              <a:latin typeface="Helvetica Neue Light"/>
              <a:cs typeface="Helvetica Neue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52800" y="4180344"/>
            <a:ext cx="2438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La aplicación estará conectada a los perfiles de Facebook. </a:t>
            </a: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Esta aplicación es la que generará  </a:t>
            </a:r>
            <a:r>
              <a:rPr lang="es-ES" sz="1200" dirty="0" err="1" smtClean="0">
                <a:latin typeface="Helvetica Neue Light"/>
                <a:cs typeface="Helvetica Neue Light"/>
              </a:rPr>
              <a:t>bonding</a:t>
            </a:r>
            <a:r>
              <a:rPr lang="es-ES" sz="1200" dirty="0" smtClean="0">
                <a:latin typeface="Helvetica Neue Light"/>
                <a:cs typeface="Helvetica Neue Light"/>
              </a:rPr>
              <a:t> entre los grupos de interés. </a:t>
            </a:r>
          </a:p>
          <a:p>
            <a:pPr algn="just"/>
            <a:endParaRPr lang="es-ES" sz="1200" dirty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Permitirá que los </a:t>
            </a:r>
            <a:r>
              <a:rPr lang="es-ES" sz="1200" dirty="0" err="1" smtClean="0">
                <a:latin typeface="Helvetica Neue Light"/>
                <a:cs typeface="Helvetica Neue Light"/>
              </a:rPr>
              <a:t>Indie</a:t>
            </a:r>
            <a:r>
              <a:rPr lang="es-ES" sz="1200" dirty="0" smtClean="0">
                <a:latin typeface="Helvetica Neue Light"/>
                <a:cs typeface="Helvetica Neue Light"/>
              </a:rPr>
              <a:t>-Pendientes sean visibles ante su audiencia. </a:t>
            </a:r>
          </a:p>
          <a:p>
            <a:pPr algn="just"/>
            <a:endParaRPr lang="es-ES" sz="1200" dirty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Y que la audiencia se conecte con los </a:t>
            </a:r>
            <a:r>
              <a:rPr lang="es-ES" sz="1200" dirty="0" err="1">
                <a:latin typeface="Helvetica Neue Light"/>
                <a:cs typeface="Helvetica Neue Light"/>
              </a:rPr>
              <a:t>I</a:t>
            </a:r>
            <a:r>
              <a:rPr lang="es-ES" sz="1200" dirty="0" err="1" smtClean="0">
                <a:latin typeface="Helvetica Neue Light"/>
                <a:cs typeface="Helvetica Neue Light"/>
              </a:rPr>
              <a:t>ndie</a:t>
            </a:r>
            <a:r>
              <a:rPr lang="es-ES" sz="1200" dirty="0" smtClean="0">
                <a:latin typeface="Helvetica Neue Light"/>
                <a:cs typeface="Helvetica Neue Light"/>
              </a:rPr>
              <a:t>-pendientes. </a:t>
            </a:r>
          </a:p>
          <a:p>
            <a:pPr algn="just"/>
            <a:endParaRPr lang="es-ES" sz="1200" dirty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>
                <a:latin typeface="Helvetica Neue Light"/>
                <a:cs typeface="Helvetica Neue Light"/>
              </a:rPr>
              <a:t>L</a:t>
            </a:r>
            <a:r>
              <a:rPr lang="es-ES" sz="1200" dirty="0" smtClean="0">
                <a:latin typeface="Helvetica Neue Light"/>
                <a:cs typeface="Helvetica Neue Light"/>
              </a:rPr>
              <a:t>a marca será relevante</a:t>
            </a:r>
            <a:endParaRPr lang="es-ES" sz="1200" dirty="0">
              <a:latin typeface="Helvetica Neue Light"/>
              <a:cs typeface="Helvetica Neue Ligh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400800" y="42672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Helvetica Neue Light"/>
                <a:cs typeface="Helvetica Neue Light"/>
              </a:rPr>
              <a:t>El Lienzo Urbano</a:t>
            </a:r>
          </a:p>
          <a:p>
            <a:pPr algn="just"/>
            <a:r>
              <a:rPr lang="es-ES" sz="1200" dirty="0" err="1">
                <a:latin typeface="Helvetica Neue Light"/>
                <a:cs typeface="Helvetica Neue Light"/>
              </a:rPr>
              <a:t>Aqu</a:t>
            </a:r>
            <a:r>
              <a:rPr lang="cs-CZ" sz="1200" dirty="0" err="1">
                <a:latin typeface="Helvetica Neue Light"/>
                <a:cs typeface="Helvetica Neue Light"/>
              </a:rPr>
              <a:t>í</a:t>
            </a:r>
            <a:r>
              <a:rPr lang="es-ES" sz="1200" dirty="0">
                <a:latin typeface="Helvetica Neue Light"/>
                <a:cs typeface="Helvetica Neue Light"/>
              </a:rPr>
              <a:t> </a:t>
            </a:r>
            <a:r>
              <a:rPr lang="es-ES" sz="1200" dirty="0" smtClean="0">
                <a:latin typeface="Helvetica Neue Light"/>
                <a:cs typeface="Helvetica Neue Light"/>
              </a:rPr>
              <a:t>los artistas </a:t>
            </a:r>
            <a:r>
              <a:rPr lang="es-ES" sz="1200" dirty="0">
                <a:latin typeface="Helvetica Neue Light"/>
                <a:cs typeface="Helvetica Neue Light"/>
              </a:rPr>
              <a:t>puede participar por un espacio en la ciudad para intervenirlo</a:t>
            </a:r>
            <a:r>
              <a:rPr lang="es-ES" sz="1200" dirty="0" smtClean="0">
                <a:latin typeface="Helvetica Neue Light"/>
                <a:cs typeface="Helvetica Neue Light"/>
              </a:rPr>
              <a:t>.</a:t>
            </a:r>
          </a:p>
          <a:p>
            <a:pPr algn="just"/>
            <a:endParaRPr lang="es-ES" sz="1200" dirty="0" smtClean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 err="1" smtClean="0">
                <a:latin typeface="Helvetica Neue Light"/>
                <a:cs typeface="Helvetica Neue Light"/>
              </a:rPr>
              <a:t>Win</a:t>
            </a:r>
            <a:r>
              <a:rPr lang="es-ES" sz="1200" dirty="0" smtClean="0">
                <a:latin typeface="Helvetica Neue Light"/>
                <a:cs typeface="Helvetica Neue Light"/>
              </a:rPr>
              <a:t>- </a:t>
            </a:r>
            <a:r>
              <a:rPr lang="es-ES" sz="1200" dirty="0" err="1" smtClean="0">
                <a:latin typeface="Helvetica Neue Light"/>
                <a:cs typeface="Helvetica Neue Light"/>
              </a:rPr>
              <a:t>win</a:t>
            </a:r>
            <a:r>
              <a:rPr lang="es-ES" sz="1200" dirty="0" smtClean="0">
                <a:latin typeface="Helvetica Neue Light"/>
                <a:cs typeface="Helvetica Neue Light"/>
              </a:rPr>
              <a:t> </a:t>
            </a:r>
            <a:endParaRPr lang="es-ES" sz="1200" dirty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Ellos ganan, nosotros también.</a:t>
            </a:r>
          </a:p>
          <a:p>
            <a:pPr algn="just"/>
            <a:endParaRPr lang="es-ES" sz="1200" dirty="0" smtClean="0">
              <a:latin typeface="Helvetica Neue Light"/>
              <a:cs typeface="Helvetica Neue Light"/>
            </a:endParaRPr>
          </a:p>
          <a:p>
            <a:pPr algn="just"/>
            <a:r>
              <a:rPr lang="es-ES" sz="1200" dirty="0" smtClean="0">
                <a:latin typeface="Helvetica Neue Light"/>
                <a:cs typeface="Helvetica Neue Light"/>
              </a:rPr>
              <a:t>La marca tendrá visibilidad gracias a estas vitrinas Urbanas.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8600" y="3810000"/>
            <a:ext cx="138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Helvetica Neue"/>
                <a:cs typeface="Helvetica Neue"/>
              </a:rPr>
              <a:t>Divulgación </a:t>
            </a:r>
            <a:endParaRPr lang="es-ES" dirty="0">
              <a:latin typeface="Helvetica Neue"/>
              <a:cs typeface="Helvetica Neue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52800" y="3810000"/>
            <a:ext cx="105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Helvetica Neue"/>
                <a:cs typeface="Helvetica Neue"/>
              </a:rPr>
              <a:t>Bonding</a:t>
            </a:r>
            <a:endParaRPr lang="es-ES" dirty="0">
              <a:latin typeface="Helvetica Neue"/>
              <a:cs typeface="Helvetica Neue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00800" y="38100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Helvetica Neue"/>
                <a:cs typeface="Helvetica Neue"/>
              </a:rPr>
              <a:t>Awareness</a:t>
            </a:r>
            <a:endParaRPr lang="es-ES" dirty="0">
              <a:latin typeface="Helvetica Neue"/>
              <a:cs typeface="Helvetica Neue"/>
            </a:endParaRPr>
          </a:p>
        </p:txBody>
      </p:sp>
      <p:pic>
        <p:nvPicPr>
          <p:cNvPr id="4" name="Imagen 3" descr="B75-117757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/>
          <a:stretch/>
        </p:blipFill>
        <p:spPr>
          <a:xfrm>
            <a:off x="6400800" y="685800"/>
            <a:ext cx="2232130" cy="2971800"/>
          </a:xfrm>
          <a:prstGeom prst="rect">
            <a:avLst/>
          </a:prstGeom>
        </p:spPr>
      </p:pic>
      <p:pic>
        <p:nvPicPr>
          <p:cNvPr id="6" name="Imagen 5" descr="app grolsh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t="6572" r="24791" b="11290"/>
          <a:stretch/>
        </p:blipFill>
        <p:spPr>
          <a:xfrm>
            <a:off x="3276600" y="609600"/>
            <a:ext cx="1524000" cy="3029635"/>
          </a:xfrm>
          <a:prstGeom prst="rect">
            <a:avLst/>
          </a:prstGeom>
        </p:spPr>
      </p:pic>
      <p:pic>
        <p:nvPicPr>
          <p:cNvPr id="16" name="Imagen 15" descr="Deez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60702"/>
          <a:stretch/>
        </p:blipFill>
        <p:spPr>
          <a:xfrm>
            <a:off x="228600" y="685800"/>
            <a:ext cx="1812808" cy="3124200"/>
          </a:xfrm>
          <a:prstGeom prst="rect">
            <a:avLst/>
          </a:prstGeom>
        </p:spPr>
      </p:pic>
      <p:pic>
        <p:nvPicPr>
          <p:cNvPr id="8" name="Imagen 7" descr="GrolschLogo-776x337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7" b="100000" l="644" r="99485">
                        <a14:foregroundMark x1="69974" y1="69436" x2="69974" y2="69436"/>
                        <a14:foregroundMark x1="20361" y1="59050" x2="20361" y2="59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5381" y="2535819"/>
            <a:ext cx="1152579" cy="5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0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0" y="1066800"/>
            <a:ext cx="33528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b="1" dirty="0" smtClean="0">
                <a:latin typeface="Helvetica Neue Light"/>
                <a:cs typeface="Helvetica Neue Light"/>
              </a:rPr>
              <a:t>Relevante</a:t>
            </a:r>
            <a:r>
              <a:rPr lang="es-CO" sz="1800" dirty="0" smtClean="0">
                <a:latin typeface="Helvetica Neue Light"/>
                <a:cs typeface="Helvetica Neue Light"/>
              </a:rPr>
              <a:t>: Porque vamos a solucionarle un problema a la audiencia. </a:t>
            </a:r>
          </a:p>
          <a:p>
            <a:pPr marL="0" indent="0" algn="just">
              <a:buNone/>
            </a:pPr>
            <a:endParaRPr lang="es-CO" sz="1800" dirty="0" smtClean="0">
              <a:latin typeface="Helvetica Neue Light"/>
              <a:cs typeface="Helvetica Neue Light"/>
            </a:endParaRPr>
          </a:p>
          <a:p>
            <a:pPr marL="0" indent="0" algn="just">
              <a:buNone/>
            </a:pPr>
            <a:r>
              <a:rPr lang="es-CO" sz="1800" b="1" dirty="0" smtClean="0">
                <a:latin typeface="Helvetica Neue Light"/>
                <a:cs typeface="Helvetica Neue Light"/>
              </a:rPr>
              <a:t>Pertinente</a:t>
            </a:r>
            <a:r>
              <a:rPr lang="es-CO" sz="1800" dirty="0" smtClean="0">
                <a:latin typeface="Helvetica Neue Light"/>
                <a:cs typeface="Helvetica Neue Light"/>
              </a:rPr>
              <a:t>: Porque el momento en que se encuentra la marca, es acertado </a:t>
            </a:r>
            <a:r>
              <a:rPr lang="es-CO" sz="1800" dirty="0">
                <a:latin typeface="Helvetica Neue Light"/>
                <a:cs typeface="Helvetica Neue Light"/>
              </a:rPr>
              <a:t>l</a:t>
            </a:r>
            <a:r>
              <a:rPr lang="es-CO" sz="1800" dirty="0" smtClean="0">
                <a:latin typeface="Helvetica Neue Light"/>
                <a:cs typeface="Helvetica Neue Light"/>
              </a:rPr>
              <a:t>ograr que se construya bonding con nuestro grupo de interés y generar awarenes en el mercado. </a:t>
            </a:r>
          </a:p>
          <a:p>
            <a:pPr marL="0" indent="0" algn="just">
              <a:buNone/>
            </a:pPr>
            <a:endParaRPr lang="es-CO" sz="1800" dirty="0" smtClean="0">
              <a:latin typeface="Helvetica Neue Light"/>
              <a:cs typeface="Helvetica Neue Light"/>
            </a:endParaRPr>
          </a:p>
          <a:p>
            <a:pPr marL="0" indent="0" algn="just">
              <a:buNone/>
            </a:pPr>
            <a:r>
              <a:rPr lang="es-CO" sz="1800" b="1" dirty="0">
                <a:latin typeface="Helvetica Neue Light"/>
                <a:cs typeface="Helvetica Neue Light"/>
              </a:rPr>
              <a:t>Coherente</a:t>
            </a:r>
            <a:r>
              <a:rPr lang="es-CO" sz="1800" dirty="0" smtClean="0">
                <a:latin typeface="Helvetica Neue Light"/>
                <a:cs typeface="Helvetica Neue Light"/>
              </a:rPr>
              <a:t>: El discurso de la marca cuenta la historia de una marca que desde su inicio se ha interesado por los jóvenes independientes.</a:t>
            </a:r>
            <a:endParaRPr lang="es-CO" sz="1200" dirty="0">
              <a:latin typeface="Helvetica Neue Light"/>
              <a:cs typeface="Helvetica Neue Light"/>
            </a:endParaRPr>
          </a:p>
        </p:txBody>
      </p:sp>
      <p:pic>
        <p:nvPicPr>
          <p:cNvPr id="4" name="Imagen 3" descr="M02-208885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9" r="7927" b="325"/>
          <a:stretch/>
        </p:blipFill>
        <p:spPr>
          <a:xfrm>
            <a:off x="5644" y="0"/>
            <a:ext cx="482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944</Words>
  <Application>Microsoft Macintosh PowerPoint</Application>
  <PresentationFormat>On-screen Show (4:3)</PresentationFormat>
  <Paragraphs>104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MAPA DE AUDIENCIAS</vt:lpstr>
      <vt:lpstr>¿CÓMO PODEMOS AYUDAR?</vt:lpstr>
      <vt:lpstr>LA IDEA</vt:lpstr>
      <vt:lpstr>PowerPoint Presentation</vt:lpstr>
      <vt:lpstr>EL MEDIO EN EL QUE SE PAUTARÁ.</vt:lpstr>
      <vt:lpstr>MIX DE MEDIOS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Grolsh</dc:title>
  <dc:creator>HP ENVY M4</dc:creator>
  <cp:lastModifiedBy>Anzola, Sara</cp:lastModifiedBy>
  <cp:revision>100</cp:revision>
  <dcterms:created xsi:type="dcterms:W3CDTF">2015-03-21T19:42:52Z</dcterms:created>
  <dcterms:modified xsi:type="dcterms:W3CDTF">2015-03-24T20:36:07Z</dcterms:modified>
</cp:coreProperties>
</file>