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61" r:id="rId5"/>
    <p:sldId id="259" r:id="rId6"/>
    <p:sldId id="260" r:id="rId7"/>
    <p:sldId id="262" r:id="rId8"/>
    <p:sldId id="263" r:id="rId9"/>
    <p:sldId id="264" r:id="rId10"/>
    <p:sldId id="265" r:id="rId11"/>
  </p:sldIdLst>
  <p:sldSz cx="9144000" cy="5143500" type="screen16x9"/>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659B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9" d="100"/>
          <a:sy n="129" d="100"/>
        </p:scale>
        <p:origin x="-744" y="-11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19"/>
            <a:ext cx="7772400" cy="1102519"/>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4429238F-022C-484E-AC8F-50A889E9AD3F}" type="datetimeFigureOut">
              <a:rPr lang="es-CO" smtClean="0"/>
              <a:t>24/03/15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90A3032-5748-489C-8EA7-E8609231C3AB}" type="slidenum">
              <a:rPr lang="es-CO" smtClean="0"/>
              <a:t>‹Nr.›</a:t>
            </a:fld>
            <a:endParaRPr lang="es-CO"/>
          </a:p>
        </p:txBody>
      </p:sp>
    </p:spTree>
    <p:extLst>
      <p:ext uri="{BB962C8B-B14F-4D97-AF65-F5344CB8AC3E}">
        <p14:creationId xmlns:p14="http://schemas.microsoft.com/office/powerpoint/2010/main" val="2330357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4429238F-022C-484E-AC8F-50A889E9AD3F}" type="datetimeFigureOut">
              <a:rPr lang="es-CO" smtClean="0"/>
              <a:t>24/03/15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90A3032-5748-489C-8EA7-E8609231C3AB}" type="slidenum">
              <a:rPr lang="es-CO" smtClean="0"/>
              <a:t>‹Nr.›</a:t>
            </a:fld>
            <a:endParaRPr lang="es-CO"/>
          </a:p>
        </p:txBody>
      </p:sp>
    </p:spTree>
    <p:extLst>
      <p:ext uri="{BB962C8B-B14F-4D97-AF65-F5344CB8AC3E}">
        <p14:creationId xmlns:p14="http://schemas.microsoft.com/office/powerpoint/2010/main" val="2033301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154781"/>
            <a:ext cx="2057400" cy="3290888"/>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154781"/>
            <a:ext cx="6019800" cy="329088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4429238F-022C-484E-AC8F-50A889E9AD3F}" type="datetimeFigureOut">
              <a:rPr lang="es-CO" smtClean="0"/>
              <a:t>24/03/15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90A3032-5748-489C-8EA7-E8609231C3AB}" type="slidenum">
              <a:rPr lang="es-CO" smtClean="0"/>
              <a:t>‹Nr.›</a:t>
            </a:fld>
            <a:endParaRPr lang="es-CO"/>
          </a:p>
        </p:txBody>
      </p:sp>
    </p:spTree>
    <p:extLst>
      <p:ext uri="{BB962C8B-B14F-4D97-AF65-F5344CB8AC3E}">
        <p14:creationId xmlns:p14="http://schemas.microsoft.com/office/powerpoint/2010/main" val="3463547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4429238F-022C-484E-AC8F-50A889E9AD3F}" type="datetimeFigureOut">
              <a:rPr lang="es-CO" smtClean="0"/>
              <a:t>24/03/15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90A3032-5748-489C-8EA7-E8609231C3AB}" type="slidenum">
              <a:rPr lang="es-CO" smtClean="0"/>
              <a:t>‹Nr.›</a:t>
            </a:fld>
            <a:endParaRPr lang="es-CO"/>
          </a:p>
        </p:txBody>
      </p:sp>
    </p:spTree>
    <p:extLst>
      <p:ext uri="{BB962C8B-B14F-4D97-AF65-F5344CB8AC3E}">
        <p14:creationId xmlns:p14="http://schemas.microsoft.com/office/powerpoint/2010/main" val="3857000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429238F-022C-484E-AC8F-50A889E9AD3F}" type="datetimeFigureOut">
              <a:rPr lang="es-CO" smtClean="0"/>
              <a:t>24/03/15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90A3032-5748-489C-8EA7-E8609231C3AB}" type="slidenum">
              <a:rPr lang="es-CO" smtClean="0"/>
              <a:t>‹Nr.›</a:t>
            </a:fld>
            <a:endParaRPr lang="es-CO"/>
          </a:p>
        </p:txBody>
      </p:sp>
    </p:spTree>
    <p:extLst>
      <p:ext uri="{BB962C8B-B14F-4D97-AF65-F5344CB8AC3E}">
        <p14:creationId xmlns:p14="http://schemas.microsoft.com/office/powerpoint/2010/main" val="2782007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4429238F-022C-484E-AC8F-50A889E9AD3F}" type="datetimeFigureOut">
              <a:rPr lang="es-CO" smtClean="0"/>
              <a:t>24/03/15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90A3032-5748-489C-8EA7-E8609231C3AB}" type="slidenum">
              <a:rPr lang="es-CO" smtClean="0"/>
              <a:t>‹Nr.›</a:t>
            </a:fld>
            <a:endParaRPr lang="es-CO"/>
          </a:p>
        </p:txBody>
      </p:sp>
    </p:spTree>
    <p:extLst>
      <p:ext uri="{BB962C8B-B14F-4D97-AF65-F5344CB8AC3E}">
        <p14:creationId xmlns:p14="http://schemas.microsoft.com/office/powerpoint/2010/main" val="2318934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5979"/>
            <a:ext cx="8229600" cy="857250"/>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4429238F-022C-484E-AC8F-50A889E9AD3F}" type="datetimeFigureOut">
              <a:rPr lang="es-CO" smtClean="0"/>
              <a:t>24/03/15</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B90A3032-5748-489C-8EA7-E8609231C3AB}" type="slidenum">
              <a:rPr lang="es-CO" smtClean="0"/>
              <a:t>‹Nr.›</a:t>
            </a:fld>
            <a:endParaRPr lang="es-CO"/>
          </a:p>
        </p:txBody>
      </p:sp>
    </p:spTree>
    <p:extLst>
      <p:ext uri="{BB962C8B-B14F-4D97-AF65-F5344CB8AC3E}">
        <p14:creationId xmlns:p14="http://schemas.microsoft.com/office/powerpoint/2010/main" val="3060305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4429238F-022C-484E-AC8F-50A889E9AD3F}" type="datetimeFigureOut">
              <a:rPr lang="es-CO" smtClean="0"/>
              <a:t>24/03/15</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B90A3032-5748-489C-8EA7-E8609231C3AB}" type="slidenum">
              <a:rPr lang="es-CO" smtClean="0"/>
              <a:t>‹Nr.›</a:t>
            </a:fld>
            <a:endParaRPr lang="es-CO"/>
          </a:p>
        </p:txBody>
      </p:sp>
    </p:spTree>
    <p:extLst>
      <p:ext uri="{BB962C8B-B14F-4D97-AF65-F5344CB8AC3E}">
        <p14:creationId xmlns:p14="http://schemas.microsoft.com/office/powerpoint/2010/main" val="2569136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429238F-022C-484E-AC8F-50A889E9AD3F}" type="datetimeFigureOut">
              <a:rPr lang="es-CO" smtClean="0"/>
              <a:t>24/03/15</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B90A3032-5748-489C-8EA7-E8609231C3AB}" type="slidenum">
              <a:rPr lang="es-CO" smtClean="0"/>
              <a:t>‹Nr.›</a:t>
            </a:fld>
            <a:endParaRPr lang="es-CO"/>
          </a:p>
        </p:txBody>
      </p:sp>
    </p:spTree>
    <p:extLst>
      <p:ext uri="{BB962C8B-B14F-4D97-AF65-F5344CB8AC3E}">
        <p14:creationId xmlns:p14="http://schemas.microsoft.com/office/powerpoint/2010/main" val="4028148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04787"/>
            <a:ext cx="3008313" cy="871538"/>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429238F-022C-484E-AC8F-50A889E9AD3F}" type="datetimeFigureOut">
              <a:rPr lang="es-CO" smtClean="0"/>
              <a:t>24/03/15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90A3032-5748-489C-8EA7-E8609231C3AB}" type="slidenum">
              <a:rPr lang="es-CO" smtClean="0"/>
              <a:t>‹Nr.›</a:t>
            </a:fld>
            <a:endParaRPr lang="es-CO"/>
          </a:p>
        </p:txBody>
      </p:sp>
    </p:spTree>
    <p:extLst>
      <p:ext uri="{BB962C8B-B14F-4D97-AF65-F5344CB8AC3E}">
        <p14:creationId xmlns:p14="http://schemas.microsoft.com/office/powerpoint/2010/main" val="3625174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0"/>
            <a:ext cx="5486400" cy="425054"/>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429238F-022C-484E-AC8F-50A889E9AD3F}" type="datetimeFigureOut">
              <a:rPr lang="es-CO" smtClean="0"/>
              <a:t>24/03/15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90A3032-5748-489C-8EA7-E8609231C3AB}" type="slidenum">
              <a:rPr lang="es-CO" smtClean="0"/>
              <a:t>‹Nr.›</a:t>
            </a:fld>
            <a:endParaRPr lang="es-CO"/>
          </a:p>
        </p:txBody>
      </p:sp>
    </p:spTree>
    <p:extLst>
      <p:ext uri="{BB962C8B-B14F-4D97-AF65-F5344CB8AC3E}">
        <p14:creationId xmlns:p14="http://schemas.microsoft.com/office/powerpoint/2010/main" val="41530530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429238F-022C-484E-AC8F-50A889E9AD3F}" type="datetimeFigureOut">
              <a:rPr lang="es-CO" smtClean="0"/>
              <a:t>24/03/15</a:t>
            </a:fld>
            <a:endParaRPr lang="es-CO"/>
          </a:p>
        </p:txBody>
      </p:sp>
      <p:sp>
        <p:nvSpPr>
          <p:cNvPr id="5" name="4 Marcador de pie de página"/>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90A3032-5748-489C-8EA7-E8609231C3AB}" type="slidenum">
              <a:rPr lang="es-CO" smtClean="0"/>
              <a:t>‹Nr.›</a:t>
            </a:fld>
            <a:endParaRPr lang="es-CO"/>
          </a:p>
        </p:txBody>
      </p:sp>
    </p:spTree>
    <p:extLst>
      <p:ext uri="{BB962C8B-B14F-4D97-AF65-F5344CB8AC3E}">
        <p14:creationId xmlns:p14="http://schemas.microsoft.com/office/powerpoint/2010/main" val="1272887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dward A\Desktop\b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44" y="0"/>
            <a:ext cx="9174444" cy="5160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74031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83768" y="-85700"/>
            <a:ext cx="4053136" cy="857250"/>
          </a:xfrm>
        </p:spPr>
        <p:txBody>
          <a:bodyPr>
            <a:normAutofit/>
          </a:bodyPr>
          <a:lstStyle/>
          <a:p>
            <a:r>
              <a:rPr lang="es-CO"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Rockwell"/>
                <a:cs typeface="Rockwell"/>
              </a:rPr>
              <a:t>RESUMEN</a:t>
            </a:r>
            <a:endParaRPr lang="es-CO"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Rockwell"/>
              <a:cs typeface="Rockwell"/>
            </a:endParaRPr>
          </a:p>
        </p:txBody>
      </p:sp>
      <p:sp>
        <p:nvSpPr>
          <p:cNvPr id="7" name="2 Marcador de contenido"/>
          <p:cNvSpPr txBox="1">
            <a:spLocks/>
          </p:cNvSpPr>
          <p:nvPr/>
        </p:nvSpPr>
        <p:spPr>
          <a:xfrm>
            <a:off x="179512" y="775994"/>
            <a:ext cx="2818478" cy="625655"/>
          </a:xfrm>
          <a:prstGeom prst="rect">
            <a:avLst/>
          </a:prstGeom>
          <a:solidFill>
            <a:srgbClr val="659B38">
              <a:alpha val="81176"/>
            </a:srgbClr>
          </a:solidFill>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CO"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a:cs typeface="Century Gothic"/>
              </a:rPr>
              <a:t>Generamos Awareness efectivo</a:t>
            </a:r>
            <a:endParaRPr lang="es-CO"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a:cs typeface="Century Gothic"/>
            </a:endParaRPr>
          </a:p>
        </p:txBody>
      </p:sp>
      <p:sp>
        <p:nvSpPr>
          <p:cNvPr id="8" name="2 Marcador de contenido"/>
          <p:cNvSpPr txBox="1">
            <a:spLocks/>
          </p:cNvSpPr>
          <p:nvPr/>
        </p:nvSpPr>
        <p:spPr>
          <a:xfrm>
            <a:off x="564243" y="2283718"/>
            <a:ext cx="7704856" cy="1656184"/>
          </a:xfrm>
          <a:prstGeom prst="rect">
            <a:avLst/>
          </a:prstGeom>
          <a:solidFill>
            <a:srgbClr val="003300">
              <a:alpha val="61176"/>
            </a:srgbClr>
          </a:solidFill>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CO" sz="1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a:cs typeface="Century Gothic"/>
              </a:rPr>
              <a:t>PLAN: Incrementar el awareness de </a:t>
            </a:r>
            <a:r>
              <a:rPr lang="es-CO" sz="1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a:cs typeface="Century Gothic"/>
              </a:rPr>
              <a:t>Groslch</a:t>
            </a:r>
            <a:r>
              <a:rPr lang="es-CO" sz="1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a:cs typeface="Century Gothic"/>
              </a:rPr>
              <a:t> con su público, usando los 400 años que cumple la marca en conjunto con su icono (la botella con swing top) para seducir al consumidor en un ambiente autentico que visitará las principales ciudades de consumo, dejando en cada una de ellas una huella única. Usaremos medios digitales y OOH para aumentar el alcance de la campaña invitando a nuestros consumidores a compartir sus experiencias del evento.</a:t>
            </a:r>
          </a:p>
        </p:txBody>
      </p:sp>
      <p:sp>
        <p:nvSpPr>
          <p:cNvPr id="9" name="2 Marcador de contenido"/>
          <p:cNvSpPr txBox="1">
            <a:spLocks/>
          </p:cNvSpPr>
          <p:nvPr/>
        </p:nvSpPr>
        <p:spPr>
          <a:xfrm>
            <a:off x="3120527" y="735602"/>
            <a:ext cx="2592288" cy="1332092"/>
          </a:xfrm>
          <a:prstGeom prst="rect">
            <a:avLst/>
          </a:prstGeom>
          <a:solidFill>
            <a:srgbClr val="659B38">
              <a:alpha val="81176"/>
            </a:srgbClr>
          </a:solidFill>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CO" sz="18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a:cs typeface="Century Gothic"/>
              </a:rPr>
              <a:t>Mezclamos el suceso de los 400 años con el ícono de a marca</a:t>
            </a:r>
            <a:endParaRPr lang="es-CO" sz="18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a:cs typeface="Century Gothic"/>
            </a:endParaRPr>
          </a:p>
        </p:txBody>
      </p:sp>
      <p:sp>
        <p:nvSpPr>
          <p:cNvPr id="11" name="2 Marcador de contenido"/>
          <p:cNvSpPr txBox="1">
            <a:spLocks/>
          </p:cNvSpPr>
          <p:nvPr/>
        </p:nvSpPr>
        <p:spPr>
          <a:xfrm>
            <a:off x="5868144" y="735603"/>
            <a:ext cx="3168352" cy="1332092"/>
          </a:xfrm>
          <a:prstGeom prst="rect">
            <a:avLst/>
          </a:prstGeom>
          <a:solidFill>
            <a:srgbClr val="659B38">
              <a:alpha val="81176"/>
            </a:srgbClr>
          </a:solidFill>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CO" sz="18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a:cs typeface="Century Gothic"/>
              </a:rPr>
              <a:t>The Grolsch Brainstorm tour será una experiencia inolvidable</a:t>
            </a:r>
            <a:endParaRPr lang="es-CO" sz="18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a:cs typeface="Century Gothic"/>
            </a:endParaRPr>
          </a:p>
        </p:txBody>
      </p:sp>
      <p:sp>
        <p:nvSpPr>
          <p:cNvPr id="14" name="2 Marcador de contenido"/>
          <p:cNvSpPr txBox="1">
            <a:spLocks/>
          </p:cNvSpPr>
          <p:nvPr/>
        </p:nvSpPr>
        <p:spPr>
          <a:xfrm>
            <a:off x="179512" y="1442039"/>
            <a:ext cx="2818478" cy="625655"/>
          </a:xfrm>
          <a:prstGeom prst="rect">
            <a:avLst/>
          </a:prstGeom>
          <a:solidFill>
            <a:srgbClr val="659B38">
              <a:alpha val="81176"/>
            </a:srgbClr>
          </a:solidFill>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CO" sz="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a:cs typeface="Century Gothic"/>
              </a:rPr>
              <a:t>Creamos un voz a voz que causa curiosidad y genera intención de participación</a:t>
            </a:r>
            <a:endParaRPr lang="es-CO" sz="1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a:cs typeface="Century Gothic"/>
            </a:endParaRPr>
          </a:p>
        </p:txBody>
      </p:sp>
      <p:sp>
        <p:nvSpPr>
          <p:cNvPr id="16" name="1 Título"/>
          <p:cNvSpPr txBox="1">
            <a:spLocks/>
          </p:cNvSpPr>
          <p:nvPr/>
        </p:nvSpPr>
        <p:spPr>
          <a:xfrm>
            <a:off x="2195736" y="4083918"/>
            <a:ext cx="4053136"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Rockwell"/>
                <a:cs typeface="Rockwell"/>
              </a:rPr>
              <a:t>¡</a:t>
            </a:r>
            <a:r>
              <a:rPr lang="es-CO"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Rockwell"/>
                <a:cs typeface="Rockwell"/>
              </a:rPr>
              <a:t>GRACIAS!</a:t>
            </a:r>
            <a:endParaRPr lang="es-CO"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Rockwell"/>
              <a:cs typeface="Rockwell"/>
            </a:endParaRPr>
          </a:p>
        </p:txBody>
      </p:sp>
    </p:spTree>
    <p:extLst>
      <p:ext uri="{BB962C8B-B14F-4D97-AF65-F5344CB8AC3E}">
        <p14:creationId xmlns:p14="http://schemas.microsoft.com/office/powerpoint/2010/main" val="59388469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48064" y="195486"/>
            <a:ext cx="4053136" cy="857250"/>
          </a:xfrm>
        </p:spPr>
        <p:txBody>
          <a:bodyPr/>
          <a:lstStyle/>
          <a:p>
            <a:r>
              <a:rPr lang="es-CO"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Rockwell"/>
                <a:cs typeface="Rockwell"/>
              </a:rPr>
              <a:t>EL RETO</a:t>
            </a:r>
            <a:endParaRPr lang="es-CO"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Rockwell"/>
              <a:cs typeface="Rockwell"/>
            </a:endParaRPr>
          </a:p>
        </p:txBody>
      </p:sp>
      <p:sp>
        <p:nvSpPr>
          <p:cNvPr id="3" name="2 Marcador de contenido"/>
          <p:cNvSpPr>
            <a:spLocks noGrp="1"/>
          </p:cNvSpPr>
          <p:nvPr>
            <p:ph idx="1"/>
          </p:nvPr>
        </p:nvSpPr>
        <p:spPr>
          <a:xfrm>
            <a:off x="1835696" y="1131590"/>
            <a:ext cx="7077472" cy="1440160"/>
          </a:xfrm>
          <a:solidFill>
            <a:srgbClr val="003300">
              <a:alpha val="30980"/>
            </a:srgbClr>
          </a:solidFill>
        </p:spPr>
        <p:txBody>
          <a:bodyPr anchor="ctr">
            <a:normAutofit/>
          </a:bodyPr>
          <a:lstStyle/>
          <a:p>
            <a:pPr marL="0" indent="0" algn="ctr">
              <a:buNone/>
            </a:pPr>
            <a:r>
              <a:rPr lang="es-CO"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Grolsch se encuentra en un ambiente competitivo y necesita incrementar urgentemente su awareness de forma efectiva.</a:t>
            </a:r>
            <a:endParaRPr lang="es-CO"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1 Título"/>
          <p:cNvSpPr txBox="1">
            <a:spLocks/>
          </p:cNvSpPr>
          <p:nvPr/>
        </p:nvSpPr>
        <p:spPr>
          <a:xfrm>
            <a:off x="-1980728" y="2571750"/>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Rockwell"/>
                <a:cs typeface="Rockwell"/>
              </a:rPr>
              <a:t>LA SOLUCIÓN</a:t>
            </a:r>
            <a:endParaRPr lang="es-CO"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Rockwell"/>
              <a:cs typeface="Rockwell"/>
            </a:endParaRPr>
          </a:p>
        </p:txBody>
      </p:sp>
      <p:sp>
        <p:nvSpPr>
          <p:cNvPr id="5" name="2 Marcador de contenido"/>
          <p:cNvSpPr txBox="1">
            <a:spLocks/>
          </p:cNvSpPr>
          <p:nvPr/>
        </p:nvSpPr>
        <p:spPr>
          <a:xfrm>
            <a:off x="395536" y="3441794"/>
            <a:ext cx="7077472" cy="1440160"/>
          </a:xfrm>
          <a:prstGeom prst="rect">
            <a:avLst/>
          </a:prstGeom>
          <a:solidFill>
            <a:srgbClr val="003300">
              <a:alpha val="30980"/>
            </a:srgbClr>
          </a:solidFill>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CO"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Un colectivo donde el target entrará y se hará partícipe de la obra de arte urbana más grande de la ciudad, mientras disfrutan del ambiente </a:t>
            </a:r>
            <a:r>
              <a:rPr lang="es-CO"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a:t>
            </a:r>
            <a:r>
              <a:rPr lang="es-CO"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rolsch.</a:t>
            </a:r>
            <a:endParaRPr lang="es-CO"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33031318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48064" y="195486"/>
            <a:ext cx="4053136" cy="857250"/>
          </a:xfrm>
        </p:spPr>
        <p:txBody>
          <a:bodyPr/>
          <a:lstStyle/>
          <a:p>
            <a:r>
              <a:rPr lang="es-CO"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Rockwell"/>
                <a:cs typeface="Rockwell"/>
              </a:rPr>
              <a:t>TARGET</a:t>
            </a:r>
            <a:endParaRPr lang="es-CO"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Rockwell"/>
              <a:cs typeface="Rockwell"/>
            </a:endParaRPr>
          </a:p>
        </p:txBody>
      </p:sp>
      <p:sp>
        <p:nvSpPr>
          <p:cNvPr id="3" name="2 Marcador de contenido"/>
          <p:cNvSpPr>
            <a:spLocks noGrp="1"/>
          </p:cNvSpPr>
          <p:nvPr>
            <p:ph idx="1"/>
          </p:nvPr>
        </p:nvSpPr>
        <p:spPr>
          <a:xfrm>
            <a:off x="4788024" y="1131590"/>
            <a:ext cx="4125144" cy="1440160"/>
          </a:xfrm>
          <a:solidFill>
            <a:srgbClr val="003300">
              <a:alpha val="30980"/>
            </a:srgbClr>
          </a:solidFill>
        </p:spPr>
        <p:txBody>
          <a:bodyPr anchor="ctr">
            <a:noAutofit/>
          </a:bodyPr>
          <a:lstStyle/>
          <a:p>
            <a:pPr marL="0" indent="0" algn="ctr">
              <a:buNone/>
            </a:pPr>
            <a:r>
              <a:rPr lang="es-CO"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Grolsch busca gente auténtica, que exprese sus ideas, sin prejuicios y con mucho carácter.</a:t>
            </a:r>
            <a:endParaRPr lang="es-CO" sz="1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2 Marcador de contenido"/>
          <p:cNvSpPr txBox="1">
            <a:spLocks/>
          </p:cNvSpPr>
          <p:nvPr/>
        </p:nvSpPr>
        <p:spPr>
          <a:xfrm>
            <a:off x="179512" y="3219822"/>
            <a:ext cx="4393733" cy="1662132"/>
          </a:xfrm>
          <a:prstGeom prst="rect">
            <a:avLst/>
          </a:prstGeom>
          <a:solidFill>
            <a:srgbClr val="003300">
              <a:alpha val="30980"/>
            </a:srgbClr>
          </a:solidFill>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CO" sz="16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Sienten que cada día deben hacer algo nuevo, </a:t>
            </a:r>
            <a:r>
              <a:rPr lang="es-CO" sz="20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escoger</a:t>
            </a:r>
            <a:r>
              <a:rPr lang="es-CO" sz="16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cada día </a:t>
            </a:r>
            <a:r>
              <a:rPr lang="es-CO" sz="20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algo más interesante</a:t>
            </a:r>
            <a:r>
              <a:rPr lang="es-CO"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es-CO" sz="16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Algo que los haga vivir más intensamente, de lo contrario es un día perdido para ellos.</a:t>
            </a:r>
            <a:endParaRPr lang="es-CO" sz="16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050" name="Picture 2" descr="2015-men-styles-lumbersexual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437" r="13269"/>
          <a:stretch/>
        </p:blipFill>
        <p:spPr bwMode="auto">
          <a:xfrm>
            <a:off x="179512" y="472409"/>
            <a:ext cx="1869344" cy="25161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umbersexual-style-men-20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5256" y="472409"/>
            <a:ext cx="2527989" cy="251613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24.media.tumblr.com/f3b8eaf48b16c68e295caac4efc0175f/tumblr_n0hl46Y0zh1qjldfwo1_5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5960" y="2811970"/>
            <a:ext cx="3268408" cy="2176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54029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48064" y="-13692"/>
            <a:ext cx="4053136" cy="857250"/>
          </a:xfrm>
        </p:spPr>
        <p:txBody>
          <a:bodyPr/>
          <a:lstStyle/>
          <a:p>
            <a:r>
              <a:rPr lang="es-CO"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Rockwell"/>
                <a:cs typeface="Rockwell"/>
              </a:rPr>
              <a:t>RACIONAL</a:t>
            </a:r>
            <a:endParaRPr lang="es-CO"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Rockwell"/>
              <a:cs typeface="Rockwell"/>
            </a:endParaRPr>
          </a:p>
        </p:txBody>
      </p:sp>
      <p:sp>
        <p:nvSpPr>
          <p:cNvPr id="3" name="2 Marcador de contenido"/>
          <p:cNvSpPr>
            <a:spLocks noGrp="1"/>
          </p:cNvSpPr>
          <p:nvPr>
            <p:ph idx="1"/>
          </p:nvPr>
        </p:nvSpPr>
        <p:spPr>
          <a:xfrm>
            <a:off x="1835696" y="843558"/>
            <a:ext cx="7077472" cy="1440160"/>
          </a:xfrm>
          <a:solidFill>
            <a:srgbClr val="003300">
              <a:alpha val="30980"/>
            </a:srgbClr>
          </a:solidFill>
        </p:spPr>
        <p:txBody>
          <a:bodyPr anchor="ctr">
            <a:normAutofit/>
          </a:bodyPr>
          <a:lstStyle/>
          <a:p>
            <a:pPr marL="0" indent="0" algn="ctr">
              <a:buNone/>
            </a:pPr>
            <a:r>
              <a:rPr lang="es-CO"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Este año, Grolsch cumple 400 años de </a:t>
            </a:r>
            <a:r>
              <a:rPr lang="es-CO" sz="1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a:t>
            </a:r>
            <a:r>
              <a:rPr lang="es-CO"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er auténtica y de mente abierta, el </a:t>
            </a:r>
            <a:r>
              <a:rPr lang="es-CO" sz="1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swingtop</a:t>
            </a:r>
            <a:r>
              <a:rPr lang="es-CO"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la ha hecho única con el tiempo y es hora que en su entrada a </a:t>
            </a:r>
            <a:r>
              <a:rPr lang="es-CO" sz="1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t>
            </a:r>
            <a:r>
              <a:rPr lang="es-CO"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olombia, cada ciudad la reciba con muestras de autenticidad.</a:t>
            </a:r>
            <a:endParaRPr lang="es-CO" sz="1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1 Título"/>
          <p:cNvSpPr txBox="1">
            <a:spLocks/>
          </p:cNvSpPr>
          <p:nvPr/>
        </p:nvSpPr>
        <p:spPr>
          <a:xfrm>
            <a:off x="-1980728" y="2211710"/>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Rockwell"/>
                <a:cs typeface="Rockwell"/>
              </a:rPr>
              <a:t>EL CONCEPTO</a:t>
            </a:r>
            <a:endParaRPr lang="es-CO"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Rockwell"/>
              <a:cs typeface="Rockwell"/>
            </a:endParaRPr>
          </a:p>
        </p:txBody>
      </p:sp>
      <p:sp>
        <p:nvSpPr>
          <p:cNvPr id="5" name="2 Marcador de contenido"/>
          <p:cNvSpPr txBox="1">
            <a:spLocks/>
          </p:cNvSpPr>
          <p:nvPr/>
        </p:nvSpPr>
        <p:spPr>
          <a:xfrm>
            <a:off x="1488200" y="3068960"/>
            <a:ext cx="4875856" cy="582012"/>
          </a:xfrm>
          <a:prstGeom prst="rect">
            <a:avLst/>
          </a:prstGeom>
          <a:solidFill>
            <a:srgbClr val="003300">
              <a:alpha val="30980"/>
            </a:srgbClr>
          </a:solidFill>
        </p:spPr>
        <p:txBody>
          <a:bodyPr vert="horz" lIns="91440" tIns="45720" rIns="91440" bIns="45720" rtlCol="0" anchor="ctr">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CO"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400 RAZONES PARA SER AUTÉNTICOS.</a:t>
            </a:r>
            <a:endParaRPr lang="es-CO"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2 Marcador de contenido"/>
          <p:cNvSpPr txBox="1">
            <a:spLocks/>
          </p:cNvSpPr>
          <p:nvPr/>
        </p:nvSpPr>
        <p:spPr>
          <a:xfrm>
            <a:off x="220800" y="3867894"/>
            <a:ext cx="7077472" cy="1155142"/>
          </a:xfrm>
          <a:prstGeom prst="rect">
            <a:avLst/>
          </a:prstGeom>
          <a:solidFill>
            <a:srgbClr val="003300">
              <a:alpha val="30980"/>
            </a:srgbClr>
          </a:solidFill>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CO"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Ahora, para hacer esas muestras de autenticidad, necesitamos un BRAINSTORM, como en toda idea ganadora. Así que haremos el GROLSCH BRAINSTORM TOUR.</a:t>
            </a:r>
            <a:endParaRPr lang="es-CO" sz="1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10235679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496" y="195486"/>
            <a:ext cx="9021688" cy="857250"/>
          </a:xfrm>
        </p:spPr>
        <p:txBody>
          <a:bodyPr>
            <a:normAutofit fontScale="90000"/>
          </a:bodyPr>
          <a:lstStyle/>
          <a:p>
            <a:r>
              <a:rPr lang="es-CO"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Rockwell"/>
                <a:cs typeface="Rockwell"/>
              </a:rPr>
              <a:t>¿QUÉ SERÁ GROLSCH BRAINSTORM?</a:t>
            </a:r>
            <a:endParaRPr lang="es-CO"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Rockwell"/>
              <a:cs typeface="Rockwell"/>
            </a:endParaRPr>
          </a:p>
        </p:txBody>
      </p:sp>
      <p:sp>
        <p:nvSpPr>
          <p:cNvPr id="5" name="2 Marcador de contenido"/>
          <p:cNvSpPr txBox="1">
            <a:spLocks/>
          </p:cNvSpPr>
          <p:nvPr/>
        </p:nvSpPr>
        <p:spPr>
          <a:xfrm>
            <a:off x="467544" y="1131590"/>
            <a:ext cx="8208912" cy="720080"/>
          </a:xfrm>
          <a:prstGeom prst="rect">
            <a:avLst/>
          </a:prstGeom>
          <a:solidFill>
            <a:srgbClr val="003300">
              <a:alpha val="30980"/>
            </a:srgbClr>
          </a:solidFill>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CO" sz="16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Imaginemos que una noche normal es interrumpida con una experiencia </a:t>
            </a:r>
            <a:r>
              <a:rPr lang="es-CO" sz="160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undergound</a:t>
            </a:r>
            <a:r>
              <a:rPr lang="es-CO" sz="16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que estimulará los sentidos y el espíritu auténtico y artístico.</a:t>
            </a:r>
            <a:endParaRPr lang="es-CO" sz="16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5 Elipse"/>
          <p:cNvSpPr/>
          <p:nvPr/>
        </p:nvSpPr>
        <p:spPr>
          <a:xfrm>
            <a:off x="539552" y="2067694"/>
            <a:ext cx="792088" cy="792088"/>
          </a:xfrm>
          <a:prstGeom prst="ellipse">
            <a:avLst/>
          </a:prstGeom>
          <a:solidFill>
            <a:srgbClr val="659B38">
              <a:alpha val="81176"/>
            </a:srgbClr>
          </a:solidFill>
          <a:ln>
            <a:solidFill>
              <a:srgbClr val="659B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4800" b="1" dirty="0">
                <a:latin typeface="+mj-lt"/>
              </a:rPr>
              <a:t>1</a:t>
            </a:r>
            <a:endParaRPr lang="es-CO" sz="1200" b="1" dirty="0">
              <a:latin typeface="+mj-lt"/>
            </a:endParaRPr>
          </a:p>
        </p:txBody>
      </p:sp>
      <p:sp>
        <p:nvSpPr>
          <p:cNvPr id="10" name="2 Marcador de contenido"/>
          <p:cNvSpPr txBox="1">
            <a:spLocks/>
          </p:cNvSpPr>
          <p:nvPr/>
        </p:nvSpPr>
        <p:spPr>
          <a:xfrm>
            <a:off x="107505" y="2972358"/>
            <a:ext cx="1728192" cy="2047664"/>
          </a:xfrm>
          <a:prstGeom prst="rect">
            <a:avLst/>
          </a:prstGeom>
          <a:solidFill>
            <a:srgbClr val="659B38">
              <a:alpha val="81176"/>
            </a:srgbClr>
          </a:solidFill>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CO" sz="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Enviamos un BROADCAST geo referenciado con ayuda de los operadores móviles a celulares en determinadas áreas de interés. (Ej. Chapinero – Usaquén, Candelaria,, etc.) así:</a:t>
            </a:r>
            <a:endParaRPr lang="es-CO" sz="1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076" name="Picture 4" descr="http://upload.wikimedia.org/wikipedia/commons/d/d2/IPhone_4S_No_shado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7972" y="1851670"/>
            <a:ext cx="1904611" cy="3302744"/>
          </a:xfrm>
          <a:prstGeom prst="rect">
            <a:avLst/>
          </a:prstGeom>
          <a:noFill/>
          <a:extLst>
            <a:ext uri="{909E8E84-426E-40dd-AFC4-6F175D3DCCD1}">
              <a14:hiddenFill xmlns:a14="http://schemas.microsoft.com/office/drawing/2010/main">
                <a:solidFill>
                  <a:srgbClr val="FFFFFF"/>
                </a:solidFill>
              </a14:hiddenFill>
            </a:ext>
          </a:extLst>
        </p:spPr>
      </p:pic>
      <p:sp>
        <p:nvSpPr>
          <p:cNvPr id="7" name="6 Flecha derecha"/>
          <p:cNvSpPr/>
          <p:nvPr/>
        </p:nvSpPr>
        <p:spPr>
          <a:xfrm>
            <a:off x="1403648" y="2427734"/>
            <a:ext cx="432049" cy="108012"/>
          </a:xfrm>
          <a:prstGeom prst="rightArrow">
            <a:avLst/>
          </a:prstGeom>
          <a:solidFill>
            <a:srgbClr val="659B38"/>
          </a:solidFill>
          <a:ln>
            <a:solidFill>
              <a:srgbClr val="659B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2 Marcador de contenido"/>
          <p:cNvSpPr txBox="1">
            <a:spLocks/>
          </p:cNvSpPr>
          <p:nvPr/>
        </p:nvSpPr>
        <p:spPr>
          <a:xfrm>
            <a:off x="2056399" y="2499742"/>
            <a:ext cx="1435481" cy="2047664"/>
          </a:xfrm>
          <a:prstGeom prst="rect">
            <a:avLst/>
          </a:prstGeom>
          <a:noFill/>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CO" sz="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 unos metros (</a:t>
            </a:r>
            <a:r>
              <a:rPr lang="es-CO" sz="120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Cra</a:t>
            </a:r>
            <a:r>
              <a:rPr lang="es-CO" sz="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7 # 60) encontrarás la carpa </a:t>
            </a:r>
            <a:r>
              <a:rPr lang="es-CO" sz="120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grolsch</a:t>
            </a:r>
            <a:r>
              <a:rPr lang="es-CO" sz="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Una muestra de arte libre y el nacimiento de la obra de arte más grande de </a:t>
            </a:r>
            <a:r>
              <a:rPr lang="es-CO" sz="120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bogotá</a:t>
            </a:r>
            <a:r>
              <a:rPr lang="es-CO" sz="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es-CO" sz="1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4" name="13 Elipse"/>
          <p:cNvSpPr/>
          <p:nvPr/>
        </p:nvSpPr>
        <p:spPr>
          <a:xfrm>
            <a:off x="4283968" y="2067694"/>
            <a:ext cx="792088" cy="792088"/>
          </a:xfrm>
          <a:prstGeom prst="ellipse">
            <a:avLst/>
          </a:prstGeom>
          <a:solidFill>
            <a:srgbClr val="659B38">
              <a:alpha val="81176"/>
            </a:srgbClr>
          </a:solidFill>
          <a:ln>
            <a:solidFill>
              <a:srgbClr val="659B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4800" b="1" dirty="0" smtClean="0">
                <a:latin typeface="+mj-lt"/>
              </a:rPr>
              <a:t>2</a:t>
            </a:r>
            <a:endParaRPr lang="es-CO" sz="1200" b="1" dirty="0">
              <a:latin typeface="+mj-lt"/>
            </a:endParaRPr>
          </a:p>
        </p:txBody>
      </p:sp>
      <p:sp>
        <p:nvSpPr>
          <p:cNvPr id="15" name="2 Marcador de contenido"/>
          <p:cNvSpPr txBox="1">
            <a:spLocks/>
          </p:cNvSpPr>
          <p:nvPr/>
        </p:nvSpPr>
        <p:spPr>
          <a:xfrm>
            <a:off x="3635896" y="2972358"/>
            <a:ext cx="2088232" cy="2047664"/>
          </a:xfrm>
          <a:prstGeom prst="rect">
            <a:avLst/>
          </a:prstGeom>
          <a:solidFill>
            <a:srgbClr val="659B38">
              <a:alpha val="81176"/>
            </a:srgbClr>
          </a:solidFill>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CO" sz="1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Al llegar, les proporcionaremos una máscara para crear ambiente, los estará esperando una exhibición con pintura en vivo de un desnudo, música en vivo hecha con botellas (tipo </a:t>
            </a:r>
            <a:r>
              <a:rPr lang="es-CO" sz="100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Stomp</a:t>
            </a:r>
            <a:r>
              <a:rPr lang="es-CO" sz="1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escultores inmortalizando la botella, estudios fotográficos </a:t>
            </a:r>
            <a:r>
              <a:rPr lang="es-CO" sz="100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fashion</a:t>
            </a:r>
            <a:r>
              <a:rPr lang="es-CO" sz="1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en vivo y mesas para sentarse a conversar. disfrutar de la galería y beber Grolsch. </a:t>
            </a:r>
            <a:endParaRPr lang="es-CO" sz="1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6" name="15 Flecha derecha"/>
          <p:cNvSpPr/>
          <p:nvPr/>
        </p:nvSpPr>
        <p:spPr>
          <a:xfrm>
            <a:off x="5292079" y="2427734"/>
            <a:ext cx="432049" cy="108012"/>
          </a:xfrm>
          <a:prstGeom prst="rightArrow">
            <a:avLst/>
          </a:prstGeom>
          <a:solidFill>
            <a:srgbClr val="659B38"/>
          </a:solidFill>
          <a:ln>
            <a:solidFill>
              <a:srgbClr val="659B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16 Flecha derecha"/>
          <p:cNvSpPr/>
          <p:nvPr/>
        </p:nvSpPr>
        <p:spPr>
          <a:xfrm>
            <a:off x="3635896" y="2427734"/>
            <a:ext cx="432049" cy="108012"/>
          </a:xfrm>
          <a:prstGeom prst="rightArrow">
            <a:avLst/>
          </a:prstGeom>
          <a:solidFill>
            <a:srgbClr val="659B38"/>
          </a:solidFill>
          <a:ln>
            <a:solidFill>
              <a:srgbClr val="659B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078" name="Picture 6" descr="http://www.justposhmasks.com/uploads/products/Black_masquerade_masks_ANDREA32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3" y="2067694"/>
            <a:ext cx="1932178" cy="1287314"/>
          </a:xfrm>
          <a:prstGeom prst="rect">
            <a:avLst/>
          </a:prstGeom>
          <a:noFill/>
          <a:extLst>
            <a:ext uri="{909E8E84-426E-40dd-AFC4-6F175D3DCCD1}">
              <a14:hiddenFill xmlns:a14="http://schemas.microsoft.com/office/drawing/2010/main">
                <a:solidFill>
                  <a:srgbClr val="FFFFFF"/>
                </a:solidFill>
              </a14:hiddenFill>
            </a:ext>
          </a:extLst>
        </p:spPr>
      </p:pic>
      <p:sp>
        <p:nvSpPr>
          <p:cNvPr id="19" name="2 Marcador de contenido"/>
          <p:cNvSpPr txBox="1">
            <a:spLocks/>
          </p:cNvSpPr>
          <p:nvPr/>
        </p:nvSpPr>
        <p:spPr>
          <a:xfrm>
            <a:off x="5940152" y="3355008"/>
            <a:ext cx="1932179" cy="1665014"/>
          </a:xfrm>
          <a:prstGeom prst="rect">
            <a:avLst/>
          </a:prstGeom>
          <a:solidFill>
            <a:srgbClr val="659B38">
              <a:alpha val="81176"/>
            </a:srgbClr>
          </a:solidFill>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CO" sz="11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 máscara creará el ambiente de misterio, pero también un </a:t>
            </a:r>
            <a:r>
              <a:rPr lang="es-CO" sz="110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feel</a:t>
            </a:r>
            <a:r>
              <a:rPr lang="es-CO" sz="11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CO" sz="110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good</a:t>
            </a:r>
            <a:r>
              <a:rPr lang="es-CO" sz="11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al sentir que está pasando algo diferente y que en la noche, son libres de expresarse y disfrutar de las muestras en vivo.</a:t>
            </a:r>
            <a:endParaRPr lang="es-CO" sz="11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31725227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496" y="195486"/>
            <a:ext cx="9021688" cy="857250"/>
          </a:xfrm>
        </p:spPr>
        <p:txBody>
          <a:bodyPr>
            <a:normAutofit fontScale="90000"/>
          </a:bodyPr>
          <a:lstStyle/>
          <a:p>
            <a:r>
              <a:rPr lang="es-CO"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Rockwell"/>
                <a:cs typeface="Rockwell"/>
              </a:rPr>
              <a:t>¿QUÉ SERÁ GROLSCH BRAINSTORM?</a:t>
            </a:r>
            <a:endParaRPr lang="es-CO"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Rockwell"/>
              <a:cs typeface="Rockwell"/>
            </a:endParaRPr>
          </a:p>
        </p:txBody>
      </p:sp>
      <p:sp>
        <p:nvSpPr>
          <p:cNvPr id="6" name="5 Elipse"/>
          <p:cNvSpPr/>
          <p:nvPr/>
        </p:nvSpPr>
        <p:spPr>
          <a:xfrm>
            <a:off x="1835696" y="1221600"/>
            <a:ext cx="792088" cy="792088"/>
          </a:xfrm>
          <a:prstGeom prst="ellipse">
            <a:avLst/>
          </a:prstGeom>
          <a:solidFill>
            <a:srgbClr val="659B38">
              <a:alpha val="81176"/>
            </a:srgbClr>
          </a:solidFill>
          <a:ln>
            <a:solidFill>
              <a:srgbClr val="659B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4800" b="1" dirty="0" smtClean="0">
                <a:latin typeface="+mj-lt"/>
              </a:rPr>
              <a:t>3</a:t>
            </a:r>
            <a:endParaRPr lang="es-CO" sz="1200" b="1" dirty="0">
              <a:latin typeface="+mj-lt"/>
            </a:endParaRPr>
          </a:p>
        </p:txBody>
      </p:sp>
      <p:sp>
        <p:nvSpPr>
          <p:cNvPr id="10" name="2 Marcador de contenido"/>
          <p:cNvSpPr txBox="1">
            <a:spLocks/>
          </p:cNvSpPr>
          <p:nvPr/>
        </p:nvSpPr>
        <p:spPr>
          <a:xfrm>
            <a:off x="1043608" y="2130679"/>
            <a:ext cx="2489107" cy="2866926"/>
          </a:xfrm>
          <a:prstGeom prst="rect">
            <a:avLst/>
          </a:prstGeom>
          <a:solidFill>
            <a:srgbClr val="659B38">
              <a:alpha val="81176"/>
            </a:srgbClr>
          </a:solidFill>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CO" sz="105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 el evento, tendrán pinceles cargados con pintura que podrán salpicar a distancia sobre un gigante lienzo blanco Que al principio no tendrá forma. </a:t>
            </a:r>
          </a:p>
          <a:p>
            <a:pPr marL="0" indent="0" algn="ctr">
              <a:buFont typeface="Arial" pitchFamily="34" charset="0"/>
              <a:buNone/>
            </a:pPr>
            <a:endParaRPr lang="es-CO" sz="105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marL="0" indent="0" algn="ctr">
              <a:buFont typeface="Arial" pitchFamily="34" charset="0"/>
              <a:buNone/>
            </a:pPr>
            <a:r>
              <a:rPr lang="es-CO" sz="105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Además, recolectaremos sus datos para informarles donde será el próximo </a:t>
            </a:r>
            <a:r>
              <a:rPr lang="es-CO" sz="105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brainstorm</a:t>
            </a:r>
            <a:r>
              <a:rPr lang="es-CO" sz="105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p>
          <a:p>
            <a:pPr marL="0" indent="0" algn="ctr">
              <a:buFont typeface="Arial" pitchFamily="34" charset="0"/>
              <a:buNone/>
            </a:pPr>
            <a:endParaRPr lang="es-CO" sz="105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marL="0" indent="0" algn="ctr">
              <a:buFont typeface="Arial" pitchFamily="34" charset="0"/>
              <a:buNone/>
            </a:pPr>
            <a:r>
              <a:rPr lang="es-CO" sz="105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Realizaremos el evento en las principales ciudades de consumo de Grolsch en  Colombia. (Bogotá, Medellín, Bucaramanga, Santa Marta y Cartagena)</a:t>
            </a:r>
            <a:endParaRPr lang="es-CO" sz="105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6 Flecha derecha"/>
          <p:cNvSpPr/>
          <p:nvPr/>
        </p:nvSpPr>
        <p:spPr>
          <a:xfrm>
            <a:off x="2987824" y="1617644"/>
            <a:ext cx="432049" cy="108012"/>
          </a:xfrm>
          <a:prstGeom prst="rightArrow">
            <a:avLst/>
          </a:prstGeom>
          <a:solidFill>
            <a:srgbClr val="659B38"/>
          </a:solidFill>
          <a:ln>
            <a:solidFill>
              <a:srgbClr val="659B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13 Elipse"/>
          <p:cNvSpPr/>
          <p:nvPr/>
        </p:nvSpPr>
        <p:spPr>
          <a:xfrm>
            <a:off x="6184168" y="1244017"/>
            <a:ext cx="792088" cy="792088"/>
          </a:xfrm>
          <a:prstGeom prst="ellipse">
            <a:avLst/>
          </a:prstGeom>
          <a:solidFill>
            <a:srgbClr val="659B38">
              <a:alpha val="81176"/>
            </a:srgbClr>
          </a:solidFill>
          <a:ln>
            <a:solidFill>
              <a:srgbClr val="659B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4800" b="1" dirty="0">
                <a:latin typeface="+mj-lt"/>
              </a:rPr>
              <a:t>4</a:t>
            </a:r>
            <a:endParaRPr lang="es-CO" sz="1200" b="1" dirty="0">
              <a:latin typeface="+mj-lt"/>
            </a:endParaRPr>
          </a:p>
        </p:txBody>
      </p:sp>
      <p:sp>
        <p:nvSpPr>
          <p:cNvPr id="15" name="2 Marcador de contenido"/>
          <p:cNvSpPr txBox="1">
            <a:spLocks/>
          </p:cNvSpPr>
          <p:nvPr/>
        </p:nvSpPr>
        <p:spPr>
          <a:xfrm>
            <a:off x="5908979" y="2130679"/>
            <a:ext cx="1512168" cy="2866926"/>
          </a:xfrm>
          <a:prstGeom prst="rect">
            <a:avLst/>
          </a:prstGeom>
          <a:solidFill>
            <a:srgbClr val="659B38">
              <a:alpha val="81176"/>
            </a:srgbClr>
          </a:solidFill>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CO" sz="11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Al final, cada uno de estos lienzos será puesto en un edificio de alta visibilidad de cada ciudad del recorrido de Grolsch Brainstorm. A manera de </a:t>
            </a:r>
            <a:r>
              <a:rPr lang="es-CO" sz="110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stencil</a:t>
            </a:r>
            <a:r>
              <a:rPr lang="es-CO" sz="11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se revelará que lo que en realidad pintaron, fue un cuadro de la botella.</a:t>
            </a:r>
            <a:endParaRPr lang="es-CO" sz="11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7" name="16 Flecha derecha"/>
          <p:cNvSpPr/>
          <p:nvPr/>
        </p:nvSpPr>
        <p:spPr>
          <a:xfrm>
            <a:off x="5908980" y="1617644"/>
            <a:ext cx="216024" cy="108012"/>
          </a:xfrm>
          <a:prstGeom prst="rightArrow">
            <a:avLst/>
          </a:prstGeom>
          <a:solidFill>
            <a:srgbClr val="659B38"/>
          </a:solidFill>
          <a:ln>
            <a:solidFill>
              <a:srgbClr val="659B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098" name="Picture 2" descr="C:\Users\Edward A\Desktop\ESY-006056020.jpg"/>
          <p:cNvPicPr>
            <a:picLocks noChangeAspect="1" noChangeArrowheads="1"/>
          </p:cNvPicPr>
          <p:nvPr/>
        </p:nvPicPr>
        <p:blipFill rotWithShape="1">
          <a:blip r:embed="rId2">
            <a:extLst>
              <a:ext uri="{28A0092B-C50C-407E-A947-70E740481C1C}">
                <a14:useLocalDpi xmlns:a14="http://schemas.microsoft.com/office/drawing/2010/main" val="0"/>
              </a:ext>
            </a:extLst>
          </a:blip>
          <a:srcRect l="5935" t="-133" r="33365" b="133"/>
          <a:stretch/>
        </p:blipFill>
        <p:spPr bwMode="auto">
          <a:xfrm>
            <a:off x="3599379" y="1313910"/>
            <a:ext cx="2112148" cy="3683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69165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496" y="195486"/>
            <a:ext cx="9021688" cy="857250"/>
          </a:xfrm>
        </p:spPr>
        <p:txBody>
          <a:bodyPr>
            <a:normAutofit/>
          </a:bodyPr>
          <a:lstStyle/>
          <a:p>
            <a:r>
              <a:rPr lang="es-CO"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Rockwell"/>
                <a:cs typeface="Rockwell"/>
              </a:rPr>
              <a:t>LA OBRA MAESTRA…</a:t>
            </a:r>
            <a:endParaRPr lang="es-CO"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Rockwell"/>
              <a:cs typeface="Rockwell"/>
            </a:endParaRPr>
          </a:p>
        </p:txBody>
      </p:sp>
      <p:pic>
        <p:nvPicPr>
          <p:cNvPr id="5122" name="Picture 2" descr="C:\Users\Edward A\Desktop\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411"/>
          <a:stretch/>
        </p:blipFill>
        <p:spPr bwMode="auto">
          <a:xfrm>
            <a:off x="1331640" y="1131589"/>
            <a:ext cx="2835998" cy="3463291"/>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Edward A\Desktop\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980"/>
          <a:stretch/>
        </p:blipFill>
        <p:spPr bwMode="auto">
          <a:xfrm>
            <a:off x="4499992" y="1131590"/>
            <a:ext cx="2917842" cy="3463291"/>
          </a:xfrm>
          <a:prstGeom prst="rect">
            <a:avLst/>
          </a:prstGeom>
          <a:noFill/>
          <a:extLst>
            <a:ext uri="{909E8E84-426E-40dd-AFC4-6F175D3DCCD1}">
              <a14:hiddenFill xmlns:a14="http://schemas.microsoft.com/office/drawing/2010/main">
                <a:solidFill>
                  <a:srgbClr val="FFFFFF"/>
                </a:solidFill>
              </a14:hiddenFill>
            </a:ext>
          </a:extLst>
        </p:spPr>
      </p:pic>
      <p:sp>
        <p:nvSpPr>
          <p:cNvPr id="12" name="2 Marcador de contenido"/>
          <p:cNvSpPr txBox="1">
            <a:spLocks/>
          </p:cNvSpPr>
          <p:nvPr/>
        </p:nvSpPr>
        <p:spPr>
          <a:xfrm>
            <a:off x="361097" y="4659982"/>
            <a:ext cx="7077472" cy="368453"/>
          </a:xfrm>
          <a:prstGeom prst="rect">
            <a:avLst/>
          </a:prstGeom>
          <a:solidFill>
            <a:srgbClr val="003300">
              <a:alpha val="30980"/>
            </a:srgbClr>
          </a:solidFill>
        </p:spPr>
        <p:txBody>
          <a:bodyPr vert="horz" lIns="91440" tIns="45720" rIns="91440" bIns="45720" rtlCol="0" anchor="ct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CO" sz="15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Sin ser una pieza de OOH per sé, cumple con los objetivos de una, de hecho mucho mejor ya que genera más impacto por su elaboración. </a:t>
            </a:r>
            <a:endParaRPr lang="es-CO" sz="15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78869734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48064" y="-13692"/>
            <a:ext cx="4053136" cy="857250"/>
          </a:xfrm>
        </p:spPr>
        <p:txBody>
          <a:bodyPr/>
          <a:lstStyle/>
          <a:p>
            <a:r>
              <a:rPr lang="es-CO"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Rockwell"/>
                <a:cs typeface="Rockwell"/>
              </a:rPr>
              <a:t>MEDIOS OOH</a:t>
            </a:r>
            <a:endParaRPr lang="es-CO"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Rockwell"/>
              <a:cs typeface="Rockwell"/>
            </a:endParaRPr>
          </a:p>
        </p:txBody>
      </p:sp>
      <p:sp>
        <p:nvSpPr>
          <p:cNvPr id="3" name="2 Marcador de contenido"/>
          <p:cNvSpPr>
            <a:spLocks noGrp="1"/>
          </p:cNvSpPr>
          <p:nvPr>
            <p:ph idx="1"/>
          </p:nvPr>
        </p:nvSpPr>
        <p:spPr>
          <a:xfrm>
            <a:off x="1547664" y="843558"/>
            <a:ext cx="7365504" cy="1224136"/>
          </a:xfrm>
          <a:solidFill>
            <a:srgbClr val="003300">
              <a:alpha val="30980"/>
            </a:srgbClr>
          </a:solidFill>
        </p:spPr>
        <p:txBody>
          <a:bodyPr anchor="ctr">
            <a:noAutofit/>
          </a:bodyPr>
          <a:lstStyle/>
          <a:p>
            <a:pPr marL="0" indent="0" algn="ctr">
              <a:buNone/>
            </a:pPr>
            <a:r>
              <a:rPr lang="es-CO" sz="1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Usaremos un MUPI que en realidad es una pantalla de vídeo. Y de día, será de </a:t>
            </a:r>
            <a:r>
              <a:rPr lang="es-CO"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a:t>
            </a:r>
            <a:r>
              <a:rPr lang="es-CO" sz="1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rolsch, </a:t>
            </a:r>
            <a:r>
              <a:rPr lang="es-CO" sz="1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Choose</a:t>
            </a:r>
            <a:r>
              <a:rPr lang="es-CO" sz="1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CO" sz="1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interesting</a:t>
            </a:r>
            <a:r>
              <a:rPr lang="es-CO" sz="1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 manera de </a:t>
            </a:r>
            <a:r>
              <a:rPr lang="es-CO" sz="1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branding</a:t>
            </a:r>
            <a:r>
              <a:rPr lang="es-CO" sz="1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pero en las noches de jueves y viernes se convertirá en un mapa para encontrar las 400 razones para ser auténtico en el Grolsch Brainstorm.</a:t>
            </a:r>
            <a:endParaRPr lang="es-CO"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1 Título"/>
          <p:cNvSpPr txBox="1">
            <a:spLocks/>
          </p:cNvSpPr>
          <p:nvPr/>
        </p:nvSpPr>
        <p:spPr>
          <a:xfrm>
            <a:off x="20588" y="2427734"/>
            <a:ext cx="5040560" cy="85725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Rockwell"/>
                <a:cs typeface="Rockwell"/>
              </a:rPr>
              <a:t>MEDIOS DIGITALES</a:t>
            </a:r>
            <a:endParaRPr lang="es-CO"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Rockwell"/>
              <a:cs typeface="Rockwell"/>
            </a:endParaRPr>
          </a:p>
        </p:txBody>
      </p:sp>
      <p:sp>
        <p:nvSpPr>
          <p:cNvPr id="6" name="2 Marcador de contenido"/>
          <p:cNvSpPr txBox="1">
            <a:spLocks/>
          </p:cNvSpPr>
          <p:nvPr/>
        </p:nvSpPr>
        <p:spPr>
          <a:xfrm>
            <a:off x="208905" y="3363838"/>
            <a:ext cx="7077472" cy="1155142"/>
          </a:xfrm>
          <a:prstGeom prst="rect">
            <a:avLst/>
          </a:prstGeom>
          <a:solidFill>
            <a:srgbClr val="003300">
              <a:alpha val="30980"/>
            </a:srgbClr>
          </a:solidFill>
        </p:spPr>
        <p:txBody>
          <a:bodyPr vert="horz" lIns="91440" tIns="45720" rIns="91440" bIns="45720" rtlCol="0" anchor="ct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CO"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Grabaremos el evento, desde su inicio hasta la obra maestra en un vídeo tipo caso. Lo pautaremos en redes generando un voz a voz importante en esta comunidad creativa</a:t>
            </a:r>
            <a:r>
              <a:rPr lang="es-CO" sz="17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a:p>
            <a:pPr marL="0" indent="0" algn="ctr">
              <a:buFont typeface="Arial" pitchFamily="34" charset="0"/>
              <a:buNone/>
            </a:pPr>
            <a:endParaRPr lang="es-CO" sz="17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marL="0" indent="0" algn="ctr">
              <a:buFont typeface="Arial" pitchFamily="34" charset="0"/>
              <a:buNone/>
            </a:pPr>
            <a:r>
              <a:rPr lang="es-CO" sz="15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(Ej.: ¿</a:t>
            </a:r>
            <a:r>
              <a:rPr lang="es-CO" sz="1500" b="1" i="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Vió</a:t>
            </a:r>
            <a:r>
              <a:rPr lang="es-CO" sz="15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lo que hicieron los de Grolsch?, Búsquelo en </a:t>
            </a:r>
            <a:r>
              <a:rPr lang="es-CO" sz="1500" b="1" i="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youtube</a:t>
            </a:r>
            <a:r>
              <a:rPr lang="es-CO" sz="15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Yo fui a eso, estaba esa noche en un bar y me llegó un mensaje… )</a:t>
            </a:r>
            <a:endParaRPr lang="es-CO" sz="15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74714061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83768" y="195486"/>
            <a:ext cx="4053136" cy="857250"/>
          </a:xfrm>
        </p:spPr>
        <p:txBody>
          <a:bodyPr>
            <a:normAutofit fontScale="90000"/>
          </a:bodyPr>
          <a:lstStyle/>
          <a:p>
            <a:r>
              <a:rPr lang="es-CO"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Rockwell"/>
                <a:cs typeface="Rockwell"/>
              </a:rPr>
              <a:t>MIX DE MEDIOS</a:t>
            </a:r>
            <a:endParaRPr lang="es-CO"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Rockwell"/>
              <a:cs typeface="Rockwell"/>
            </a:endParaRPr>
          </a:p>
        </p:txBody>
      </p:sp>
      <p:sp>
        <p:nvSpPr>
          <p:cNvPr id="3" name="2 Marcador de contenido"/>
          <p:cNvSpPr>
            <a:spLocks noGrp="1"/>
          </p:cNvSpPr>
          <p:nvPr>
            <p:ph idx="1"/>
          </p:nvPr>
        </p:nvSpPr>
        <p:spPr>
          <a:xfrm>
            <a:off x="1249466" y="2091470"/>
            <a:ext cx="2016224" cy="936104"/>
          </a:xfrm>
          <a:solidFill>
            <a:srgbClr val="003300">
              <a:alpha val="61176"/>
            </a:srgbClr>
          </a:solidFill>
        </p:spPr>
        <p:txBody>
          <a:bodyPr anchor="ctr">
            <a:noAutofit/>
          </a:bodyPr>
          <a:lstStyle/>
          <a:p>
            <a:pPr marL="0" indent="0" algn="ctr">
              <a:buNone/>
            </a:pPr>
            <a:r>
              <a:rPr lang="es-CO" sz="1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Activación BTL </a:t>
            </a:r>
            <a:br>
              <a:rPr lang="es-CO" sz="1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CO" sz="1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Grolsch Brainstorm)</a:t>
            </a:r>
            <a:endParaRPr lang="es-CO"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2 Marcador de contenido"/>
          <p:cNvSpPr txBox="1">
            <a:spLocks/>
          </p:cNvSpPr>
          <p:nvPr/>
        </p:nvSpPr>
        <p:spPr>
          <a:xfrm>
            <a:off x="1249466" y="1443398"/>
            <a:ext cx="2016224" cy="625655"/>
          </a:xfrm>
          <a:prstGeom prst="rect">
            <a:avLst/>
          </a:prstGeom>
          <a:solidFill>
            <a:srgbClr val="659B38">
              <a:alpha val="81176"/>
            </a:srgbClr>
          </a:solidFill>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CO" sz="5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60%</a:t>
            </a:r>
            <a:endParaRPr lang="es-CO" sz="5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2 Marcador de contenido"/>
          <p:cNvSpPr txBox="1">
            <a:spLocks/>
          </p:cNvSpPr>
          <p:nvPr/>
        </p:nvSpPr>
        <p:spPr>
          <a:xfrm>
            <a:off x="3401097" y="2091470"/>
            <a:ext cx="2016224" cy="936104"/>
          </a:xfrm>
          <a:prstGeom prst="rect">
            <a:avLst/>
          </a:prstGeom>
          <a:solidFill>
            <a:srgbClr val="003300">
              <a:alpha val="61176"/>
            </a:srgbClr>
          </a:solidFill>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CO" sz="1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Medios OOH (</a:t>
            </a:r>
            <a:r>
              <a:rPr lang="es-CO" sz="1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Mupi</a:t>
            </a:r>
            <a:r>
              <a:rPr lang="es-CO" sz="1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 obra maestra desplegada)</a:t>
            </a:r>
            <a:endParaRPr lang="es-CO"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2 Marcador de contenido"/>
          <p:cNvSpPr txBox="1">
            <a:spLocks/>
          </p:cNvSpPr>
          <p:nvPr/>
        </p:nvSpPr>
        <p:spPr>
          <a:xfrm>
            <a:off x="3398377" y="1443398"/>
            <a:ext cx="2016224" cy="625655"/>
          </a:xfrm>
          <a:prstGeom prst="rect">
            <a:avLst/>
          </a:prstGeom>
          <a:solidFill>
            <a:srgbClr val="659B38">
              <a:alpha val="81176"/>
            </a:srgbClr>
          </a:solidFill>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CO" sz="5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30%</a:t>
            </a:r>
            <a:endParaRPr lang="es-CO" sz="5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2 Marcador de contenido"/>
          <p:cNvSpPr txBox="1">
            <a:spLocks/>
          </p:cNvSpPr>
          <p:nvPr/>
        </p:nvSpPr>
        <p:spPr>
          <a:xfrm>
            <a:off x="5580112" y="2091470"/>
            <a:ext cx="2016224" cy="936104"/>
          </a:xfrm>
          <a:prstGeom prst="rect">
            <a:avLst/>
          </a:prstGeom>
          <a:solidFill>
            <a:srgbClr val="003300">
              <a:alpha val="61176"/>
            </a:srgbClr>
          </a:solidFill>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CO" sz="1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Digital (Share y visitas en </a:t>
            </a:r>
            <a:r>
              <a:rPr lang="es-CO" sz="1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youtube</a:t>
            </a:r>
            <a:r>
              <a:rPr lang="es-CO" sz="1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y </a:t>
            </a:r>
            <a:r>
              <a:rPr lang="es-CO" sz="1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facebook</a:t>
            </a:r>
            <a:r>
              <a:rPr lang="es-CO" sz="1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s-CO"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2 Marcador de contenido"/>
          <p:cNvSpPr txBox="1">
            <a:spLocks/>
          </p:cNvSpPr>
          <p:nvPr/>
        </p:nvSpPr>
        <p:spPr>
          <a:xfrm>
            <a:off x="5577392" y="1443398"/>
            <a:ext cx="2016224" cy="625655"/>
          </a:xfrm>
          <a:prstGeom prst="rect">
            <a:avLst/>
          </a:prstGeom>
          <a:solidFill>
            <a:srgbClr val="659B38">
              <a:alpha val="81176"/>
            </a:srgbClr>
          </a:solidFill>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CO" sz="5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10%</a:t>
            </a:r>
            <a:endParaRPr lang="es-CO" sz="5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2 Marcador de contenido"/>
          <p:cNvSpPr txBox="1">
            <a:spLocks/>
          </p:cNvSpPr>
          <p:nvPr/>
        </p:nvSpPr>
        <p:spPr>
          <a:xfrm>
            <a:off x="870473" y="3099742"/>
            <a:ext cx="7077472" cy="1155142"/>
          </a:xfrm>
          <a:prstGeom prst="rect">
            <a:avLst/>
          </a:prstGeom>
          <a:solidFill>
            <a:srgbClr val="003300">
              <a:alpha val="30980"/>
            </a:srgbClr>
          </a:solidFill>
        </p:spPr>
        <p:txBody>
          <a:bodyPr vert="horz" lIns="91440" tIns="45720" rIns="91440" bIns="45720" rtlCol="0" anchor="ctr">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CO"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 activación será quien inicie la conversación con el target. Generando así una tendencia por tratar de estar en uno de estos </a:t>
            </a:r>
            <a:r>
              <a:rPr lang="es-CO" sz="1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brainstorming</a:t>
            </a:r>
            <a:r>
              <a:rPr lang="es-CO" sz="1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CO"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por el voz a voz. Reforzado con medios OOH y en digital. La idea es que La primer activación y los esfuerzos adicionales generen la intención de poder participar en la próxima actividad.</a:t>
            </a:r>
            <a:endParaRPr lang="es-CO" sz="15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39949717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Personalizado 1">
      <a:dk1>
        <a:srgbClr val="FFFFFF"/>
      </a:dk1>
      <a:lt1>
        <a:srgbClr val="FFFFFF"/>
      </a:lt1>
      <a:dk2>
        <a:srgbClr val="FFFFFF"/>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o 1">
      <a:majorFont>
        <a:latin typeface="Rockwell Std"/>
        <a:ea typeface=""/>
        <a:cs typeface=""/>
      </a:majorFont>
      <a:minorFont>
        <a:latin typeface="Chalet ParisNineteenEight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1606</TotalTime>
  <Words>863</Words>
  <Application>Microsoft Macintosh PowerPoint</Application>
  <PresentationFormat>Presentación en pantalla (16:9)</PresentationFormat>
  <Paragraphs>52</Paragraphs>
  <Slides>10</Slides>
  <Notes>0</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Tema de Office</vt:lpstr>
      <vt:lpstr>Presentación de PowerPoint</vt:lpstr>
      <vt:lpstr>EL RETO</vt:lpstr>
      <vt:lpstr>TARGET</vt:lpstr>
      <vt:lpstr>RACIONAL</vt:lpstr>
      <vt:lpstr>¿QUÉ SERÁ GROLSCH BRAINSTORM?</vt:lpstr>
      <vt:lpstr>¿QUÉ SERÁ GROLSCH BRAINSTORM?</vt:lpstr>
      <vt:lpstr>LA OBRA MAESTRA…</vt:lpstr>
      <vt:lpstr>MEDIOS OOH</vt:lpstr>
      <vt:lpstr>MIX DE MEDIOS</vt:lpstr>
      <vt:lpstr>RESUMEN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Edward A</dc:creator>
  <cp:lastModifiedBy>Edward Alarcon</cp:lastModifiedBy>
  <cp:revision>22</cp:revision>
  <dcterms:created xsi:type="dcterms:W3CDTF">2015-03-23T17:53:09Z</dcterms:created>
  <dcterms:modified xsi:type="dcterms:W3CDTF">2015-03-24T20:42:50Z</dcterms:modified>
</cp:coreProperties>
</file>