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728" r:id="rId1"/>
  </p:sldMasterIdLst>
  <p:sldIdLst>
    <p:sldId id="262" r:id="rId2"/>
    <p:sldId id="263" r:id="rId3"/>
    <p:sldId id="261" r:id="rId4"/>
    <p:sldId id="264" r:id="rId5"/>
    <p:sldId id="265" r:id="rId6"/>
    <p:sldId id="266" r:id="rId7"/>
    <p:sldId id="267" r:id="rId8"/>
    <p:sldId id="268" r:id="rId9"/>
    <p:sldId id="269" r:id="rId10"/>
    <p:sldId id="270" r:id="rId11"/>
  </p:sldIdLst>
  <p:sldSz cx="12192000" cy="6858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oolvetica Rg" panose="020B0603030602020004" pitchFamily="34" charset="0"/>
      <p:regular r:id="rId16"/>
    </p:embeddedFont>
    <p:embeddedFont>
      <p:font typeface="Marcelle Script" panose="03040602040607080904" pitchFamily="66" charset="0"/>
      <p:bold r:id="rId17"/>
    </p:embeddedFont>
    <p:embeddedFont>
      <p:font typeface="Calibri Light" panose="020F0302020204030204" pitchFamily="34" charset="0"/>
      <p:regular r:id="rId18"/>
      <p:italic r:id="rId19"/>
    </p:embeddedFont>
  </p:embeddedFontLst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45" userDrawn="1">
          <p15:clr>
            <a:srgbClr val="A4A3A4"/>
          </p15:clr>
        </p15:guide>
        <p15:guide id="2" pos="73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A342"/>
    <a:srgbClr val="4B8523"/>
    <a:srgbClr val="33CC33"/>
    <a:srgbClr val="008000"/>
    <a:srgbClr val="BF965E"/>
    <a:srgbClr val="FFFFFF"/>
    <a:srgbClr val="FBFBFB"/>
    <a:srgbClr val="47AA42"/>
    <a:srgbClr val="6DFF6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845"/>
        <p:guide pos="73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A356D-A4C9-4997-8726-A1A48F454341}" type="datetimeFigureOut">
              <a:rPr lang="es-CO" smtClean="0"/>
              <a:t>23/03/2015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E66E5-C545-49E3-B3BF-495AA864BD2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83795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A356D-A4C9-4997-8726-A1A48F454341}" type="datetimeFigureOut">
              <a:rPr lang="es-CO" smtClean="0"/>
              <a:t>23/03/2015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E66E5-C545-49E3-B3BF-495AA864BD2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33683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A356D-A4C9-4997-8726-A1A48F454341}" type="datetimeFigureOut">
              <a:rPr lang="es-CO" smtClean="0"/>
              <a:t>23/03/2015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E66E5-C545-49E3-B3BF-495AA864BD2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98048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A356D-A4C9-4997-8726-A1A48F454341}" type="datetimeFigureOut">
              <a:rPr lang="es-CO" smtClean="0"/>
              <a:t>23/03/2015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E66E5-C545-49E3-B3BF-495AA864BD2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85959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A356D-A4C9-4997-8726-A1A48F454341}" type="datetimeFigureOut">
              <a:rPr lang="es-CO" smtClean="0"/>
              <a:t>23/03/2015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E66E5-C545-49E3-B3BF-495AA864BD2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67255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A356D-A4C9-4997-8726-A1A48F454341}" type="datetimeFigureOut">
              <a:rPr lang="es-CO" smtClean="0"/>
              <a:t>23/03/2015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E66E5-C545-49E3-B3BF-495AA864BD2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92565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A356D-A4C9-4997-8726-A1A48F454341}" type="datetimeFigureOut">
              <a:rPr lang="es-CO" smtClean="0"/>
              <a:t>23/03/2015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E66E5-C545-49E3-B3BF-495AA864BD2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11527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A356D-A4C9-4997-8726-A1A48F454341}" type="datetimeFigureOut">
              <a:rPr lang="es-CO" smtClean="0"/>
              <a:t>23/03/2015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E66E5-C545-49E3-B3BF-495AA864BD2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68703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A356D-A4C9-4997-8726-A1A48F454341}" type="datetimeFigureOut">
              <a:rPr lang="es-CO" smtClean="0"/>
              <a:t>23/03/2015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E66E5-C545-49E3-B3BF-495AA864BD2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81107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A356D-A4C9-4997-8726-A1A48F454341}" type="datetimeFigureOut">
              <a:rPr lang="es-CO" smtClean="0"/>
              <a:t>23/03/2015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E66E5-C545-49E3-B3BF-495AA864BD2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05322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A356D-A4C9-4997-8726-A1A48F454341}" type="datetimeFigureOut">
              <a:rPr lang="es-CO" smtClean="0"/>
              <a:t>23/03/2015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E66E5-C545-49E3-B3BF-495AA864BD2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61961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1A356D-A4C9-4997-8726-A1A48F454341}" type="datetimeFigureOut">
              <a:rPr lang="es-CO" smtClean="0"/>
              <a:t>23/03/2015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E66E5-C545-49E3-B3BF-495AA864BD2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53879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3.wdp"/><Relationship Id="rId7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15.png"/><Relationship Id="rId5" Type="http://schemas.openxmlformats.org/officeDocument/2006/relationships/image" Target="../media/image2.png"/><Relationship Id="rId10" Type="http://schemas.openxmlformats.org/officeDocument/2006/relationships/image" Target="../media/image20.png"/><Relationship Id="rId4" Type="http://schemas.openxmlformats.org/officeDocument/2006/relationships/image" Target="../media/image1.jpeg"/><Relationship Id="rId9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p4"/><Relationship Id="rId7" Type="http://schemas.openxmlformats.org/officeDocument/2006/relationships/image" Target="../media/image1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3.png"/><Relationship Id="rId4" Type="http://schemas.openxmlformats.org/officeDocument/2006/relationships/video" Target="../media/media2.mp4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28.jpeg"/><Relationship Id="rId12" Type="http://schemas.openxmlformats.org/officeDocument/2006/relationships/image" Target="../media/image33.png"/><Relationship Id="rId2" Type="http://schemas.openxmlformats.org/officeDocument/2006/relationships/image" Target="../media/image1.jpeg"/><Relationship Id="rId16" Type="http://schemas.microsoft.com/office/2007/relationships/hdphoto" Target="../media/hdphoto4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jpe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microsoft.com/office/2007/relationships/hdphoto" Target="../media/hdphoto5.wdp"/><Relationship Id="rId12" Type="http://schemas.microsoft.com/office/2007/relationships/hdphoto" Target="../media/hdphoto7.wdp"/><Relationship Id="rId17" Type="http://schemas.openxmlformats.org/officeDocument/2006/relationships/image" Target="../media/image15.png"/><Relationship Id="rId2" Type="http://schemas.openxmlformats.org/officeDocument/2006/relationships/image" Target="../media/image1.jpe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image" Target="../media/image38.png"/><Relationship Id="rId15" Type="http://schemas.microsoft.com/office/2007/relationships/hdphoto" Target="../media/hdphoto8.wdp"/><Relationship Id="rId10" Type="http://schemas.openxmlformats.org/officeDocument/2006/relationships/image" Target="../media/image41.jpeg"/><Relationship Id="rId4" Type="http://schemas.openxmlformats.org/officeDocument/2006/relationships/image" Target="../media/image37.jpeg"/><Relationship Id="rId9" Type="http://schemas.microsoft.com/office/2007/relationships/hdphoto" Target="../media/hdphoto6.wdp"/><Relationship Id="rId1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4" descr="http://equipalesdemexico.com/wp-content/uploads/2013/12/Juntas-superficie-de-madera-textura-de-fondo-900x14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5736777"/>
            <a:ext cx="12192000" cy="1135117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047" y="5996606"/>
            <a:ext cx="1245216" cy="760826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1107615" y="347906"/>
            <a:ext cx="39817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7200" b="1" dirty="0" smtClean="0">
                <a:solidFill>
                  <a:srgbClr val="2BA3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rcelle Script" panose="03040602040607080904" pitchFamily="66" charset="0"/>
              </a:rPr>
              <a:t>Situación</a:t>
            </a:r>
            <a:endParaRPr lang="es-CO" sz="3200" b="1" dirty="0" smtClean="0">
              <a:solidFill>
                <a:srgbClr val="2BA3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rcelle Script" panose="03040602040607080904" pitchFamily="66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126358" y="1747031"/>
            <a:ext cx="9942489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dirty="0">
                <a:solidFill>
                  <a:schemeClr val="bg1"/>
                </a:solidFill>
                <a:latin typeface="Coolvetica Rg" panose="020B0603030602020004" pitchFamily="34" charset="0"/>
              </a:rPr>
              <a:t>Somos una marca nueva que busca </a:t>
            </a:r>
            <a:r>
              <a:rPr lang="es-CO" sz="2000" dirty="0">
                <a:solidFill>
                  <a:schemeClr val="bg1"/>
                </a:solidFill>
                <a:latin typeface="Coolvetica Rg" panose="020B0603030602020004" pitchFamily="34" charset="0"/>
              </a:rPr>
              <a:t>enamorar</a:t>
            </a:r>
            <a:r>
              <a:rPr lang="es-CO" dirty="0">
                <a:solidFill>
                  <a:schemeClr val="bg1"/>
                </a:solidFill>
                <a:latin typeface="Coolvetica Rg" panose="020B0603030602020004" pitchFamily="34" charset="0"/>
              </a:rPr>
              <a:t> a sus consumidores mediante un </a:t>
            </a:r>
            <a:r>
              <a:rPr lang="es-CO" sz="2000" dirty="0">
                <a:solidFill>
                  <a:srgbClr val="2BA342"/>
                </a:solidFill>
                <a:latin typeface="Coolvetica Rg" panose="020B0603030602020004" pitchFamily="34" charset="0"/>
              </a:rPr>
              <a:t>plan de siembra</a:t>
            </a:r>
            <a:r>
              <a:rPr lang="es-CO" dirty="0">
                <a:solidFill>
                  <a:schemeClr val="bg1"/>
                </a:solidFill>
                <a:latin typeface="Coolvetica Rg" panose="020B0603030602020004" pitchFamily="34" charset="0"/>
              </a:rPr>
              <a:t>, enfocado en conectarlos </a:t>
            </a:r>
            <a:r>
              <a:rPr lang="es-CO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en </a:t>
            </a:r>
            <a:r>
              <a:rPr lang="es-CO" dirty="0">
                <a:solidFill>
                  <a:schemeClr val="bg1"/>
                </a:solidFill>
                <a:latin typeface="Coolvetica Rg" panose="020B0603030602020004" pitchFamily="34" charset="0"/>
              </a:rPr>
              <a:t>lugares </a:t>
            </a:r>
            <a:r>
              <a:rPr lang="es-CO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adecuados. Esto nos ha permitido ganar reconocimiento, pese </a:t>
            </a:r>
            <a:r>
              <a:rPr lang="es-CO" dirty="0">
                <a:solidFill>
                  <a:schemeClr val="bg1"/>
                </a:solidFill>
                <a:latin typeface="Coolvetica Rg" panose="020B0603030602020004" pitchFamily="34" charset="0"/>
              </a:rPr>
              <a:t>a estar </a:t>
            </a:r>
            <a:r>
              <a:rPr lang="es-CO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compitiendo con </a:t>
            </a:r>
            <a:r>
              <a:rPr lang="es-CO" dirty="0">
                <a:solidFill>
                  <a:schemeClr val="bg1"/>
                </a:solidFill>
                <a:latin typeface="Coolvetica Rg" panose="020B0603030602020004" pitchFamily="34" charset="0"/>
              </a:rPr>
              <a:t>marcas importadas como Heineken y Corona con más de 10 y 20 años en el mercado</a:t>
            </a:r>
            <a:r>
              <a:rPr lang="es-CO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. </a:t>
            </a:r>
            <a:endParaRPr lang="es-CO" dirty="0"/>
          </a:p>
        </p:txBody>
      </p:sp>
      <p:cxnSp>
        <p:nvCxnSpPr>
          <p:cNvPr id="5" name="Conector recto 4"/>
          <p:cNvCxnSpPr/>
          <p:nvPr/>
        </p:nvCxnSpPr>
        <p:spPr>
          <a:xfrm>
            <a:off x="2488560" y="3176933"/>
            <a:ext cx="5421973" cy="0"/>
          </a:xfrm>
          <a:prstGeom prst="line">
            <a:avLst/>
          </a:prstGeom>
          <a:ln>
            <a:solidFill>
              <a:srgbClr val="BF96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 flipV="1">
            <a:off x="2594842" y="3246169"/>
            <a:ext cx="5895240" cy="13648"/>
          </a:xfrm>
          <a:prstGeom prst="line">
            <a:avLst/>
          </a:prstGeom>
          <a:ln>
            <a:solidFill>
              <a:srgbClr val="BF96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 flipV="1">
            <a:off x="2798206" y="3322632"/>
            <a:ext cx="6255642" cy="20069"/>
          </a:xfrm>
          <a:prstGeom prst="line">
            <a:avLst/>
          </a:prstGeom>
          <a:ln>
            <a:solidFill>
              <a:srgbClr val="BF96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ángulo 5"/>
          <p:cNvSpPr/>
          <p:nvPr/>
        </p:nvSpPr>
        <p:spPr>
          <a:xfrm>
            <a:off x="3438659" y="4386546"/>
            <a:ext cx="76301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CO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Pero nuestro escenario </a:t>
            </a:r>
            <a:r>
              <a:rPr lang="es-CO" dirty="0">
                <a:solidFill>
                  <a:schemeClr val="bg1"/>
                </a:solidFill>
                <a:latin typeface="Coolvetica Rg" panose="020B0603030602020004" pitchFamily="34" charset="0"/>
              </a:rPr>
              <a:t>tuvo un giro de 360º con la entrada de CCC a </a:t>
            </a:r>
            <a:r>
              <a:rPr lang="es-CO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Colombia </a:t>
            </a:r>
            <a:r>
              <a:rPr lang="es-CO" dirty="0">
                <a:solidFill>
                  <a:schemeClr val="bg1"/>
                </a:solidFill>
                <a:latin typeface="Coolvetica Rg" panose="020B0603030602020004" pitchFamily="34" charset="0"/>
              </a:rPr>
              <a:t>y la distribución a gran escala de </a:t>
            </a:r>
            <a:r>
              <a:rPr lang="es-CO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Heineken, </a:t>
            </a:r>
            <a:r>
              <a:rPr lang="es-CO" dirty="0">
                <a:solidFill>
                  <a:schemeClr val="bg1"/>
                </a:solidFill>
                <a:latin typeface="Coolvetica Rg" panose="020B0603030602020004" pitchFamily="34" charset="0"/>
              </a:rPr>
              <a:t>como su carta más fuerte por </a:t>
            </a:r>
            <a:r>
              <a:rPr lang="es-CO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su conocimiento y prestigio.</a:t>
            </a:r>
            <a:endParaRPr lang="es-CO" dirty="0"/>
          </a:p>
        </p:txBody>
      </p:sp>
      <p:pic>
        <p:nvPicPr>
          <p:cNvPr id="2052" name="Picture 4" descr="http://upload.wikimedia.org/wikipedia/commons/thumb/5/5d/Kompa%C3%9F360.png/609px-Kompa%C3%9F360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330" y="3834706"/>
            <a:ext cx="1650174" cy="1625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Cinta hacia arriba 33"/>
          <p:cNvSpPr/>
          <p:nvPr/>
        </p:nvSpPr>
        <p:spPr>
          <a:xfrm>
            <a:off x="7820424" y="3472469"/>
            <a:ext cx="3168203" cy="494875"/>
          </a:xfrm>
          <a:prstGeom prst="ribbon2">
            <a:avLst/>
          </a:prstGeom>
          <a:solidFill>
            <a:srgbClr val="2BA3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2" name="Rectángulo 31"/>
          <p:cNvSpPr/>
          <p:nvPr/>
        </p:nvSpPr>
        <p:spPr>
          <a:xfrm>
            <a:off x="7740203" y="3174206"/>
            <a:ext cx="3328644" cy="69249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CO" sz="1200" dirty="0" smtClean="0">
                <a:solidFill>
                  <a:srgbClr val="BF965E"/>
                </a:solidFill>
                <a:latin typeface="Coolvetica Rg" panose="020B0603030602020004" pitchFamily="34" charset="0"/>
              </a:rPr>
              <a:t>Tenemos un </a:t>
            </a:r>
          </a:p>
          <a:p>
            <a:pPr algn="ctr">
              <a:lnSpc>
                <a:spcPct val="150000"/>
              </a:lnSpc>
            </a:pPr>
            <a:r>
              <a:rPr lang="es-CO" sz="1400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GRAN POTENCIAL</a:t>
            </a:r>
            <a:endParaRPr lang="es-CO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89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2"/>
          <a:srcRect l="6015" t="11902" r="4550"/>
          <a:stretch/>
        </p:blipFill>
        <p:spPr>
          <a:xfrm>
            <a:off x="-15766" y="-15766"/>
            <a:ext cx="12202511" cy="6471973"/>
          </a:xfrm>
          <a:prstGeom prst="rect">
            <a:avLst/>
          </a:prstGeom>
        </p:spPr>
      </p:pic>
      <p:pic>
        <p:nvPicPr>
          <p:cNvPr id="12" name="Picture 24" descr="http://equipalesdemexico.com/wp-content/uploads/2013/12/Juntas-superficie-de-madera-textura-de-fondo-900x14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5722883"/>
            <a:ext cx="12192000" cy="1135117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047" y="5996606"/>
            <a:ext cx="1245216" cy="76082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 rot="20938371">
            <a:off x="2651659" y="5126200"/>
            <a:ext cx="1049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000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INSIGHT</a:t>
            </a:r>
            <a:endParaRPr lang="es-CO" sz="2000" dirty="0">
              <a:solidFill>
                <a:schemeClr val="bg1"/>
              </a:solidFill>
              <a:latin typeface="Coolvetica Rg" panose="020B0603030602020004" pitchFamily="34" charset="0"/>
            </a:endParaRPr>
          </a:p>
        </p:txBody>
      </p:sp>
      <p:sp>
        <p:nvSpPr>
          <p:cNvPr id="50" name="CuadroTexto 49"/>
          <p:cNvSpPr txBox="1"/>
          <p:nvPr/>
        </p:nvSpPr>
        <p:spPr>
          <a:xfrm rot="20714755">
            <a:off x="5013422" y="4488167"/>
            <a:ext cx="1402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ESTRATEGIA</a:t>
            </a:r>
            <a:endParaRPr lang="es-CO" dirty="0">
              <a:solidFill>
                <a:schemeClr val="bg1"/>
              </a:solidFill>
              <a:latin typeface="Coolvetica Rg" panose="020B0603030602020004" pitchFamily="34" charset="0"/>
            </a:endParaRPr>
          </a:p>
        </p:txBody>
      </p:sp>
      <p:sp>
        <p:nvSpPr>
          <p:cNvPr id="54" name="CuadroTexto 53"/>
          <p:cNvSpPr txBox="1"/>
          <p:nvPr/>
        </p:nvSpPr>
        <p:spPr>
          <a:xfrm rot="21198641">
            <a:off x="7547953" y="3951799"/>
            <a:ext cx="13970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000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GRAN IDEA</a:t>
            </a:r>
            <a:endParaRPr lang="es-CO" sz="2000" dirty="0">
              <a:solidFill>
                <a:schemeClr val="bg1"/>
              </a:solidFill>
              <a:latin typeface="Coolvetica Rg" panose="020B0603030602020004" pitchFamily="34" charset="0"/>
            </a:endParaRPr>
          </a:p>
        </p:txBody>
      </p:sp>
      <p:sp>
        <p:nvSpPr>
          <p:cNvPr id="56" name="CuadroTexto 55"/>
          <p:cNvSpPr txBox="1"/>
          <p:nvPr/>
        </p:nvSpPr>
        <p:spPr>
          <a:xfrm>
            <a:off x="10299555" y="3820568"/>
            <a:ext cx="16507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400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SWING TOP</a:t>
            </a:r>
            <a:endParaRPr lang="es-CO" sz="2400" dirty="0">
              <a:solidFill>
                <a:schemeClr val="bg1"/>
              </a:solidFill>
              <a:latin typeface="Coolvetica Rg" panose="020B0603030602020004" pitchFamily="34" charset="0"/>
            </a:endParaRPr>
          </a:p>
        </p:txBody>
      </p:sp>
      <p:sp>
        <p:nvSpPr>
          <p:cNvPr id="57" name="CuadroTexto 56"/>
          <p:cNvSpPr txBox="1"/>
          <p:nvPr/>
        </p:nvSpPr>
        <p:spPr>
          <a:xfrm rot="20893461">
            <a:off x="2083531" y="3437044"/>
            <a:ext cx="165183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Seamos sinceros, estamos cayendo en la </a:t>
            </a:r>
            <a:r>
              <a:rPr lang="es-CO" sz="1400" dirty="0" smtClean="0">
                <a:solidFill>
                  <a:srgbClr val="2BA342"/>
                </a:solidFill>
                <a:latin typeface="Coolvetica Rg" panose="020B0603030602020004" pitchFamily="34" charset="0"/>
              </a:rPr>
              <a:t>rutina</a:t>
            </a:r>
            <a:r>
              <a:rPr lang="es-CO" sz="1400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 por no tomar decisiones diferentes</a:t>
            </a:r>
            <a:endParaRPr lang="es-CO" sz="1400" dirty="0">
              <a:solidFill>
                <a:schemeClr val="bg1"/>
              </a:solidFill>
              <a:latin typeface="Coolvetica Rg" panose="020B0603030602020004" pitchFamily="34" charset="0"/>
            </a:endParaRPr>
          </a:p>
        </p:txBody>
      </p:sp>
      <p:sp>
        <p:nvSpPr>
          <p:cNvPr id="58" name="CuadroTexto 57"/>
          <p:cNvSpPr txBox="1"/>
          <p:nvPr/>
        </p:nvSpPr>
        <p:spPr>
          <a:xfrm rot="20692085">
            <a:off x="4245302" y="2626314"/>
            <a:ext cx="19026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Acercaremos los </a:t>
            </a:r>
            <a:r>
              <a:rPr lang="es-CO" sz="1400" dirty="0">
                <a:solidFill>
                  <a:schemeClr val="bg1"/>
                </a:solidFill>
                <a:latin typeface="Coolvetica Rg" panose="020B0603030602020004" pitchFamily="34" charset="0"/>
              </a:rPr>
              <a:t>espacios culturales a nuestro target, para que </a:t>
            </a:r>
            <a:r>
              <a:rPr lang="es-CO" sz="1400" dirty="0">
                <a:solidFill>
                  <a:srgbClr val="2BA342"/>
                </a:solidFill>
                <a:latin typeface="Coolvetica Rg" panose="020B0603030602020004" pitchFamily="34" charset="0"/>
              </a:rPr>
              <a:t>conozcan</a:t>
            </a:r>
            <a:r>
              <a:rPr lang="es-CO" sz="1400" dirty="0">
                <a:solidFill>
                  <a:schemeClr val="bg1"/>
                </a:solidFill>
                <a:latin typeface="Coolvetica Rg" panose="020B0603030602020004" pitchFamily="34" charset="0"/>
              </a:rPr>
              <a:t>, </a:t>
            </a:r>
            <a:r>
              <a:rPr lang="es-CO" sz="1400" dirty="0">
                <a:solidFill>
                  <a:srgbClr val="2BA342"/>
                </a:solidFill>
                <a:latin typeface="Coolvetica Rg" panose="020B0603030602020004" pitchFamily="34" charset="0"/>
              </a:rPr>
              <a:t>elijan</a:t>
            </a:r>
            <a:r>
              <a:rPr lang="es-CO" sz="1400" dirty="0">
                <a:solidFill>
                  <a:schemeClr val="bg1"/>
                </a:solidFill>
                <a:latin typeface="Coolvetica Rg" panose="020B0603030602020004" pitchFamily="34" charset="0"/>
              </a:rPr>
              <a:t> y se </a:t>
            </a:r>
            <a:r>
              <a:rPr lang="es-CO" sz="1400" dirty="0">
                <a:solidFill>
                  <a:srgbClr val="2BA342"/>
                </a:solidFill>
                <a:latin typeface="Coolvetica Rg" panose="020B0603030602020004" pitchFamily="34" charset="0"/>
              </a:rPr>
              <a:t>conecten</a:t>
            </a:r>
            <a:r>
              <a:rPr lang="es-CO" sz="1400" dirty="0">
                <a:solidFill>
                  <a:schemeClr val="bg1"/>
                </a:solidFill>
                <a:latin typeface="Coolvetica Rg" panose="020B0603030602020004" pitchFamily="34" charset="0"/>
              </a:rPr>
              <a:t> </a:t>
            </a:r>
            <a:r>
              <a:rPr lang="es-CO" sz="1400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 con momentos diferentes</a:t>
            </a:r>
            <a:endParaRPr lang="es-CO" sz="1400" dirty="0">
              <a:solidFill>
                <a:schemeClr val="bg1"/>
              </a:solidFill>
              <a:latin typeface="Coolvetica Rg" panose="020B0603030602020004" pitchFamily="34" charset="0"/>
            </a:endParaRP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3066" y="2226952"/>
            <a:ext cx="2571512" cy="1343615"/>
          </a:xfrm>
          <a:prstGeom prst="rect">
            <a:avLst/>
          </a:prstGeom>
        </p:spPr>
      </p:pic>
      <p:sp>
        <p:nvSpPr>
          <p:cNvPr id="121" name="CuadroTexto 120"/>
          <p:cNvSpPr txBox="1"/>
          <p:nvPr/>
        </p:nvSpPr>
        <p:spPr>
          <a:xfrm>
            <a:off x="9881900" y="1826572"/>
            <a:ext cx="217967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Inspirados en la visión de </a:t>
            </a:r>
            <a:r>
              <a:rPr lang="es-CO" sz="1600" dirty="0" smtClean="0">
                <a:solidFill>
                  <a:srgbClr val="2BA342"/>
                </a:solidFill>
                <a:latin typeface="Coolvetica Rg" panose="020B0603030602020004" pitchFamily="34" charset="0"/>
              </a:rPr>
              <a:t>THEO</a:t>
            </a:r>
            <a:r>
              <a:rPr lang="es-CO" sz="1400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, esta campaña tendrá el kilometraje para seguir </a:t>
            </a:r>
            <a:r>
              <a:rPr lang="es-CO" sz="1400" dirty="0" smtClean="0">
                <a:solidFill>
                  <a:srgbClr val="2BA342"/>
                </a:solidFill>
                <a:latin typeface="Coolvetica Rg" panose="020B0603030602020004" pitchFamily="34" charset="0"/>
              </a:rPr>
              <a:t>posicionándonos</a:t>
            </a:r>
            <a:r>
              <a:rPr lang="es-CO" sz="1400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 y </a:t>
            </a:r>
            <a:r>
              <a:rPr lang="es-CO" sz="1400" dirty="0" smtClean="0">
                <a:solidFill>
                  <a:srgbClr val="2BA342"/>
                </a:solidFill>
                <a:latin typeface="Coolvetica Rg" panose="020B0603030602020004" pitchFamily="34" charset="0"/>
              </a:rPr>
              <a:t>enamorando</a:t>
            </a:r>
            <a:r>
              <a:rPr lang="es-CO" sz="1400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 a nuestro target en la </a:t>
            </a:r>
            <a:r>
              <a:rPr lang="es-CO" sz="1600" dirty="0" smtClean="0">
                <a:solidFill>
                  <a:srgbClr val="2BA342"/>
                </a:solidFill>
                <a:latin typeface="Coolvetica Rg" panose="020B0603030602020004" pitchFamily="34" charset="0"/>
              </a:rPr>
              <a:t>escena cultural</a:t>
            </a:r>
            <a:r>
              <a:rPr lang="es-CO" sz="1400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.</a:t>
            </a:r>
            <a:endParaRPr lang="es-CO" sz="1400" dirty="0">
              <a:solidFill>
                <a:schemeClr val="bg1"/>
              </a:solidFill>
              <a:latin typeface="Coolvetica Rg" panose="020B0603030602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83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4" descr="http://equipalesdemexico.com/wp-content/uploads/2013/12/Juntas-superficie-de-madera-textura-de-fondo-900x14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5736777"/>
            <a:ext cx="12192000" cy="1135117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047" y="5996606"/>
            <a:ext cx="1245216" cy="760826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1182720" y="376300"/>
            <a:ext cx="39817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7200" b="1" dirty="0" smtClean="0">
                <a:solidFill>
                  <a:srgbClr val="2BA3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rcelle Script" panose="03040602040607080904" pitchFamily="66" charset="0"/>
              </a:rPr>
              <a:t>Reto</a:t>
            </a:r>
            <a:endParaRPr lang="es-CO" sz="3200" b="1" dirty="0" smtClean="0">
              <a:solidFill>
                <a:srgbClr val="2BA3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rcelle Script" panose="03040602040607080904" pitchFamily="66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259993" y="1671231"/>
            <a:ext cx="733038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Por este motivo necesitamos una nueva estrategia, que nos permita incrementar el </a:t>
            </a:r>
            <a:r>
              <a:rPr lang="es-CO" sz="2800" dirty="0" err="1" smtClean="0">
                <a:solidFill>
                  <a:srgbClr val="47AA42"/>
                </a:solidFill>
                <a:latin typeface="Coolvetica Rg" panose="020B0603030602020004" pitchFamily="34" charset="0"/>
              </a:rPr>
              <a:t>awareness</a:t>
            </a:r>
            <a:r>
              <a:rPr lang="es-CO" sz="3600" dirty="0" smtClean="0">
                <a:solidFill>
                  <a:srgbClr val="47AA42"/>
                </a:solidFill>
                <a:latin typeface="Coolvetica Rg" panose="020B0603030602020004" pitchFamily="34" charset="0"/>
              </a:rPr>
              <a:t>  </a:t>
            </a:r>
            <a:r>
              <a:rPr lang="es-CO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y</a:t>
            </a:r>
            <a:r>
              <a:rPr lang="es-CO" sz="3600" dirty="0" smtClean="0">
                <a:solidFill>
                  <a:srgbClr val="47AA42"/>
                </a:solidFill>
                <a:latin typeface="Coolvetica Rg" panose="020B0603030602020004" pitchFamily="34" charset="0"/>
              </a:rPr>
              <a:t> </a:t>
            </a:r>
            <a:r>
              <a:rPr lang="es-CO" sz="2800" dirty="0" err="1" smtClean="0">
                <a:solidFill>
                  <a:srgbClr val="47AA42"/>
                </a:solidFill>
                <a:latin typeface="Coolvetica Rg" panose="020B0603030602020004" pitchFamily="34" charset="0"/>
              </a:rPr>
              <a:t>w.o.m</a:t>
            </a:r>
            <a:r>
              <a:rPr lang="es-CO" sz="2800" dirty="0" smtClean="0">
                <a:solidFill>
                  <a:srgbClr val="47AA42"/>
                </a:solidFill>
                <a:latin typeface="Coolvetica Rg" panose="020B0603030602020004" pitchFamily="34" charset="0"/>
              </a:rPr>
              <a:t>.</a:t>
            </a:r>
            <a:r>
              <a:rPr lang="es-CO" sz="3600" dirty="0" smtClean="0">
                <a:solidFill>
                  <a:srgbClr val="47AA42"/>
                </a:solidFill>
                <a:latin typeface="Coolvetica Rg" panose="020B0603030602020004" pitchFamily="34" charset="0"/>
              </a:rPr>
              <a:t> </a:t>
            </a:r>
            <a:r>
              <a:rPr lang="es-CO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acelerando nuestro </a:t>
            </a:r>
            <a:r>
              <a:rPr lang="es-CO" sz="3600" dirty="0" smtClean="0">
                <a:solidFill>
                  <a:srgbClr val="47AA42"/>
                </a:solidFill>
                <a:latin typeface="Coolvetica Rg" panose="020B0603030602020004" pitchFamily="34" charset="0"/>
              </a:rPr>
              <a:t>posicionamiento</a:t>
            </a:r>
            <a:r>
              <a:rPr lang="es-CO" sz="2800" dirty="0">
                <a:solidFill>
                  <a:schemeClr val="bg1"/>
                </a:solidFill>
                <a:latin typeface="Coolvetica Rg" panose="020B0603030602020004" pitchFamily="34" charset="0"/>
              </a:rPr>
              <a:t>.</a:t>
            </a:r>
            <a:r>
              <a:rPr lang="es-CO" sz="2800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 </a:t>
            </a:r>
            <a:endParaRPr lang="es-CO" sz="2800" dirty="0">
              <a:solidFill>
                <a:schemeClr val="bg1"/>
              </a:solidFill>
              <a:latin typeface="Coolvetica Rg" panose="020B0603030602020004" pitchFamily="34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3103808" y="3858048"/>
            <a:ext cx="767363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CO" sz="2000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Buscando la </a:t>
            </a:r>
            <a:r>
              <a:rPr lang="es-CO" sz="3200" dirty="0" smtClean="0">
                <a:solidFill>
                  <a:srgbClr val="2BA342"/>
                </a:solidFill>
                <a:latin typeface="Coolvetica Rg" panose="020B0603030602020004" pitchFamily="34" charset="0"/>
              </a:rPr>
              <a:t>interacción natural </a:t>
            </a:r>
            <a:r>
              <a:rPr lang="es-CO" sz="2000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de nuestros consumidores, para que exploten su </a:t>
            </a:r>
            <a:r>
              <a:rPr lang="es-CO" sz="3200" dirty="0" smtClean="0">
                <a:solidFill>
                  <a:srgbClr val="2BA342"/>
                </a:solidFill>
                <a:latin typeface="Coolvetica Rg" panose="020B0603030602020004" pitchFamily="34" charset="0"/>
              </a:rPr>
              <a:t>autenticidad</a:t>
            </a:r>
            <a:r>
              <a:rPr lang="es-CO" sz="2000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 y su </a:t>
            </a:r>
            <a:r>
              <a:rPr lang="es-CO" sz="3200" dirty="0" smtClean="0">
                <a:solidFill>
                  <a:srgbClr val="2BA342"/>
                </a:solidFill>
                <a:latin typeface="Coolvetica Rg" panose="020B0603030602020004" pitchFamily="34" charset="0"/>
              </a:rPr>
              <a:t>libre expresión</a:t>
            </a:r>
            <a:r>
              <a:rPr lang="es-CO" sz="2000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, con nuevas alternativas. </a:t>
            </a:r>
            <a:endParaRPr lang="es-CO" sz="3200" dirty="0">
              <a:solidFill>
                <a:schemeClr val="bg1"/>
              </a:solidFill>
              <a:latin typeface="Coolvetica Rg" panose="020B0603030602020004" pitchFamily="34" charset="0"/>
            </a:endParaRPr>
          </a:p>
        </p:txBody>
      </p:sp>
      <p:pic>
        <p:nvPicPr>
          <p:cNvPr id="1034" name="Picture 10" descr="http://cdn.flaticon.com/png/256/22625.png"/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453" y="1351569"/>
            <a:ext cx="1796990" cy="179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zizaza.com/cache/icon_256/iconset/582391/582402/PNG/256/hipster/guy_flat_hipster_icon_png_guy_png_guy_icon.png"/>
          <p:cNvPicPr>
            <a:picLocks noChangeAspect="1" noChangeArrowheads="1"/>
          </p:cNvPicPr>
          <p:nvPr/>
        </p:nvPicPr>
        <p:blipFill>
          <a:blip r:embed="rId5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630" y="3710813"/>
            <a:ext cx="1371688" cy="137168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ángulo 21"/>
          <p:cNvSpPr/>
          <p:nvPr/>
        </p:nvSpPr>
        <p:spPr>
          <a:xfrm>
            <a:off x="9635769" y="2107334"/>
            <a:ext cx="587406" cy="570009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6" name="Picture 2" descr="http://www.mcguireswinesdirect.com.au/media/catalog/product/cache/1/image/9df78eab33525d08d6e5fb8d27136e95/g/r/grolsch_450ml_swingtop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9920" r="89920">
                        <a14:foregroundMark x1="25760" y1="9478" x2="25760" y2="9478"/>
                        <a14:foregroundMark x1="73280" y1="9838" x2="73280" y2="9838"/>
                        <a14:foregroundMark x1="75360" y1="13077" x2="75360" y2="13077"/>
                        <a14:foregroundMark x1="75840" y1="17097" x2="75840" y2="17097"/>
                        <a14:foregroundMark x1="71200" y1="16377" x2="71200" y2="16377"/>
                        <a14:foregroundMark x1="72320" y1="7319" x2="72320" y2="7319"/>
                        <a14:foregroundMark x1="28320" y1="6959" x2="28320" y2="6959"/>
                        <a14:foregroundMark x1="23680" y1="13497" x2="23680" y2="13497"/>
                        <a14:foregroundMark x1="31360" y1="4679" x2="31360" y2="4679"/>
                        <a14:foregroundMark x1="34400" y1="3539" x2="34400" y2="3539"/>
                        <a14:foregroundMark x1="27840" y1="15177" x2="27840" y2="15177"/>
                        <a14:foregroundMark x1="30880" y1="14217" x2="30880" y2="14217"/>
                        <a14:foregroundMark x1="29280" y1="20396" x2="29280" y2="20396"/>
                        <a14:foregroundMark x1="34400" y1="20396" x2="34400" y2="20396"/>
                        <a14:foregroundMark x1="70240" y1="19976" x2="70240" y2="19976"/>
                        <a14:foregroundMark x1="69760" y1="14637" x2="69760" y2="14637"/>
                        <a14:foregroundMark x1="71200" y1="22316" x2="71200" y2="22316"/>
                        <a14:foregroundMark x1="67200" y1="3719" x2="67200" y2="3719"/>
                        <a14:foregroundMark x1="25280" y1="21716" x2="25280" y2="21716"/>
                        <a14:foregroundMark x1="24320" y1="11578" x2="24320" y2="11578"/>
                        <a14:foregroundMark x1="73760" y1="11338" x2="73760" y2="11338"/>
                        <a14:foregroundMark x1="70720" y1="5639" x2="70720" y2="5639"/>
                        <a14:foregroundMark x1="25280" y1="17337" x2="25280" y2="17337"/>
                        <a14:foregroundMark x1="24800" y1="19796" x2="24800" y2="19796"/>
                        <a14:foregroundMark x1="21760" y1="17696" x2="21760" y2="17696"/>
                        <a14:backgroundMark x1="28378" y1="11224" x2="28378" y2="11224"/>
                        <a14:backgroundMark x1="31081" y1="11735" x2="31081" y2="11735"/>
                        <a14:backgroundMark x1="29730" y1="8163" x2="29730" y2="8163"/>
                        <a14:backgroundMark x1="66216" y1="8673" x2="66216" y2="8673"/>
                        <a14:backgroundMark x1="68919" y1="11224" x2="68919" y2="11224"/>
                        <a14:backgroundMark x1="64865" y1="18367" x2="64865" y2="18367"/>
                      </a14:backgroundRemoval>
                    </a14:imgEffect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83663">
            <a:off x="9720217" y="1859330"/>
            <a:ext cx="317464" cy="84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70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00"/>
            <a:ext cx="4200508" cy="6858594"/>
          </a:xfrm>
          <a:prstGeom prst="rect">
            <a:avLst/>
          </a:prstGeom>
        </p:spPr>
      </p:pic>
      <p:pic>
        <p:nvPicPr>
          <p:cNvPr id="10" name="Picture 24" descr="http://equipalesdemexico.com/wp-content/uploads/2013/12/Juntas-superficie-de-madera-textura-de-fondo-900x1440.jp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rgbClr val="6DFF6D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966"/>
          <a:stretch/>
        </p:blipFill>
        <p:spPr bwMode="auto">
          <a:xfrm flipH="1">
            <a:off x="1852707" y="-180304"/>
            <a:ext cx="1856407" cy="157086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2190406" y="2173009"/>
            <a:ext cx="95971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rcelle Script" panose="03040602040607080904" pitchFamily="66" charset="0"/>
              </a:rPr>
              <a:t>“Seamos sinceros, estamos cayendo en la </a:t>
            </a:r>
            <a:r>
              <a:rPr lang="es-CO" sz="4800" b="1" dirty="0" smtClean="0">
                <a:solidFill>
                  <a:srgbClr val="2BA3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rcelle Script" panose="03040602040607080904" pitchFamily="66" charset="0"/>
              </a:rPr>
              <a:t>rutina</a:t>
            </a:r>
            <a:r>
              <a:rPr lang="es-CO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rcelle Script" panose="03040602040607080904" pitchFamily="66" charset="0"/>
              </a:rPr>
              <a:t> por no tomar </a:t>
            </a:r>
            <a:r>
              <a:rPr lang="es-CO" sz="4800" b="1" dirty="0" smtClean="0">
                <a:solidFill>
                  <a:srgbClr val="2BA3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rcelle Script" panose="03040602040607080904" pitchFamily="66" charset="0"/>
              </a:rPr>
              <a:t>decisiones</a:t>
            </a:r>
            <a:r>
              <a:rPr lang="es-CO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rcelle Script" panose="03040602040607080904" pitchFamily="66" charset="0"/>
              </a:rPr>
              <a:t> diferentes” </a:t>
            </a:r>
            <a:r>
              <a:rPr lang="es-CO" sz="2000" b="1" dirty="0" err="1" smtClean="0">
                <a:solidFill>
                  <a:srgbClr val="2BA3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rcelle Script" panose="03040602040607080904" pitchFamily="66" charset="0"/>
              </a:rPr>
              <a:t>Insight</a:t>
            </a:r>
            <a:endParaRPr lang="es-CO" sz="2000" b="1" dirty="0" smtClean="0">
              <a:solidFill>
                <a:srgbClr val="2BA3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rcelle Script" panose="03040602040607080904" pitchFamily="66" charset="0"/>
            </a:endParaRPr>
          </a:p>
        </p:txBody>
      </p:sp>
      <p:pic>
        <p:nvPicPr>
          <p:cNvPr id="12" name="Picture 24" descr="http://equipalesdemexico.com/wp-content/uploads/2013/12/Juntas-superficie-de-madera-textura-de-fondo-900x14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5722883"/>
            <a:ext cx="12192000" cy="1135117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047" y="5996606"/>
            <a:ext cx="1245216" cy="76082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943752" y="682676"/>
            <a:ext cx="3981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lvetica Rg" panose="020B0603030602020004" pitchFamily="34" charset="0"/>
              </a:rPr>
              <a:t>Porque...</a:t>
            </a:r>
            <a:endParaRPr lang="es-CO" sz="1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lvetica Rg" panose="020B0603030602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13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4" descr="http://equipalesdemexico.com/wp-content/uploads/2013/12/Juntas-superficie-de-madera-textura-de-fondo-900x14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5722883"/>
            <a:ext cx="12192000" cy="1135117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047" y="5996606"/>
            <a:ext cx="1245216" cy="760826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4753085" y="2331784"/>
            <a:ext cx="67635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000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Por eso acercaremos los espacios culturales a nuestro target, para</a:t>
            </a:r>
            <a:r>
              <a:rPr lang="es-CO" sz="2400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 </a:t>
            </a:r>
            <a:r>
              <a:rPr lang="es-CO" sz="2000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que</a:t>
            </a:r>
            <a:r>
              <a:rPr lang="es-CO" sz="2400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 </a:t>
            </a:r>
            <a:r>
              <a:rPr lang="es-CO" sz="3200" dirty="0" smtClean="0">
                <a:solidFill>
                  <a:srgbClr val="2BA342"/>
                </a:solidFill>
                <a:latin typeface="Coolvetica Rg" panose="020B0603030602020004" pitchFamily="34" charset="0"/>
              </a:rPr>
              <a:t>conozcan</a:t>
            </a:r>
            <a:r>
              <a:rPr lang="es-CO" sz="2400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, </a:t>
            </a:r>
            <a:r>
              <a:rPr lang="es-CO" sz="3200" dirty="0" smtClean="0">
                <a:solidFill>
                  <a:srgbClr val="2BA342"/>
                </a:solidFill>
                <a:latin typeface="Coolvetica Rg" panose="020B0603030602020004" pitchFamily="34" charset="0"/>
              </a:rPr>
              <a:t>elijan</a:t>
            </a:r>
            <a:r>
              <a:rPr lang="es-CO" sz="2400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 </a:t>
            </a:r>
            <a:r>
              <a:rPr lang="es-CO" sz="2000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y se </a:t>
            </a:r>
            <a:r>
              <a:rPr lang="es-CO" sz="3200" dirty="0" smtClean="0">
                <a:solidFill>
                  <a:srgbClr val="2BA342"/>
                </a:solidFill>
                <a:latin typeface="Coolvetica Rg" panose="020B0603030602020004" pitchFamily="34" charset="0"/>
              </a:rPr>
              <a:t>conecten</a:t>
            </a:r>
            <a:r>
              <a:rPr lang="es-CO" sz="2400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 </a:t>
            </a:r>
            <a:r>
              <a:rPr lang="es-CO" sz="2000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con momentos diferentes...</a:t>
            </a:r>
            <a:endParaRPr lang="es-CO" sz="2400" dirty="0">
              <a:solidFill>
                <a:schemeClr val="bg1"/>
              </a:solidFill>
              <a:latin typeface="Coolvetica Rg" panose="020B0603030602020004" pitchFamily="34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1118325" y="376300"/>
            <a:ext cx="39817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7200" b="1" dirty="0" smtClean="0">
                <a:solidFill>
                  <a:srgbClr val="2BA3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rcelle Script" panose="03040602040607080904" pitchFamily="66" charset="0"/>
              </a:rPr>
              <a:t>Estrategia</a:t>
            </a:r>
            <a:endParaRPr lang="es-CO" sz="3200" b="1" dirty="0" smtClean="0">
              <a:solidFill>
                <a:srgbClr val="2BA3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rcelle Script" panose="03040602040607080904" pitchFamily="66" charset="0"/>
            </a:endParaRPr>
          </a:p>
        </p:txBody>
      </p:sp>
      <p:pic>
        <p:nvPicPr>
          <p:cNvPr id="3076" name="Picture 4" descr="http://wallpoper.com/images/00/41/30/19/cityscapes-glasses_0041301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44" y="1617288"/>
            <a:ext cx="3894099" cy="2594497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mcguireswinesdirect.com.au/media/catalog/product/cache/1/image/9df78eab33525d08d6e5fb8d27136e95/g/r/grolsch_450ml_swingtop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0822" y="3771759"/>
            <a:ext cx="482590" cy="128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7677919" y="4607191"/>
            <a:ext cx="14141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800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… De </a:t>
            </a:r>
            <a:r>
              <a:rPr lang="es-CO" sz="2800" dirty="0">
                <a:solidFill>
                  <a:schemeClr val="bg1"/>
                </a:solidFill>
                <a:latin typeface="Coolvetica Rg" panose="020B0603030602020004" pitchFamily="34" charset="0"/>
              </a:rPr>
              <a:t>la </a:t>
            </a:r>
            <a:endParaRPr lang="es-CO" sz="2800" dirty="0"/>
          </a:p>
        </p:txBody>
      </p:sp>
      <p:pic>
        <p:nvPicPr>
          <p:cNvPr id="3078" name="Picture 6" descr="http://pixabay.com/static/uploads/photo/2014/04/02/17/02/hand-307728_640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811" y="4047062"/>
            <a:ext cx="1042160" cy="98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ángulo 15"/>
          <p:cNvSpPr/>
          <p:nvPr/>
        </p:nvSpPr>
        <p:spPr>
          <a:xfrm>
            <a:off x="10119878" y="4607191"/>
            <a:ext cx="5501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800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de</a:t>
            </a:r>
            <a:endParaRPr lang="es-CO" sz="2800" dirty="0"/>
          </a:p>
        </p:txBody>
      </p:sp>
      <p:cxnSp>
        <p:nvCxnSpPr>
          <p:cNvPr id="7" name="Conector recto 6"/>
          <p:cNvCxnSpPr/>
          <p:nvPr/>
        </p:nvCxnSpPr>
        <p:spPr>
          <a:xfrm>
            <a:off x="7360213" y="3608982"/>
            <a:ext cx="12879" cy="1205606"/>
          </a:xfrm>
          <a:prstGeom prst="line">
            <a:avLst/>
          </a:prstGeom>
          <a:ln>
            <a:solidFill>
              <a:srgbClr val="BF965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/>
          <p:cNvCxnSpPr/>
          <p:nvPr/>
        </p:nvCxnSpPr>
        <p:spPr>
          <a:xfrm>
            <a:off x="7301823" y="3491507"/>
            <a:ext cx="12879" cy="1205606"/>
          </a:xfrm>
          <a:prstGeom prst="line">
            <a:avLst/>
          </a:prstGeom>
          <a:ln>
            <a:solidFill>
              <a:srgbClr val="BF965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/>
          <p:cNvCxnSpPr/>
          <p:nvPr/>
        </p:nvCxnSpPr>
        <p:spPr>
          <a:xfrm>
            <a:off x="7411538" y="3737492"/>
            <a:ext cx="12879" cy="1205606"/>
          </a:xfrm>
          <a:prstGeom prst="line">
            <a:avLst/>
          </a:prstGeom>
          <a:ln>
            <a:solidFill>
              <a:srgbClr val="BF965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569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4" descr="http://equipalesdemexico.com/wp-content/uploads/2013/12/Juntas-superficie-de-madera-textura-de-fondo-900x14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5722883"/>
            <a:ext cx="12192000" cy="1135117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047" y="5996606"/>
            <a:ext cx="1245216" cy="760826"/>
          </a:xfrm>
          <a:prstGeom prst="rect">
            <a:avLst/>
          </a:prstGeom>
        </p:spPr>
      </p:pic>
      <p:sp>
        <p:nvSpPr>
          <p:cNvPr id="43" name="Rectángulo 42"/>
          <p:cNvSpPr/>
          <p:nvPr/>
        </p:nvSpPr>
        <p:spPr>
          <a:xfrm>
            <a:off x="1200151" y="1724100"/>
            <a:ext cx="1028363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600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Lo haremos por medio del </a:t>
            </a:r>
            <a:r>
              <a:rPr lang="es-CO" sz="2000" dirty="0" err="1" smtClean="0">
                <a:solidFill>
                  <a:srgbClr val="47AA42"/>
                </a:solidFill>
                <a:latin typeface="Coolvetica Rg" panose="020B0603030602020004" pitchFamily="34" charset="0"/>
              </a:rPr>
              <a:t>The</a:t>
            </a:r>
            <a:r>
              <a:rPr lang="es-CO" sz="2000" dirty="0" smtClean="0">
                <a:solidFill>
                  <a:srgbClr val="47AA42"/>
                </a:solidFill>
                <a:latin typeface="Coolvetica Rg" panose="020B0603030602020004" pitchFamily="34" charset="0"/>
              </a:rPr>
              <a:t> </a:t>
            </a:r>
            <a:r>
              <a:rPr lang="es-CO" sz="2000" dirty="0" err="1" smtClean="0">
                <a:solidFill>
                  <a:srgbClr val="47AA42"/>
                </a:solidFill>
                <a:latin typeface="Coolvetica Rg" panose="020B0603030602020004" pitchFamily="34" charset="0"/>
              </a:rPr>
              <a:t>Canvas</a:t>
            </a:r>
            <a:r>
              <a:rPr lang="es-CO" sz="2000" dirty="0" smtClean="0">
                <a:solidFill>
                  <a:srgbClr val="47AA42"/>
                </a:solidFill>
                <a:latin typeface="Coolvetica Rg" panose="020B0603030602020004" pitchFamily="34" charset="0"/>
              </a:rPr>
              <a:t> </a:t>
            </a:r>
            <a:r>
              <a:rPr lang="es-CO" sz="2000" dirty="0" err="1" smtClean="0">
                <a:solidFill>
                  <a:srgbClr val="47AA42"/>
                </a:solidFill>
                <a:latin typeface="Coolvetica Rg" panose="020B0603030602020004" pitchFamily="34" charset="0"/>
              </a:rPr>
              <a:t>CulTOUR</a:t>
            </a:r>
            <a:r>
              <a:rPr lang="es-CO" sz="1600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, un escenario auténtico y urbano que nos permitirá trasladar  la magia artística,  a cada uno de esos espacios donde converge nuestro target. </a:t>
            </a:r>
          </a:p>
          <a:p>
            <a:pPr algn="just"/>
            <a:endParaRPr lang="es-CO" sz="1600" dirty="0">
              <a:solidFill>
                <a:schemeClr val="bg1"/>
              </a:solidFill>
              <a:latin typeface="Coolvetica Rg" panose="020B0603030602020004" pitchFamily="34" charset="0"/>
            </a:endParaRPr>
          </a:p>
          <a:p>
            <a:pPr algn="just"/>
            <a:r>
              <a:rPr lang="es-CO" sz="1600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Allí ellos podrán interactuar y socializar con cada una de las temáticas que el escenario lleva, elevando su </a:t>
            </a:r>
            <a:r>
              <a:rPr lang="es-CO" sz="2400" dirty="0" smtClean="0">
                <a:solidFill>
                  <a:srgbClr val="47AA42"/>
                </a:solidFill>
                <a:latin typeface="Coolvetica Rg" panose="020B0603030602020004" pitchFamily="34" charset="0"/>
              </a:rPr>
              <a:t>libre expresión </a:t>
            </a:r>
            <a:r>
              <a:rPr lang="es-CO" sz="1600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a un punto donde naturalmente se convierta en su mejor opción para </a:t>
            </a:r>
            <a:r>
              <a:rPr lang="es-CO" sz="2400" dirty="0" smtClean="0">
                <a:solidFill>
                  <a:srgbClr val="47AA42"/>
                </a:solidFill>
                <a:latin typeface="Coolvetica Rg" panose="020B0603030602020004" pitchFamily="34" charset="0"/>
              </a:rPr>
              <a:t>tardear</a:t>
            </a:r>
            <a:r>
              <a:rPr lang="es-CO" sz="1600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.</a:t>
            </a:r>
          </a:p>
        </p:txBody>
      </p:sp>
      <p:sp>
        <p:nvSpPr>
          <p:cNvPr id="46" name="CuadroTexto 45"/>
          <p:cNvSpPr txBox="1"/>
          <p:nvPr/>
        </p:nvSpPr>
        <p:spPr>
          <a:xfrm>
            <a:off x="1118325" y="376300"/>
            <a:ext cx="62241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7200" b="1" dirty="0" smtClean="0">
                <a:solidFill>
                  <a:srgbClr val="2BA3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rcelle Script" panose="03040602040607080904" pitchFamily="66" charset="0"/>
              </a:rPr>
              <a:t>Gran Idea</a:t>
            </a:r>
            <a:endParaRPr lang="es-CO" sz="3200" b="1" dirty="0" smtClean="0">
              <a:solidFill>
                <a:srgbClr val="2BA3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rcelle Script" panose="03040602040607080904" pitchFamily="66" charset="0"/>
            </a:endParaRPr>
          </a:p>
        </p:txBody>
      </p:sp>
      <p:pic>
        <p:nvPicPr>
          <p:cNvPr id="5150" name="Picture 30" descr="http://payload110.cargocollective.com/1/9/296014/4517281/33_HP02_600.jpg"/>
          <p:cNvPicPr>
            <a:picLocks noChangeAspect="1" noChangeArrowheads="1"/>
          </p:cNvPicPr>
          <p:nvPr/>
        </p:nvPicPr>
        <p:blipFill rotWithShape="1"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47" b="92135" l="3167" r="96000">
                        <a14:foregroundMark x1="14000" y1="13483" x2="19833" y2="79775"/>
                        <a14:foregroundMark x1="18667" y1="41854" x2="18167" y2="46910"/>
                        <a14:foregroundMark x1="8667" y1="32584" x2="9500" y2="47753"/>
                        <a14:foregroundMark x1="7333" y1="41292" x2="8333" y2="42978"/>
                        <a14:foregroundMark x1="10667" y1="91011" x2="10000" y2="79775"/>
                        <a14:foregroundMark x1="18833" y1="85393" x2="18500" y2="77247"/>
                        <a14:foregroundMark x1="21000" y1="59551" x2="20333" y2="81180"/>
                        <a14:foregroundMark x1="19333" y1="33989" x2="19500" y2="41854"/>
                        <a14:foregroundMark x1="27667" y1="53933" x2="27167" y2="76966"/>
                        <a14:foregroundMark x1="26667" y1="76404" x2="25833" y2="75000"/>
                        <a14:foregroundMark x1="19500" y1="48596" x2="26500" y2="48876"/>
                        <a14:foregroundMark x1="24667" y1="43820" x2="25667" y2="48596"/>
                        <a14:foregroundMark x1="27333" y1="44382" x2="25500" y2="44663"/>
                        <a14:foregroundMark x1="20333" y1="55899" x2="20833" y2="58427"/>
                        <a14:foregroundMark x1="21000" y1="85955" x2="20333" y2="83708"/>
                        <a14:foregroundMark x1="43000" y1="12360" x2="38667" y2="80056"/>
                        <a14:foregroundMark x1="32333" y1="52809" x2="32333" y2="57865"/>
                        <a14:foregroundMark x1="34000" y1="64888" x2="31833" y2="62640"/>
                        <a14:foregroundMark x1="39667" y1="87360" x2="39000" y2="81461"/>
                        <a14:foregroundMark x1="42833" y1="88202" x2="42500" y2="80899"/>
                        <a14:foregroundMark x1="59167" y1="35955" x2="62667" y2="12360"/>
                        <a14:foregroundMark x1="64167" y1="10955" x2="64667" y2="13202"/>
                        <a14:foregroundMark x1="65833" y1="24157" x2="69833" y2="37640"/>
                        <a14:foregroundMark x1="56500" y1="44101" x2="57833" y2="25000"/>
                        <a14:foregroundMark x1="55667" y1="40449" x2="55500" y2="39326"/>
                        <a14:foregroundMark x1="68833" y1="88483" x2="65833" y2="91011"/>
                        <a14:foregroundMark x1="43833" y1="55337" x2="44833" y2="63764"/>
                        <a14:foregroundMark x1="43333" y1="67135" x2="43333" y2="78090"/>
                        <a14:foregroundMark x1="45000" y1="29494" x2="44333" y2="40449"/>
                        <a14:foregroundMark x1="44500" y1="41011" x2="44667" y2="51685"/>
                        <a14:foregroundMark x1="43000" y1="45225" x2="42833" y2="38764"/>
                        <a14:foregroundMark x1="46667" y1="51685" x2="46500" y2="54213"/>
                        <a14:foregroundMark x1="33833" y1="47753" x2="33833" y2="47753"/>
                        <a14:backgroundMark x1="50833" y1="58708" x2="53667" y2="74157"/>
                        <a14:backgroundMark x1="15000" y1="62640" x2="13167" y2="79775"/>
                        <a14:backgroundMark x1="71833" y1="27528" x2="76333" y2="60393"/>
                        <a14:backgroundMark x1="44500" y1="39607" x2="44167" y2="48034"/>
                        <a14:backgroundMark x1="45500" y1="60674" x2="45833" y2="67978"/>
                        <a14:backgroundMark x1="44833" y1="79494" x2="44333" y2="83427"/>
                        <a14:backgroundMark x1="41000" y1="82022" x2="41333" y2="75562"/>
                        <a14:backgroundMark x1="41333" y1="75562" x2="41667" y2="66292"/>
                        <a14:backgroundMark x1="36167" y1="52809" x2="36167" y2="52809"/>
                        <a14:backgroundMark x1="37000" y1="58989" x2="37000" y2="58989"/>
                        <a14:backgroundMark x1="37167" y1="63483" x2="37167" y2="63483"/>
                        <a14:backgroundMark x1="41667" y1="60674" x2="41667" y2="60674"/>
                        <a14:backgroundMark x1="41833" y1="57303" x2="41833" y2="57303"/>
                        <a14:backgroundMark x1="41667" y1="62921" x2="41667" y2="62921"/>
                        <a14:backgroundMark x1="41333" y1="64607" x2="41333" y2="64607"/>
                        <a14:backgroundMark x1="37667" y1="79775" x2="37667" y2="79775"/>
                        <a14:backgroundMark x1="41667" y1="54494" x2="41667" y2="544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9802" b="6435"/>
          <a:stretch/>
        </p:blipFill>
        <p:spPr bwMode="auto">
          <a:xfrm rot="21271975">
            <a:off x="8380766" y="3861881"/>
            <a:ext cx="1156492" cy="21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30" descr="http://payload110.cargocollective.com/1/9/296014/4517281/33_HP02_600.jpg"/>
          <p:cNvPicPr>
            <a:picLocks noChangeAspect="1" noChangeArrowheads="1"/>
          </p:cNvPicPr>
          <p:nvPr/>
        </p:nvPicPr>
        <p:blipFill rotWithShape="1"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70" b="92978" l="10000" r="72667">
                        <a14:foregroundMark x1="63833" y1="10955" x2="63833" y2="10955"/>
                        <a14:foregroundMark x1="66167" y1="27247" x2="69667" y2="36236"/>
                        <a14:foregroundMark x1="57167" y1="25281" x2="57167" y2="28371"/>
                        <a14:foregroundMark x1="57000" y1="33427" x2="56833" y2="43539"/>
                        <a14:foregroundMark x1="55667" y1="41292" x2="56500" y2="50562"/>
                        <a14:backgroundMark x1="67000" y1="43820" x2="71500" y2="66292"/>
                        <a14:backgroundMark x1="54500" y1="56461" x2="54000" y2="72191"/>
                        <a14:backgroundMark x1="65333" y1="34831" x2="65833" y2="33708"/>
                        <a14:backgroundMark x1="65833" y1="33708" x2="67333" y2="35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04" r="27688" b="6435"/>
          <a:stretch/>
        </p:blipFill>
        <p:spPr bwMode="auto">
          <a:xfrm rot="21271975">
            <a:off x="9494171" y="3818928"/>
            <a:ext cx="812194" cy="21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30" descr="http://payload110.cargocollective.com/1/9/296014/4517281/33_HP02_600.jpg"/>
          <p:cNvPicPr>
            <a:picLocks noChangeAspect="1" noChangeArrowheads="1"/>
          </p:cNvPicPr>
          <p:nvPr/>
        </p:nvPicPr>
        <p:blipFill rotWithShape="1"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33" b="95225" l="76167" r="96667">
                        <a14:foregroundMark x1="63833" y1="10955" x2="63833" y2="10955"/>
                        <a14:foregroundMark x1="66167" y1="27247" x2="69667" y2="36236"/>
                        <a14:foregroundMark x1="57167" y1="25281" x2="57167" y2="28371"/>
                        <a14:foregroundMark x1="57000" y1="33427" x2="56833" y2="43539"/>
                        <a14:foregroundMark x1="55667" y1="41292" x2="56500" y2="50562"/>
                        <a14:foregroundMark x1="81333" y1="28090" x2="80500" y2="44101"/>
                        <a14:foregroundMark x1="79167" y1="44101" x2="79500" y2="32865"/>
                        <a14:foregroundMark x1="92667" y1="25843" x2="94333" y2="35393"/>
                        <a14:foregroundMark x1="93667" y1="26685" x2="94000" y2="29494"/>
                        <a14:backgroundMark x1="67000" y1="43820" x2="71500" y2="66292"/>
                        <a14:backgroundMark x1="54500" y1="56461" x2="54000" y2="72191"/>
                        <a14:backgroundMark x1="65333" y1="34831" x2="65833" y2="33708"/>
                        <a14:backgroundMark x1="65833" y1="33708" x2="67333" y2="35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725" b="6435"/>
          <a:stretch/>
        </p:blipFill>
        <p:spPr bwMode="auto">
          <a:xfrm rot="21271975">
            <a:off x="10559742" y="3797773"/>
            <a:ext cx="831466" cy="1983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Rectángulo 64"/>
          <p:cNvSpPr/>
          <p:nvPr/>
        </p:nvSpPr>
        <p:spPr>
          <a:xfrm rot="21292969">
            <a:off x="1584142" y="5713893"/>
            <a:ext cx="511444" cy="1343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1" name="Rectángulo 90"/>
          <p:cNvSpPr/>
          <p:nvPr/>
        </p:nvSpPr>
        <p:spPr>
          <a:xfrm rot="21292969">
            <a:off x="5308885" y="5353965"/>
            <a:ext cx="511444" cy="1343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0362" y="4021563"/>
            <a:ext cx="5313812" cy="277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68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>
            <a:off x="3622119" y="2760359"/>
            <a:ext cx="5622346" cy="2108380"/>
            <a:chOff x="3439235" y="2760359"/>
            <a:chExt cx="5622346" cy="2108380"/>
          </a:xfrm>
        </p:grpSpPr>
        <p:pic>
          <p:nvPicPr>
            <p:cNvPr id="45" name="Picture 2" descr="http://www.mcguireswinesdirect.com.au/media/catalog/product/cache/1/image/9df78eab33525d08d6e5fb8d27136e95/g/r/grolsch_450ml_swingtop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196218" y="1003376"/>
              <a:ext cx="2108380" cy="5622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ángulo redondeado 14"/>
            <p:cNvSpPr/>
            <p:nvPr/>
          </p:nvSpPr>
          <p:spPr>
            <a:xfrm>
              <a:off x="4036132" y="3334190"/>
              <a:ext cx="1665350" cy="8411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78" name="Rectángulo redondeado 77"/>
            <p:cNvSpPr/>
            <p:nvPr/>
          </p:nvSpPr>
          <p:spPr>
            <a:xfrm>
              <a:off x="6960524" y="3452553"/>
              <a:ext cx="617267" cy="689951"/>
            </a:xfrm>
            <a:prstGeom prst="roundRect">
              <a:avLst/>
            </a:prstGeom>
            <a:solidFill>
              <a:srgbClr val="FBFBFB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pic>
        <p:nvPicPr>
          <p:cNvPr id="12" name="Picture 24" descr="http://equipalesdemexico.com/wp-content/uploads/2013/12/Juntas-superficie-de-madera-textura-de-fondo-900x14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5722883"/>
            <a:ext cx="12192000" cy="1135117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047" y="5996606"/>
            <a:ext cx="1245216" cy="760826"/>
          </a:xfrm>
          <a:prstGeom prst="rect">
            <a:avLst/>
          </a:prstGeom>
        </p:spPr>
      </p:pic>
      <p:sp>
        <p:nvSpPr>
          <p:cNvPr id="44" name="CuadroTexto 43"/>
          <p:cNvSpPr txBox="1"/>
          <p:nvPr/>
        </p:nvSpPr>
        <p:spPr>
          <a:xfrm>
            <a:off x="1118325" y="376300"/>
            <a:ext cx="66383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7200" b="1" dirty="0" smtClean="0">
                <a:solidFill>
                  <a:srgbClr val="2BA3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rcelle Script" panose="03040602040607080904" pitchFamily="66" charset="0"/>
              </a:rPr>
              <a:t>Medios Activos</a:t>
            </a:r>
            <a:endParaRPr lang="es-CO" sz="3200" b="1" dirty="0" smtClean="0">
              <a:solidFill>
                <a:srgbClr val="2BA3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rcelle Script" panose="03040602040607080904" pitchFamily="66" charset="0"/>
            </a:endParaRPr>
          </a:p>
        </p:txBody>
      </p:sp>
      <p:cxnSp>
        <p:nvCxnSpPr>
          <p:cNvPr id="11" name="Conector recto 10"/>
          <p:cNvCxnSpPr/>
          <p:nvPr/>
        </p:nvCxnSpPr>
        <p:spPr>
          <a:xfrm>
            <a:off x="3622119" y="2415654"/>
            <a:ext cx="0" cy="2797791"/>
          </a:xfrm>
          <a:prstGeom prst="line">
            <a:avLst/>
          </a:prstGeom>
          <a:ln w="19050">
            <a:solidFill>
              <a:srgbClr val="47AA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cto 47"/>
          <p:cNvCxnSpPr/>
          <p:nvPr/>
        </p:nvCxnSpPr>
        <p:spPr>
          <a:xfrm>
            <a:off x="4948227" y="2415654"/>
            <a:ext cx="0" cy="2797791"/>
          </a:xfrm>
          <a:prstGeom prst="line">
            <a:avLst/>
          </a:prstGeom>
          <a:ln w="19050">
            <a:solidFill>
              <a:srgbClr val="47AA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cto 49"/>
          <p:cNvCxnSpPr/>
          <p:nvPr/>
        </p:nvCxnSpPr>
        <p:spPr>
          <a:xfrm>
            <a:off x="5632890" y="2415654"/>
            <a:ext cx="0" cy="2797791"/>
          </a:xfrm>
          <a:prstGeom prst="line">
            <a:avLst/>
          </a:prstGeom>
          <a:ln w="19050">
            <a:solidFill>
              <a:srgbClr val="47AA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/>
          <p:cNvCxnSpPr/>
          <p:nvPr/>
        </p:nvCxnSpPr>
        <p:spPr>
          <a:xfrm>
            <a:off x="6822520" y="2415654"/>
            <a:ext cx="0" cy="2797791"/>
          </a:xfrm>
          <a:prstGeom prst="line">
            <a:avLst/>
          </a:prstGeom>
          <a:ln w="19050">
            <a:solidFill>
              <a:srgbClr val="47AA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51"/>
          <p:cNvCxnSpPr/>
          <p:nvPr/>
        </p:nvCxnSpPr>
        <p:spPr>
          <a:xfrm>
            <a:off x="7561774" y="2415654"/>
            <a:ext cx="0" cy="2797791"/>
          </a:xfrm>
          <a:prstGeom prst="line">
            <a:avLst/>
          </a:prstGeom>
          <a:ln w="19050">
            <a:solidFill>
              <a:srgbClr val="47AA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52" name="Picture 8" descr="https://cdn2.iconfinder.com/data/icons/pittogrammi/142/02-512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181" y="1906215"/>
            <a:ext cx="702825" cy="70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simpleicon.com/wp-content/uploads/radio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890" y="1738965"/>
            <a:ext cx="716515" cy="716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://cdn.flaticon.com/png/256/1885.png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484" y="1840697"/>
            <a:ext cx="611510" cy="61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13"/>
          <p:cNvSpPr txBox="1"/>
          <p:nvPr/>
        </p:nvSpPr>
        <p:spPr>
          <a:xfrm>
            <a:off x="2796853" y="5279866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 smtClean="0">
                <a:solidFill>
                  <a:srgbClr val="00B050"/>
                </a:solidFill>
                <a:latin typeface="Coolvetica Rg" panose="020B0603030602020004" pitchFamily="34" charset="0"/>
              </a:rPr>
              <a:t>Medio Principal</a:t>
            </a:r>
            <a:endParaRPr lang="es-CO" dirty="0">
              <a:solidFill>
                <a:srgbClr val="00B050"/>
              </a:solidFill>
              <a:latin typeface="Coolvetica Rg" panose="020B0603030602020004" pitchFamily="34" charset="0"/>
            </a:endParaRPr>
          </a:p>
        </p:txBody>
      </p:sp>
      <p:sp>
        <p:nvSpPr>
          <p:cNvPr id="57" name="CuadroTexto 56"/>
          <p:cNvSpPr txBox="1"/>
          <p:nvPr/>
        </p:nvSpPr>
        <p:spPr>
          <a:xfrm>
            <a:off x="3264953" y="5472626"/>
            <a:ext cx="711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400" dirty="0" smtClean="0">
                <a:solidFill>
                  <a:srgbClr val="00B050"/>
                </a:solidFill>
                <a:latin typeface="Coolvetica Rg" panose="020B0603030602020004" pitchFamily="34" charset="0"/>
              </a:rPr>
              <a:t>R.O.I</a:t>
            </a:r>
            <a:endParaRPr lang="es-CO" sz="2400" dirty="0">
              <a:solidFill>
                <a:srgbClr val="00B050"/>
              </a:solidFill>
              <a:latin typeface="Coolvetica Rg" panose="020B0603030602020004" pitchFamily="34" charset="0"/>
            </a:endParaRPr>
          </a:p>
        </p:txBody>
      </p:sp>
      <p:sp>
        <p:nvSpPr>
          <p:cNvPr id="64" name="CuadroTexto 63"/>
          <p:cNvSpPr txBox="1"/>
          <p:nvPr/>
        </p:nvSpPr>
        <p:spPr>
          <a:xfrm>
            <a:off x="4917435" y="5281151"/>
            <a:ext cx="728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200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Content</a:t>
            </a:r>
            <a:endParaRPr lang="es-CO" sz="1200" dirty="0">
              <a:solidFill>
                <a:schemeClr val="bg1"/>
              </a:solidFill>
              <a:latin typeface="Coolvetica Rg" panose="020B0603030602020004" pitchFamily="34" charset="0"/>
            </a:endParaRPr>
          </a:p>
        </p:txBody>
      </p:sp>
      <p:sp>
        <p:nvSpPr>
          <p:cNvPr id="65" name="CuadroTexto 64"/>
          <p:cNvSpPr txBox="1"/>
          <p:nvPr/>
        </p:nvSpPr>
        <p:spPr>
          <a:xfrm>
            <a:off x="5010409" y="5487356"/>
            <a:ext cx="542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200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Video</a:t>
            </a:r>
            <a:endParaRPr lang="es-CO" sz="1200" dirty="0">
              <a:solidFill>
                <a:schemeClr val="bg1"/>
              </a:solidFill>
              <a:latin typeface="Coolvetica Rg" panose="020B0603030602020004" pitchFamily="34" charset="0"/>
            </a:endParaRPr>
          </a:p>
        </p:txBody>
      </p:sp>
      <p:sp>
        <p:nvSpPr>
          <p:cNvPr id="66" name="CuadroTexto 65"/>
          <p:cNvSpPr txBox="1"/>
          <p:nvPr/>
        </p:nvSpPr>
        <p:spPr>
          <a:xfrm>
            <a:off x="6838590" y="5245526"/>
            <a:ext cx="7713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200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Remotos</a:t>
            </a:r>
            <a:endParaRPr lang="es-CO" sz="1200" dirty="0">
              <a:solidFill>
                <a:schemeClr val="bg1"/>
              </a:solidFill>
              <a:latin typeface="Coolvetica Rg" panose="020B0603030602020004" pitchFamily="34" charset="0"/>
            </a:endParaRPr>
          </a:p>
        </p:txBody>
      </p:sp>
      <p:sp>
        <p:nvSpPr>
          <p:cNvPr id="68" name="CuadroTexto 67"/>
          <p:cNvSpPr txBox="1"/>
          <p:nvPr/>
        </p:nvSpPr>
        <p:spPr>
          <a:xfrm>
            <a:off x="6796911" y="5451731"/>
            <a:ext cx="8547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200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Menciones</a:t>
            </a:r>
            <a:endParaRPr lang="es-CO" sz="1200" dirty="0">
              <a:solidFill>
                <a:schemeClr val="bg1"/>
              </a:solidFill>
              <a:latin typeface="Coolvetica Rg" panose="020B0603030602020004" pitchFamily="34" charset="0"/>
            </a:endParaRPr>
          </a:p>
        </p:txBody>
      </p:sp>
      <p:sp>
        <p:nvSpPr>
          <p:cNvPr id="69" name="CuadroTexto 68"/>
          <p:cNvSpPr txBox="1"/>
          <p:nvPr/>
        </p:nvSpPr>
        <p:spPr>
          <a:xfrm>
            <a:off x="3203703" y="2419341"/>
            <a:ext cx="878317" cy="276999"/>
          </a:xfrm>
          <a:prstGeom prst="rect">
            <a:avLst/>
          </a:prstGeom>
          <a:solidFill>
            <a:srgbClr val="BF965E"/>
          </a:solidFill>
        </p:spPr>
        <p:txBody>
          <a:bodyPr wrap="none" rtlCol="0">
            <a:spAutoFit/>
          </a:bodyPr>
          <a:lstStyle>
            <a:defPPr>
              <a:defRPr lang="es-CO"/>
            </a:defPPr>
            <a:lvl1pPr>
              <a:defRPr sz="1200">
                <a:solidFill>
                  <a:schemeClr val="bg1"/>
                </a:solidFill>
                <a:latin typeface="Coolvetica Rg" panose="020B0603030602020004" pitchFamily="34" charset="0"/>
              </a:defRPr>
            </a:lvl1pPr>
          </a:lstStyle>
          <a:p>
            <a:r>
              <a:rPr lang="es-CO" dirty="0"/>
              <a:t>PROXIMITY</a:t>
            </a:r>
          </a:p>
        </p:txBody>
      </p:sp>
      <p:sp>
        <p:nvSpPr>
          <p:cNvPr id="70" name="CuadroTexto 69"/>
          <p:cNvSpPr txBox="1"/>
          <p:nvPr/>
        </p:nvSpPr>
        <p:spPr>
          <a:xfrm>
            <a:off x="4736328" y="2417034"/>
            <a:ext cx="1090298" cy="276999"/>
          </a:xfrm>
          <a:prstGeom prst="rect">
            <a:avLst/>
          </a:prstGeom>
          <a:solidFill>
            <a:srgbClr val="BF965E"/>
          </a:solidFill>
        </p:spPr>
        <p:txBody>
          <a:bodyPr wrap="none" rtlCol="0">
            <a:spAutoFit/>
          </a:bodyPr>
          <a:lstStyle>
            <a:defPPr>
              <a:defRPr lang="es-CO"/>
            </a:defPPr>
            <a:lvl1pPr>
              <a:defRPr sz="1200">
                <a:solidFill>
                  <a:schemeClr val="bg1"/>
                </a:solidFill>
                <a:latin typeface="Coolvetica Rg" panose="020B0603030602020004" pitchFamily="34" charset="0"/>
              </a:defRPr>
            </a:lvl1pPr>
          </a:lstStyle>
          <a:p>
            <a:r>
              <a:rPr lang="es-CO" dirty="0"/>
              <a:t>ENGAGEMENT</a:t>
            </a:r>
          </a:p>
        </p:txBody>
      </p:sp>
      <p:sp>
        <p:nvSpPr>
          <p:cNvPr id="72" name="CuadroTexto 71"/>
          <p:cNvSpPr txBox="1"/>
          <p:nvPr/>
        </p:nvSpPr>
        <p:spPr>
          <a:xfrm>
            <a:off x="6607595" y="2419661"/>
            <a:ext cx="1145250" cy="276999"/>
          </a:xfrm>
          <a:prstGeom prst="rect">
            <a:avLst/>
          </a:prstGeom>
          <a:solidFill>
            <a:srgbClr val="BF965E"/>
          </a:solidFill>
        </p:spPr>
        <p:txBody>
          <a:bodyPr wrap="none" rtlCol="0">
            <a:spAutoFit/>
          </a:bodyPr>
          <a:lstStyle/>
          <a:p>
            <a:r>
              <a:rPr lang="es-CO" sz="1200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AMPLIFICATION</a:t>
            </a:r>
            <a:endParaRPr lang="es-CO" sz="1200" dirty="0">
              <a:solidFill>
                <a:schemeClr val="bg1"/>
              </a:solidFill>
              <a:latin typeface="Coolvetica Rg" panose="020B0603030602020004" pitchFamily="34" charset="0"/>
            </a:endParaRPr>
          </a:p>
        </p:txBody>
      </p:sp>
      <p:cxnSp>
        <p:nvCxnSpPr>
          <p:cNvPr id="73" name="Conector recto 72"/>
          <p:cNvCxnSpPr/>
          <p:nvPr/>
        </p:nvCxnSpPr>
        <p:spPr>
          <a:xfrm>
            <a:off x="9615570" y="2434619"/>
            <a:ext cx="0" cy="2797791"/>
          </a:xfrm>
          <a:prstGeom prst="line">
            <a:avLst/>
          </a:prstGeom>
          <a:ln w="19050">
            <a:solidFill>
              <a:srgbClr val="47AA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ector recto 73"/>
          <p:cNvCxnSpPr/>
          <p:nvPr/>
        </p:nvCxnSpPr>
        <p:spPr>
          <a:xfrm>
            <a:off x="10354824" y="2434619"/>
            <a:ext cx="0" cy="2797791"/>
          </a:xfrm>
          <a:prstGeom prst="line">
            <a:avLst/>
          </a:prstGeom>
          <a:ln w="19050">
            <a:solidFill>
              <a:srgbClr val="47AA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CuadroTexto 70"/>
          <p:cNvSpPr txBox="1"/>
          <p:nvPr/>
        </p:nvSpPr>
        <p:spPr>
          <a:xfrm>
            <a:off x="9485971" y="2417034"/>
            <a:ext cx="968535" cy="276999"/>
          </a:xfrm>
          <a:prstGeom prst="rect">
            <a:avLst/>
          </a:prstGeom>
          <a:solidFill>
            <a:srgbClr val="BF965E"/>
          </a:solidFill>
        </p:spPr>
        <p:txBody>
          <a:bodyPr wrap="none" rtlCol="0">
            <a:spAutoFit/>
          </a:bodyPr>
          <a:lstStyle>
            <a:defPPr>
              <a:defRPr lang="es-CO"/>
            </a:defPPr>
            <a:lvl1pPr>
              <a:defRPr sz="1200">
                <a:solidFill>
                  <a:schemeClr val="bg1"/>
                </a:solidFill>
                <a:latin typeface="Coolvetica Rg" panose="020B0603030602020004" pitchFamily="34" charset="0"/>
              </a:defRPr>
            </a:lvl1pPr>
          </a:lstStyle>
          <a:p>
            <a:r>
              <a:rPr lang="es-CO" dirty="0" smtClean="0"/>
              <a:t>CREDIBILITY</a:t>
            </a:r>
            <a:endParaRPr lang="es-CO" dirty="0"/>
          </a:p>
        </p:txBody>
      </p:sp>
      <p:sp>
        <p:nvSpPr>
          <p:cNvPr id="75" name="CuadroTexto 74"/>
          <p:cNvSpPr txBox="1"/>
          <p:nvPr/>
        </p:nvSpPr>
        <p:spPr>
          <a:xfrm>
            <a:off x="9586697" y="5245526"/>
            <a:ext cx="8531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200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Free </a:t>
            </a:r>
            <a:r>
              <a:rPr lang="es-CO" sz="1200" dirty="0" err="1" smtClean="0">
                <a:solidFill>
                  <a:schemeClr val="bg1"/>
                </a:solidFill>
                <a:latin typeface="Coolvetica Rg" panose="020B0603030602020004" pitchFamily="34" charset="0"/>
              </a:rPr>
              <a:t>Press</a:t>
            </a:r>
            <a:endParaRPr lang="es-CO" sz="1200" dirty="0">
              <a:solidFill>
                <a:schemeClr val="bg1"/>
              </a:solidFill>
              <a:latin typeface="Coolvetica Rg" panose="020B0603030602020004" pitchFamily="34" charset="0"/>
            </a:endParaRPr>
          </a:p>
        </p:txBody>
      </p:sp>
      <p:sp>
        <p:nvSpPr>
          <p:cNvPr id="76" name="CuadroTexto 75"/>
          <p:cNvSpPr txBox="1"/>
          <p:nvPr/>
        </p:nvSpPr>
        <p:spPr>
          <a:xfrm>
            <a:off x="9424761" y="5464532"/>
            <a:ext cx="11769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200" dirty="0" err="1" smtClean="0">
                <a:solidFill>
                  <a:schemeClr val="bg1"/>
                </a:solidFill>
                <a:latin typeface="Coolvetica Rg" panose="020B0603030602020004" pitchFamily="34" charset="0"/>
              </a:rPr>
              <a:t>Native</a:t>
            </a:r>
            <a:r>
              <a:rPr lang="es-CO" sz="1200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 Content</a:t>
            </a:r>
            <a:endParaRPr lang="es-CO" sz="1200" dirty="0">
              <a:solidFill>
                <a:schemeClr val="bg1"/>
              </a:solidFill>
              <a:latin typeface="Coolvetica Rg" panose="020B0603030602020004" pitchFamily="34" charset="0"/>
            </a:endParaRPr>
          </a:p>
        </p:txBody>
      </p:sp>
      <p:sp>
        <p:nvSpPr>
          <p:cNvPr id="77" name="CuadroTexto 76"/>
          <p:cNvSpPr txBox="1"/>
          <p:nvPr/>
        </p:nvSpPr>
        <p:spPr>
          <a:xfrm>
            <a:off x="4697234" y="3507638"/>
            <a:ext cx="12057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dirty="0" smtClean="0">
                <a:latin typeface="Marcelle Script" panose="03040602040607080904" pitchFamily="66" charset="0"/>
              </a:rPr>
              <a:t>Digital</a:t>
            </a:r>
            <a:endParaRPr lang="es-CO" sz="2800" dirty="0">
              <a:latin typeface="Marcelle Script" panose="03040602040607080904" pitchFamily="66" charset="0"/>
            </a:endParaRPr>
          </a:p>
        </p:txBody>
      </p:sp>
      <p:sp>
        <p:nvSpPr>
          <p:cNvPr id="79" name="CuadroTexto 78"/>
          <p:cNvSpPr txBox="1"/>
          <p:nvPr/>
        </p:nvSpPr>
        <p:spPr>
          <a:xfrm>
            <a:off x="6639085" y="3499896"/>
            <a:ext cx="10919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dirty="0" smtClean="0">
                <a:latin typeface="Marcelle Script" panose="03040602040607080904" pitchFamily="66" charset="0"/>
              </a:rPr>
              <a:t>Radio</a:t>
            </a:r>
            <a:endParaRPr lang="es-CO" sz="2800" dirty="0">
              <a:latin typeface="Marcelle Script" panose="03040602040607080904" pitchFamily="66" charset="0"/>
            </a:endParaRPr>
          </a:p>
        </p:txBody>
      </p:sp>
      <p:sp>
        <p:nvSpPr>
          <p:cNvPr id="80" name="CuadroTexto 79"/>
          <p:cNvSpPr txBox="1"/>
          <p:nvPr/>
        </p:nvSpPr>
        <p:spPr>
          <a:xfrm>
            <a:off x="9277468" y="3507638"/>
            <a:ext cx="1479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2800" dirty="0" smtClean="0">
                <a:solidFill>
                  <a:schemeClr val="bg1"/>
                </a:solidFill>
                <a:latin typeface="Marcelle Script" panose="03040602040607080904" pitchFamily="66" charset="0"/>
              </a:rPr>
              <a:t>Revistas</a:t>
            </a:r>
            <a:r>
              <a:rPr lang="es-CO" sz="1400" dirty="0" smtClean="0">
                <a:solidFill>
                  <a:srgbClr val="47AA42"/>
                </a:solidFill>
                <a:latin typeface="Marcelle Script" panose="03040602040607080904" pitchFamily="66" charset="0"/>
              </a:rPr>
              <a:t> </a:t>
            </a:r>
            <a:endParaRPr lang="es-CO" sz="1400" dirty="0">
              <a:solidFill>
                <a:srgbClr val="47AA42"/>
              </a:solidFill>
              <a:latin typeface="Marcelle Script" panose="03040602040607080904" pitchFamily="66" charset="0"/>
            </a:endParaRPr>
          </a:p>
        </p:txBody>
      </p:sp>
      <p:sp>
        <p:nvSpPr>
          <p:cNvPr id="81" name="CuadroTexto 80"/>
          <p:cNvSpPr txBox="1"/>
          <p:nvPr/>
        </p:nvSpPr>
        <p:spPr>
          <a:xfrm>
            <a:off x="2752898" y="3471192"/>
            <a:ext cx="1670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dirty="0" err="1" smtClean="0">
                <a:solidFill>
                  <a:schemeClr val="bg1"/>
                </a:solidFill>
                <a:latin typeface="Marcelle Script" panose="03040602040607080904" pitchFamily="66" charset="0"/>
              </a:rPr>
              <a:t>Exper</a:t>
            </a:r>
            <a:r>
              <a:rPr lang="es-CO" sz="2800" dirty="0" err="1" smtClean="0">
                <a:latin typeface="Marcelle Script" panose="03040602040607080904" pitchFamily="66" charset="0"/>
              </a:rPr>
              <a:t>ience</a:t>
            </a:r>
            <a:endParaRPr lang="es-CO" sz="2800" dirty="0">
              <a:latin typeface="Marcelle Script" panose="03040602040607080904" pitchFamily="66" charset="0"/>
            </a:endParaRPr>
          </a:p>
        </p:txBody>
      </p:sp>
      <p:pic>
        <p:nvPicPr>
          <p:cNvPr id="82" name="Picture 24" descr="http://equipalesdemexico.com/wp-content/uploads/2013/12/Juntas-superficie-de-madera-textura-de-fondo-900x1440.jp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prstClr val="black"/>
              <a:srgbClr val="6DFF6D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966"/>
          <a:stretch/>
        </p:blipFill>
        <p:spPr bwMode="auto">
          <a:xfrm rot="16200000" flipH="1">
            <a:off x="-317971" y="2969310"/>
            <a:ext cx="1856407" cy="157086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CuadroTexto 82"/>
          <p:cNvSpPr txBox="1"/>
          <p:nvPr/>
        </p:nvSpPr>
        <p:spPr>
          <a:xfrm>
            <a:off x="94631" y="3118202"/>
            <a:ext cx="1152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P. DANE 2015</a:t>
            </a:r>
            <a:endParaRPr lang="es-CO" dirty="0">
              <a:solidFill>
                <a:schemeClr val="bg1"/>
              </a:solidFill>
              <a:latin typeface="Coolvetica Rg" panose="020B0603030602020004" pitchFamily="34" charset="0"/>
            </a:endParaRPr>
          </a:p>
        </p:txBody>
      </p:sp>
      <p:sp>
        <p:nvSpPr>
          <p:cNvPr id="84" name="CuadroTexto 83"/>
          <p:cNvSpPr txBox="1"/>
          <p:nvPr/>
        </p:nvSpPr>
        <p:spPr>
          <a:xfrm>
            <a:off x="21411" y="3779954"/>
            <a:ext cx="128757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latin typeface="Coolvetica Rg" panose="020B0603030602020004" pitchFamily="34" charset="0"/>
              </a:rPr>
              <a:t>2</a:t>
            </a:r>
            <a:r>
              <a:rPr lang="es-CO" dirty="0" smtClean="0">
                <a:latin typeface="Coolvetica Rg" panose="020B0603030602020004" pitchFamily="34" charset="0"/>
              </a:rPr>
              <a:t>.070.364</a:t>
            </a:r>
          </a:p>
          <a:p>
            <a:pPr algn="ctr"/>
            <a:r>
              <a:rPr lang="es-CO" sz="1100" dirty="0" err="1" smtClean="0">
                <a:latin typeface="Coolvetica Rg" panose="020B0603030602020004" pitchFamily="34" charset="0"/>
              </a:rPr>
              <a:t>HyM</a:t>
            </a:r>
            <a:r>
              <a:rPr lang="es-CO" sz="1100" dirty="0" smtClean="0">
                <a:latin typeface="Coolvetica Rg" panose="020B0603030602020004" pitchFamily="34" charset="0"/>
              </a:rPr>
              <a:t> 25-40 NSE 4-6</a:t>
            </a:r>
            <a:endParaRPr lang="es-CO" sz="1100" dirty="0">
              <a:latin typeface="Coolvetica Rg" panose="020B0603030602020004" pitchFamily="34" charset="0"/>
            </a:endParaRPr>
          </a:p>
        </p:txBody>
      </p:sp>
      <p:pic>
        <p:nvPicPr>
          <p:cNvPr id="6158" name="Picture 14" descr="http://www.endlessicons.com/wp-content/uploads/2012/12/iphone-4-icon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0" t="30685" r="36075" b="29150"/>
          <a:stretch/>
        </p:blipFill>
        <p:spPr bwMode="auto">
          <a:xfrm>
            <a:off x="5482919" y="1832662"/>
            <a:ext cx="375475" cy="53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313966">
            <a:off x="3080113" y="1828463"/>
            <a:ext cx="1156441" cy="60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01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odeg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7701" y="2455492"/>
            <a:ext cx="554182" cy="554182"/>
          </a:xfrm>
          <a:prstGeom prst="rect">
            <a:avLst/>
          </a:prstGeom>
        </p:spPr>
      </p:pic>
      <p:pic>
        <p:nvPicPr>
          <p:cNvPr id="12" name="Picture 24" descr="http://equipalesdemexico.com/wp-content/uploads/2013/12/Juntas-superficie-de-madera-textura-de-fondo-900x144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5722883"/>
            <a:ext cx="12192000" cy="1135117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047" y="5996606"/>
            <a:ext cx="1245216" cy="760826"/>
          </a:xfrm>
          <a:prstGeom prst="rect">
            <a:avLst/>
          </a:prstGeom>
        </p:spPr>
      </p:pic>
      <p:grpSp>
        <p:nvGrpSpPr>
          <p:cNvPr id="3" name="Grupo 2"/>
          <p:cNvGrpSpPr/>
          <p:nvPr/>
        </p:nvGrpSpPr>
        <p:grpSpPr>
          <a:xfrm>
            <a:off x="1135155" y="2398294"/>
            <a:ext cx="4670474" cy="2990048"/>
            <a:chOff x="1851416" y="1558496"/>
            <a:chExt cx="3649052" cy="2431181"/>
          </a:xfrm>
        </p:grpSpPr>
        <p:pic>
          <p:nvPicPr>
            <p:cNvPr id="8194" name="Picture 2" descr="http://fc03.deviantart.net/fs26/i/2008/042/e/d/Local_Texture__Three_by_One_by_Beyond_Oddities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1416" y="1558496"/>
              <a:ext cx="3649052" cy="2431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ángulo 1"/>
            <p:cNvSpPr/>
            <p:nvPr/>
          </p:nvSpPr>
          <p:spPr>
            <a:xfrm>
              <a:off x="2236763" y="1927274"/>
              <a:ext cx="2869809" cy="171625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7" name="CuadroTexto 6"/>
          <p:cNvSpPr txBox="1"/>
          <p:nvPr/>
        </p:nvSpPr>
        <p:spPr>
          <a:xfrm>
            <a:off x="1118325" y="376300"/>
            <a:ext cx="66383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7200" b="1" dirty="0" smtClean="0">
                <a:solidFill>
                  <a:srgbClr val="2BA3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rcelle Script" panose="03040602040607080904" pitchFamily="66" charset="0"/>
              </a:rPr>
              <a:t>A rodar!</a:t>
            </a:r>
            <a:endParaRPr lang="es-CO" sz="3200" b="1" dirty="0" smtClean="0">
              <a:solidFill>
                <a:srgbClr val="2BA3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rcelle Script" panose="03040602040607080904" pitchFamily="66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6247763" y="2247065"/>
            <a:ext cx="57025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El tráiler de </a:t>
            </a:r>
            <a:r>
              <a:rPr lang="es-CO" sz="2400" dirty="0" err="1" smtClean="0">
                <a:solidFill>
                  <a:srgbClr val="4B8523"/>
                </a:solidFill>
                <a:latin typeface="Coolvetica Rg" panose="020B0603030602020004" pitchFamily="34" charset="0"/>
              </a:rPr>
              <a:t>The</a:t>
            </a:r>
            <a:r>
              <a:rPr lang="es-CO" sz="2400" dirty="0" smtClean="0">
                <a:solidFill>
                  <a:srgbClr val="4B8523"/>
                </a:solidFill>
                <a:latin typeface="Coolvetica Rg" panose="020B0603030602020004" pitchFamily="34" charset="0"/>
              </a:rPr>
              <a:t> </a:t>
            </a:r>
            <a:r>
              <a:rPr lang="es-CO" sz="2400" dirty="0" err="1" smtClean="0">
                <a:solidFill>
                  <a:srgbClr val="4B8523"/>
                </a:solidFill>
                <a:latin typeface="Coolvetica Rg" panose="020B0603030602020004" pitchFamily="34" charset="0"/>
              </a:rPr>
              <a:t>Canvas</a:t>
            </a:r>
            <a:r>
              <a:rPr lang="es-CO" sz="2400" dirty="0" smtClean="0">
                <a:solidFill>
                  <a:srgbClr val="4B8523"/>
                </a:solidFill>
                <a:latin typeface="Coolvetica Rg" panose="020B0603030602020004" pitchFamily="34" charset="0"/>
              </a:rPr>
              <a:t> </a:t>
            </a:r>
            <a:r>
              <a:rPr lang="es-CO" sz="2400" dirty="0" err="1" smtClean="0">
                <a:solidFill>
                  <a:srgbClr val="4B8523"/>
                </a:solidFill>
                <a:latin typeface="Coolvetica Rg" panose="020B0603030602020004" pitchFamily="34" charset="0"/>
              </a:rPr>
              <a:t>CulTOUR</a:t>
            </a:r>
            <a:r>
              <a:rPr lang="es-CO" dirty="0" smtClean="0">
                <a:solidFill>
                  <a:srgbClr val="4B8523"/>
                </a:solidFill>
                <a:latin typeface="Coolvetica Rg" panose="020B0603030602020004" pitchFamily="34" charset="0"/>
              </a:rPr>
              <a:t>, </a:t>
            </a:r>
            <a:r>
              <a:rPr lang="es-CO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es quien dará inicio a la campaña, buscando aquellos lugares donde frecuentemente esta nuestro target. Ellos podrán vivir ese nuevo espacio, además de tener la oportunidad de </a:t>
            </a:r>
            <a:r>
              <a:rPr lang="es-CO" sz="2000" dirty="0" smtClean="0">
                <a:solidFill>
                  <a:srgbClr val="4B8523"/>
                </a:solidFill>
                <a:latin typeface="Coolvetica Rg" panose="020B0603030602020004" pitchFamily="34" charset="0"/>
              </a:rPr>
              <a:t>interactuar</a:t>
            </a:r>
            <a:r>
              <a:rPr lang="es-CO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 con él e incluso </a:t>
            </a:r>
            <a:r>
              <a:rPr lang="es-CO" sz="2000" dirty="0" err="1" smtClean="0">
                <a:solidFill>
                  <a:srgbClr val="4B8523"/>
                </a:solidFill>
                <a:latin typeface="Coolvetica Rg" panose="020B0603030602020004" pitchFamily="34" charset="0"/>
              </a:rPr>
              <a:t>co</a:t>
            </a:r>
            <a:r>
              <a:rPr lang="es-CO" sz="2000" dirty="0" smtClean="0">
                <a:solidFill>
                  <a:srgbClr val="4B8523"/>
                </a:solidFill>
                <a:latin typeface="Coolvetica Rg" panose="020B0603030602020004" pitchFamily="34" charset="0"/>
              </a:rPr>
              <a:t>-crearlo</a:t>
            </a:r>
            <a:r>
              <a:rPr lang="es-CO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, permitiendo que desarrollen su creatividad. </a:t>
            </a:r>
            <a:endParaRPr lang="es-CO" dirty="0">
              <a:solidFill>
                <a:srgbClr val="4B8523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4927312" y="1970066"/>
            <a:ext cx="878317" cy="276999"/>
          </a:xfrm>
          <a:prstGeom prst="rect">
            <a:avLst/>
          </a:prstGeom>
          <a:solidFill>
            <a:srgbClr val="BF965E"/>
          </a:solidFill>
        </p:spPr>
        <p:txBody>
          <a:bodyPr wrap="none" rtlCol="0">
            <a:spAutoFit/>
          </a:bodyPr>
          <a:lstStyle>
            <a:defPPr>
              <a:defRPr lang="es-CO"/>
            </a:defPPr>
            <a:lvl1pPr>
              <a:defRPr sz="1200">
                <a:solidFill>
                  <a:schemeClr val="bg1"/>
                </a:solidFill>
                <a:latin typeface="Coolvetica Rg" panose="020B0603030602020004" pitchFamily="34" charset="0"/>
              </a:defRPr>
            </a:lvl1pPr>
          </a:lstStyle>
          <a:p>
            <a:r>
              <a:rPr lang="es-CO" dirty="0"/>
              <a:t>PROXIMITY</a:t>
            </a:r>
          </a:p>
        </p:txBody>
      </p:sp>
      <p:sp>
        <p:nvSpPr>
          <p:cNvPr id="5" name="Rectángulo 4"/>
          <p:cNvSpPr/>
          <p:nvPr/>
        </p:nvSpPr>
        <p:spPr>
          <a:xfrm>
            <a:off x="6247763" y="4148607"/>
            <a:ext cx="57025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dirty="0">
                <a:solidFill>
                  <a:schemeClr val="bg1"/>
                </a:solidFill>
                <a:latin typeface="Coolvetica Rg" panose="020B0603030602020004" pitchFamily="34" charset="0"/>
              </a:rPr>
              <a:t>Buscamos que la </a:t>
            </a:r>
            <a:r>
              <a:rPr lang="es-CO" sz="2000" dirty="0">
                <a:solidFill>
                  <a:srgbClr val="4B8523"/>
                </a:solidFill>
                <a:latin typeface="Coolvetica Rg" panose="020B0603030602020004" pitchFamily="34" charset="0"/>
              </a:rPr>
              <a:t>experiencia</a:t>
            </a:r>
            <a:r>
              <a:rPr lang="es-CO" dirty="0">
                <a:solidFill>
                  <a:schemeClr val="bg1"/>
                </a:solidFill>
                <a:latin typeface="Coolvetica Rg" panose="020B0603030602020004" pitchFamily="34" charset="0"/>
              </a:rPr>
              <a:t> genere así un mayor impacto, desenlazando en incrementar el </a:t>
            </a:r>
            <a:r>
              <a:rPr lang="es-CO" sz="2000" dirty="0">
                <a:solidFill>
                  <a:srgbClr val="4B8523"/>
                </a:solidFill>
                <a:latin typeface="Coolvetica Rg" panose="020B0603030602020004" pitchFamily="34" charset="0"/>
              </a:rPr>
              <a:t>Word of </a:t>
            </a:r>
            <a:r>
              <a:rPr lang="es-CO" sz="2000" dirty="0" err="1">
                <a:solidFill>
                  <a:srgbClr val="4B8523"/>
                </a:solidFill>
                <a:latin typeface="Coolvetica Rg" panose="020B0603030602020004" pitchFamily="34" charset="0"/>
              </a:rPr>
              <a:t>Mouth</a:t>
            </a:r>
            <a:r>
              <a:rPr lang="es-CO" dirty="0">
                <a:solidFill>
                  <a:schemeClr val="bg1"/>
                </a:solidFill>
                <a:latin typeface="Coolvetica Rg" panose="020B0603030602020004" pitchFamily="34" charset="0"/>
              </a:rPr>
              <a:t>. </a:t>
            </a:r>
            <a:endParaRPr lang="es-CO" dirty="0">
              <a:solidFill>
                <a:srgbClr val="4B8523"/>
              </a:solidFill>
            </a:endParaRPr>
          </a:p>
        </p:txBody>
      </p:sp>
      <p:pic>
        <p:nvPicPr>
          <p:cNvPr id="8196" name="Picture 4" descr="http://danadeschene.com/images/hipster2.jpg"/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7" t="34091" r="46211" b="39826"/>
          <a:stretch/>
        </p:blipFill>
        <p:spPr bwMode="auto">
          <a:xfrm>
            <a:off x="8462780" y="4794971"/>
            <a:ext cx="1272466" cy="731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nimacion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28366" y="2851845"/>
            <a:ext cx="3673110" cy="2110782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4673219" y="4963084"/>
            <a:ext cx="7008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lvetica Rg" panose="020B0603030602020004" pitchFamily="34" charset="0"/>
              </a:rPr>
              <a:t>video</a:t>
            </a:r>
            <a:endParaRPr lang="es-CO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497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0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4" descr="http://equipalesdemexico.com/wp-content/uploads/2013/12/Juntas-superficie-de-madera-textura-de-fondo-900x14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5722883"/>
            <a:ext cx="12192000" cy="1135117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047" y="5996606"/>
            <a:ext cx="1245216" cy="760826"/>
          </a:xfrm>
          <a:prstGeom prst="rect">
            <a:avLst/>
          </a:prstGeom>
        </p:spPr>
      </p:pic>
      <p:pic>
        <p:nvPicPr>
          <p:cNvPr id="13" name="Picture 8" descr="https://cdn2.iconfinder.com/data/icons/pittogrammi/142/02-512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803" y="563569"/>
            <a:ext cx="1086293" cy="108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http://www.endlessicons.com/wp-content/uploads/2012/12/iphone-4-icon.png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0" t="30685" r="36075" b="29150"/>
          <a:stretch/>
        </p:blipFill>
        <p:spPr bwMode="auto">
          <a:xfrm>
            <a:off x="3218096" y="529063"/>
            <a:ext cx="507917" cy="720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://upload.wikimedia.org/wikipedia/commons/thumb/c/c2/F_icon.svg/2000px-F_icon.sv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467" y="1297538"/>
            <a:ext cx="414007" cy="414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image.truckinweb.com/f/letters/1407_whatd_you_say_truckins_readers_letters_issue_7/66386249/instagram-logo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152" y="1291350"/>
            <a:ext cx="672286" cy="44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http://simpleicon.com/wp-content/uploads/radio.png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983" y="473956"/>
            <a:ext cx="830969" cy="83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http://cdn.flaticon.com/png/256/1885.png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8096" y="609369"/>
            <a:ext cx="695469" cy="695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lh4.ggpht.com/CvT1PHBfNZqfTZlCH_BQd5J1VFLCWz22JGMSIX-MYzvMucEAA1iz_ZkgmmJRRoCJk8U=w30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666" y="1304838"/>
            <a:ext cx="419465" cy="41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4.bp.blogspot.com/-8NxRH2fCqQQ/T0qBszaV_nI/AAAAAAAAAIQ/NweFlHoteJE/s1600/bacanika_detail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804" y="1389619"/>
            <a:ext cx="616055" cy="17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://www.cartelurbano.net/cartel2010/files/cartel_logo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8313" y="1322460"/>
            <a:ext cx="975036" cy="325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https://redpub2.files.wordpress.com/2012/10/imagen-21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6803" y="1389619"/>
            <a:ext cx="629179" cy="20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http://fineprintnyc.com/images/blog/history-of-logos/google/google-logo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925" y="1211937"/>
            <a:ext cx="978319" cy="59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uadroTexto 24"/>
          <p:cNvSpPr txBox="1"/>
          <p:nvPr/>
        </p:nvSpPr>
        <p:spPr>
          <a:xfrm rot="16200000">
            <a:off x="4595597" y="3873517"/>
            <a:ext cx="1145250" cy="276999"/>
          </a:xfrm>
          <a:prstGeom prst="rect">
            <a:avLst/>
          </a:prstGeom>
          <a:solidFill>
            <a:srgbClr val="BF965E"/>
          </a:solidFill>
        </p:spPr>
        <p:txBody>
          <a:bodyPr wrap="none" rtlCol="0">
            <a:spAutoFit/>
          </a:bodyPr>
          <a:lstStyle/>
          <a:p>
            <a:r>
              <a:rPr lang="es-CO" sz="1200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AMPLIFICATION</a:t>
            </a:r>
            <a:endParaRPr lang="es-CO" sz="1200" dirty="0">
              <a:solidFill>
                <a:schemeClr val="bg1"/>
              </a:solidFill>
              <a:latin typeface="Coolvetica Rg" panose="020B0603030602020004" pitchFamily="34" charset="0"/>
            </a:endParaRPr>
          </a:p>
        </p:txBody>
      </p:sp>
      <p:sp>
        <p:nvSpPr>
          <p:cNvPr id="26" name="CuadroTexto 25"/>
          <p:cNvSpPr txBox="1"/>
          <p:nvPr/>
        </p:nvSpPr>
        <p:spPr>
          <a:xfrm rot="16200000">
            <a:off x="8120668" y="3869124"/>
            <a:ext cx="968535" cy="276999"/>
          </a:xfrm>
          <a:prstGeom prst="rect">
            <a:avLst/>
          </a:prstGeom>
          <a:solidFill>
            <a:srgbClr val="BF965E"/>
          </a:solidFill>
        </p:spPr>
        <p:txBody>
          <a:bodyPr wrap="none" rtlCol="0">
            <a:spAutoFit/>
          </a:bodyPr>
          <a:lstStyle>
            <a:defPPr>
              <a:defRPr lang="es-CO"/>
            </a:defPPr>
            <a:lvl1pPr>
              <a:defRPr sz="1200">
                <a:solidFill>
                  <a:schemeClr val="bg1"/>
                </a:solidFill>
                <a:latin typeface="Coolvetica Rg" panose="020B0603030602020004" pitchFamily="34" charset="0"/>
              </a:defRPr>
            </a:lvl1pPr>
          </a:lstStyle>
          <a:p>
            <a:r>
              <a:rPr lang="es-CO" dirty="0" smtClean="0"/>
              <a:t>CREDIBILITY</a:t>
            </a:r>
            <a:endParaRPr lang="es-CO" dirty="0"/>
          </a:p>
        </p:txBody>
      </p:sp>
      <p:sp>
        <p:nvSpPr>
          <p:cNvPr id="22" name="CuadroTexto 21"/>
          <p:cNvSpPr txBox="1"/>
          <p:nvPr/>
        </p:nvSpPr>
        <p:spPr>
          <a:xfrm rot="16200000">
            <a:off x="-21443" y="3900992"/>
            <a:ext cx="1090298" cy="276999"/>
          </a:xfrm>
          <a:prstGeom prst="rect">
            <a:avLst/>
          </a:prstGeom>
          <a:solidFill>
            <a:srgbClr val="BF965E"/>
          </a:solidFill>
        </p:spPr>
        <p:txBody>
          <a:bodyPr wrap="none" rtlCol="0">
            <a:spAutoFit/>
          </a:bodyPr>
          <a:lstStyle>
            <a:defPPr>
              <a:defRPr lang="es-CO"/>
            </a:defPPr>
            <a:lvl1pPr>
              <a:defRPr sz="1200">
                <a:solidFill>
                  <a:schemeClr val="bg1"/>
                </a:solidFill>
                <a:latin typeface="Coolvetica Rg" panose="020B0603030602020004" pitchFamily="34" charset="0"/>
              </a:defRPr>
            </a:lvl1pPr>
          </a:lstStyle>
          <a:p>
            <a:r>
              <a:rPr lang="es-CO" dirty="0"/>
              <a:t>ENGAGEMENT</a:t>
            </a:r>
          </a:p>
        </p:txBody>
      </p:sp>
      <p:sp>
        <p:nvSpPr>
          <p:cNvPr id="27" name="CuadroTexto 26"/>
          <p:cNvSpPr txBox="1"/>
          <p:nvPr/>
        </p:nvSpPr>
        <p:spPr>
          <a:xfrm>
            <a:off x="757186" y="2258433"/>
            <a:ext cx="427253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 err="1" smtClean="0">
                <a:solidFill>
                  <a:srgbClr val="4B8523"/>
                </a:solidFill>
                <a:latin typeface="Coolvetica Rg" panose="020B0603030602020004" pitchFamily="34" charset="0"/>
              </a:rPr>
              <a:t>Website</a:t>
            </a:r>
            <a:r>
              <a:rPr lang="es-CO" sz="1600" dirty="0" smtClean="0">
                <a:solidFill>
                  <a:srgbClr val="4B8523"/>
                </a:solidFill>
                <a:latin typeface="Coolvetica Rg" panose="020B0603030602020004" pitchFamily="34" charset="0"/>
              </a:rPr>
              <a:t> </a:t>
            </a:r>
            <a:r>
              <a:rPr lang="es-CO" sz="1200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Versión virtual de </a:t>
            </a:r>
            <a:r>
              <a:rPr lang="es-CO" sz="1200" dirty="0" err="1">
                <a:solidFill>
                  <a:schemeClr val="bg1"/>
                </a:solidFill>
                <a:latin typeface="Coolvetica Rg" panose="020B0603030602020004" pitchFamily="34" charset="0"/>
              </a:rPr>
              <a:t>The</a:t>
            </a:r>
            <a:r>
              <a:rPr lang="es-CO" sz="1200" dirty="0">
                <a:solidFill>
                  <a:schemeClr val="bg1"/>
                </a:solidFill>
                <a:latin typeface="Coolvetica Rg" panose="020B0603030602020004" pitchFamily="34" charset="0"/>
              </a:rPr>
              <a:t> </a:t>
            </a:r>
            <a:r>
              <a:rPr lang="es-CO" sz="1200" dirty="0" err="1">
                <a:solidFill>
                  <a:schemeClr val="bg1"/>
                </a:solidFill>
                <a:latin typeface="Coolvetica Rg" panose="020B0603030602020004" pitchFamily="34" charset="0"/>
              </a:rPr>
              <a:t>Canvas</a:t>
            </a:r>
            <a:r>
              <a:rPr lang="es-CO" sz="1200" dirty="0">
                <a:solidFill>
                  <a:schemeClr val="bg1"/>
                </a:solidFill>
                <a:latin typeface="Coolvetica Rg" panose="020B0603030602020004" pitchFamily="34" charset="0"/>
              </a:rPr>
              <a:t> </a:t>
            </a:r>
            <a:r>
              <a:rPr lang="es-CO" sz="1200" dirty="0" err="1" smtClean="0">
                <a:solidFill>
                  <a:schemeClr val="bg1"/>
                </a:solidFill>
                <a:latin typeface="Coolvetica Rg" panose="020B0603030602020004" pitchFamily="34" charset="0"/>
              </a:rPr>
              <a:t>CulTOUR</a:t>
            </a:r>
            <a:r>
              <a:rPr lang="es-CO" sz="1200" dirty="0">
                <a:solidFill>
                  <a:schemeClr val="bg1"/>
                </a:solidFill>
                <a:latin typeface="Coolvetica Rg" panose="020B0603030602020004" pitchFamily="34" charset="0"/>
              </a:rPr>
              <a:t>:</a:t>
            </a:r>
            <a:r>
              <a:rPr lang="es-CO" sz="1200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 se accederá a los Pilares de Contenido en torno a la experiencia y al tema en general (local y global) por medio de artículos de </a:t>
            </a:r>
            <a:r>
              <a:rPr lang="es-CO" sz="1200" dirty="0" err="1" smtClean="0">
                <a:solidFill>
                  <a:schemeClr val="bg1"/>
                </a:solidFill>
                <a:latin typeface="Coolvetica Rg" panose="020B0603030602020004" pitchFamily="34" charset="0"/>
              </a:rPr>
              <a:t>lifestyle</a:t>
            </a:r>
            <a:r>
              <a:rPr lang="es-CO" sz="1200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,</a:t>
            </a:r>
          </a:p>
          <a:p>
            <a:endParaRPr lang="es-CO" sz="1200" dirty="0">
              <a:solidFill>
                <a:schemeClr val="bg1"/>
              </a:solidFill>
              <a:latin typeface="Coolvetica Rg" panose="020B0603030602020004" pitchFamily="34" charset="0"/>
            </a:endParaRPr>
          </a:p>
          <a:p>
            <a:r>
              <a:rPr lang="es-CO" sz="1200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Podrán seguir la ruta del tráiler e inscribirse para participar en la creación de las experiencias con contenido propio. </a:t>
            </a:r>
          </a:p>
        </p:txBody>
      </p:sp>
      <p:sp>
        <p:nvSpPr>
          <p:cNvPr id="32" name="CuadroTexto 31"/>
          <p:cNvSpPr txBox="1"/>
          <p:nvPr/>
        </p:nvSpPr>
        <p:spPr>
          <a:xfrm>
            <a:off x="757186" y="3527854"/>
            <a:ext cx="4272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 smtClean="0">
                <a:solidFill>
                  <a:srgbClr val="4B8523"/>
                </a:solidFill>
                <a:latin typeface="Coolvetica Rg" panose="020B0603030602020004" pitchFamily="34" charset="0"/>
              </a:rPr>
              <a:t>Facebook </a:t>
            </a:r>
            <a:r>
              <a:rPr lang="es-CO" sz="1600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C</a:t>
            </a:r>
            <a:r>
              <a:rPr lang="es-CO" sz="1200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ontenido gráfico en donde se verá el producto como centro de historias según cada pilar de contenido.</a:t>
            </a:r>
          </a:p>
          <a:p>
            <a:r>
              <a:rPr lang="es-CO" sz="1200" dirty="0" smtClean="0">
                <a:solidFill>
                  <a:srgbClr val="4B8523"/>
                </a:solidFill>
                <a:latin typeface="Coolvetica Rg" panose="020B0603030602020004" pitchFamily="34" charset="0"/>
              </a:rPr>
              <a:t>POST ADS + LIKE ADS</a:t>
            </a:r>
          </a:p>
        </p:txBody>
      </p:sp>
      <p:sp>
        <p:nvSpPr>
          <p:cNvPr id="34" name="CuadroTexto 33"/>
          <p:cNvSpPr txBox="1"/>
          <p:nvPr/>
        </p:nvSpPr>
        <p:spPr>
          <a:xfrm>
            <a:off x="757186" y="4391561"/>
            <a:ext cx="4272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 smtClean="0">
                <a:solidFill>
                  <a:srgbClr val="4B8523"/>
                </a:solidFill>
                <a:latin typeface="Coolvetica Rg" panose="020B0603030602020004" pitchFamily="34" charset="0"/>
              </a:rPr>
              <a:t>Instagram </a:t>
            </a:r>
            <a:r>
              <a:rPr lang="es-CO" sz="1200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Crear comunidad orgánica con contenido gráfico real creado por </a:t>
            </a:r>
            <a:r>
              <a:rPr lang="es-CO" sz="1200" dirty="0" err="1" smtClean="0">
                <a:solidFill>
                  <a:schemeClr val="bg1"/>
                </a:solidFill>
                <a:latin typeface="Coolvetica Rg" panose="020B0603030602020004" pitchFamily="34" charset="0"/>
              </a:rPr>
              <a:t>Influenciadores</a:t>
            </a:r>
            <a:r>
              <a:rPr lang="es-CO" sz="1200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 en cada pilar, replicado por la marca a manera de “museo”.</a:t>
            </a:r>
          </a:p>
        </p:txBody>
      </p:sp>
      <p:sp>
        <p:nvSpPr>
          <p:cNvPr id="35" name="CuadroTexto 34"/>
          <p:cNvSpPr txBox="1"/>
          <p:nvPr/>
        </p:nvSpPr>
        <p:spPr>
          <a:xfrm>
            <a:off x="757186" y="5136516"/>
            <a:ext cx="4272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 smtClean="0">
                <a:solidFill>
                  <a:srgbClr val="4B8523"/>
                </a:solidFill>
                <a:latin typeface="Coolvetica Rg" panose="020B0603030602020004" pitchFamily="34" charset="0"/>
              </a:rPr>
              <a:t>Google/GDN </a:t>
            </a:r>
            <a:r>
              <a:rPr lang="es-CO" sz="1200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Los formatos de video </a:t>
            </a:r>
            <a:r>
              <a:rPr lang="es-CO" sz="1200" dirty="0" err="1" smtClean="0">
                <a:solidFill>
                  <a:schemeClr val="bg1"/>
                </a:solidFill>
                <a:latin typeface="Coolvetica Rg" panose="020B0603030602020004" pitchFamily="34" charset="0"/>
              </a:rPr>
              <a:t>customizados</a:t>
            </a:r>
            <a:r>
              <a:rPr lang="es-CO" sz="1200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 (</a:t>
            </a:r>
            <a:r>
              <a:rPr lang="es-CO" sz="1200" dirty="0" err="1" smtClean="0">
                <a:solidFill>
                  <a:schemeClr val="bg1"/>
                </a:solidFill>
                <a:latin typeface="Coolvetica Rg" panose="020B0603030602020004" pitchFamily="34" charset="0"/>
              </a:rPr>
              <a:t>lightbox</a:t>
            </a:r>
            <a:r>
              <a:rPr lang="es-CO" sz="1200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) nos permitirán tener un mayor % de interacción e impacto, para aumentar nuestro </a:t>
            </a:r>
            <a:r>
              <a:rPr lang="es-CO" sz="1200" dirty="0" err="1" smtClean="0">
                <a:solidFill>
                  <a:schemeClr val="bg1"/>
                </a:solidFill>
                <a:latin typeface="Coolvetica Rg" panose="020B0603030602020004" pitchFamily="34" charset="0"/>
              </a:rPr>
              <a:t>Reach</a:t>
            </a:r>
            <a:r>
              <a:rPr lang="es-CO" sz="1200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 Digital.</a:t>
            </a:r>
          </a:p>
        </p:txBody>
      </p:sp>
      <p:sp>
        <p:nvSpPr>
          <p:cNvPr id="36" name="CuadroTexto 35"/>
          <p:cNvSpPr txBox="1"/>
          <p:nvPr/>
        </p:nvSpPr>
        <p:spPr>
          <a:xfrm>
            <a:off x="5306722" y="2258433"/>
            <a:ext cx="31597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600" dirty="0" smtClean="0">
                <a:solidFill>
                  <a:srgbClr val="4B8523"/>
                </a:solidFill>
                <a:latin typeface="Coolvetica Rg" panose="020B0603030602020004" pitchFamily="34" charset="0"/>
              </a:rPr>
              <a:t>Remotos </a:t>
            </a:r>
            <a:r>
              <a:rPr lang="es-CO" sz="1200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Nos permitirán amplificar la experiencia de </a:t>
            </a:r>
            <a:r>
              <a:rPr lang="es-CO" sz="1200" dirty="0" err="1" smtClean="0">
                <a:solidFill>
                  <a:schemeClr val="bg1"/>
                </a:solidFill>
                <a:latin typeface="Coolvetica Rg" panose="020B0603030602020004" pitchFamily="34" charset="0"/>
              </a:rPr>
              <a:t>The</a:t>
            </a:r>
            <a:r>
              <a:rPr lang="es-CO" sz="1200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 </a:t>
            </a:r>
            <a:r>
              <a:rPr lang="es-CO" sz="1200" dirty="0" err="1" smtClean="0">
                <a:solidFill>
                  <a:schemeClr val="bg1"/>
                </a:solidFill>
                <a:latin typeface="Coolvetica Rg" panose="020B0603030602020004" pitchFamily="34" charset="0"/>
              </a:rPr>
              <a:t>Canvas</a:t>
            </a:r>
            <a:r>
              <a:rPr lang="es-CO" sz="1200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 </a:t>
            </a:r>
            <a:r>
              <a:rPr lang="es-CO" sz="1200" dirty="0" err="1" smtClean="0">
                <a:solidFill>
                  <a:schemeClr val="bg1"/>
                </a:solidFill>
                <a:latin typeface="Coolvetica Rg" panose="020B0603030602020004" pitchFamily="34" charset="0"/>
              </a:rPr>
              <a:t>CulTOUR</a:t>
            </a:r>
            <a:r>
              <a:rPr lang="es-CO" sz="1200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,  en su programa de las tardes “El último </a:t>
            </a:r>
            <a:r>
              <a:rPr lang="es-CO" sz="1200" dirty="0" err="1" smtClean="0">
                <a:solidFill>
                  <a:schemeClr val="bg1"/>
                </a:solidFill>
                <a:latin typeface="Coolvetica Rg" panose="020B0603030602020004" pitchFamily="34" charset="0"/>
              </a:rPr>
              <a:t>Disjockey</a:t>
            </a:r>
            <a:r>
              <a:rPr lang="es-CO" sz="1200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” conducido por Alejandro Marín. (</a:t>
            </a:r>
            <a:r>
              <a:rPr lang="es-CO" sz="1200" dirty="0" err="1" smtClean="0">
                <a:solidFill>
                  <a:schemeClr val="bg1"/>
                </a:solidFill>
                <a:latin typeface="Coolvetica Rg" panose="020B0603030602020004" pitchFamily="34" charset="0"/>
              </a:rPr>
              <a:t>The</a:t>
            </a:r>
            <a:r>
              <a:rPr lang="es-CO" sz="1200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 </a:t>
            </a:r>
            <a:r>
              <a:rPr lang="es-CO" sz="1200" dirty="0" err="1" smtClean="0">
                <a:solidFill>
                  <a:schemeClr val="bg1"/>
                </a:solidFill>
                <a:latin typeface="Coolvetica Rg" panose="020B0603030602020004" pitchFamily="34" charset="0"/>
              </a:rPr>
              <a:t>Music</a:t>
            </a:r>
            <a:r>
              <a:rPr lang="es-CO" sz="1200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 </a:t>
            </a:r>
            <a:r>
              <a:rPr lang="es-CO" sz="1200" dirty="0" err="1" smtClean="0">
                <a:solidFill>
                  <a:schemeClr val="bg1"/>
                </a:solidFill>
                <a:latin typeface="Coolvetica Rg" panose="020B0603030602020004" pitchFamily="34" charset="0"/>
              </a:rPr>
              <a:t>Pimp</a:t>
            </a:r>
            <a:r>
              <a:rPr lang="es-CO" sz="1200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).</a:t>
            </a:r>
          </a:p>
        </p:txBody>
      </p:sp>
      <p:sp>
        <p:nvSpPr>
          <p:cNvPr id="37" name="CuadroTexto 36"/>
          <p:cNvSpPr txBox="1"/>
          <p:nvPr/>
        </p:nvSpPr>
        <p:spPr>
          <a:xfrm>
            <a:off x="5321274" y="4645665"/>
            <a:ext cx="31597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600" dirty="0" smtClean="0">
                <a:solidFill>
                  <a:srgbClr val="4B8523"/>
                </a:solidFill>
                <a:latin typeface="Coolvetica Rg" panose="020B0603030602020004" pitchFamily="34" charset="0"/>
              </a:rPr>
              <a:t>Menciones </a:t>
            </a:r>
            <a:r>
              <a:rPr lang="es-CO" sz="1200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Con una duración de 20” tienen el objetivo de generarnos una mayor frecuencia, a lo largo del día tanto en los programas conducidos como en las tandas musicales.</a:t>
            </a:r>
          </a:p>
        </p:txBody>
      </p:sp>
      <p:pic>
        <p:nvPicPr>
          <p:cNvPr id="1028" name="Picture 4" descr="http://d1bm3dmew779uf.cloudfront.net/cover/bb9cc096798e0a9402a14e07b9e821a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62" b="89850" l="9980" r="94603">
                        <a14:foregroundMark x1="88187" y1="69737" x2="88187" y2="69737"/>
                        <a14:foregroundMark x1="93075" y1="70301" x2="93075" y2="70301"/>
                        <a14:backgroundMark x1="44196" y1="17105" x2="44196" y2="17105"/>
                        <a14:backgroundMark x1="42770" y1="19173" x2="42770" y2="19173"/>
                        <a14:backgroundMark x1="45519" y1="18797" x2="45519" y2="18797"/>
                        <a14:backgroundMark x1="79532" y1="66541" x2="79532" y2="66541"/>
                        <a14:backgroundMark x1="71385" y1="61466" x2="71385" y2="61466"/>
                        <a14:backgroundMark x1="67413" y1="65602" x2="67413" y2="65602"/>
                        <a14:backgroundMark x1="69552" y1="60902" x2="69552" y2="60902"/>
                        <a14:backgroundMark x1="47352" y1="71053" x2="47352" y2="71053"/>
                        <a14:backgroundMark x1="51527" y1="63534" x2="51527" y2="63534"/>
                        <a14:backgroundMark x1="57230" y1="63910" x2="57230" y2="63910"/>
                        <a14:backgroundMark x1="63340" y1="61842" x2="63340" y2="61842"/>
                        <a14:backgroundMark x1="68839" y1="63910" x2="68839" y2="63910"/>
                        <a14:backgroundMark x1="46640" y1="20113" x2="46640" y2="201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107" y="3362481"/>
            <a:ext cx="2496048" cy="135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CuadroTexto 38"/>
          <p:cNvSpPr txBox="1"/>
          <p:nvPr/>
        </p:nvSpPr>
        <p:spPr>
          <a:xfrm>
            <a:off x="8743435" y="3530477"/>
            <a:ext cx="315971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600" dirty="0" err="1" smtClean="0">
                <a:solidFill>
                  <a:srgbClr val="4B8523"/>
                </a:solidFill>
                <a:latin typeface="Coolvetica Rg" panose="020B0603030602020004" pitchFamily="34" charset="0"/>
              </a:rPr>
              <a:t>Native</a:t>
            </a:r>
            <a:r>
              <a:rPr lang="es-CO" sz="1600" dirty="0" smtClean="0">
                <a:solidFill>
                  <a:srgbClr val="4B8523"/>
                </a:solidFill>
                <a:latin typeface="Coolvetica Rg" panose="020B0603030602020004" pitchFamily="34" charset="0"/>
              </a:rPr>
              <a:t> Content  </a:t>
            </a:r>
            <a:r>
              <a:rPr lang="es-CO" sz="1200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en revistas afines al target en torno a Cultura y Creatividad. El contenido se apalancará en la Experiencia del </a:t>
            </a:r>
            <a:r>
              <a:rPr lang="es-CO" sz="1200" dirty="0" err="1" smtClean="0">
                <a:solidFill>
                  <a:schemeClr val="bg1"/>
                </a:solidFill>
                <a:latin typeface="Coolvetica Rg" panose="020B0603030602020004" pitchFamily="34" charset="0"/>
              </a:rPr>
              <a:t>Canvas</a:t>
            </a:r>
            <a:r>
              <a:rPr lang="es-CO" sz="1200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 </a:t>
            </a:r>
            <a:r>
              <a:rPr lang="es-CO" sz="1200" dirty="0" err="1" smtClean="0">
                <a:solidFill>
                  <a:schemeClr val="bg1"/>
                </a:solidFill>
                <a:latin typeface="Coolvetica Rg" panose="020B0603030602020004" pitchFamily="34" charset="0"/>
              </a:rPr>
              <a:t>CulTOUR</a:t>
            </a:r>
            <a:r>
              <a:rPr lang="es-CO" sz="1200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 generando Free </a:t>
            </a:r>
            <a:r>
              <a:rPr lang="es-CO" sz="1200" dirty="0" err="1" smtClean="0">
                <a:solidFill>
                  <a:schemeClr val="bg1"/>
                </a:solidFill>
                <a:latin typeface="Coolvetica Rg" panose="020B0603030602020004" pitchFamily="34" charset="0"/>
              </a:rPr>
              <a:t>Press</a:t>
            </a:r>
            <a:r>
              <a:rPr lang="es-CO" sz="1200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8628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4" descr="http://equipalesdemexico.com/wp-content/uploads/2013/12/Juntas-superficie-de-madera-textura-de-fondo-900x14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5722883"/>
            <a:ext cx="12192000" cy="1135117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047" y="5996606"/>
            <a:ext cx="1245216" cy="760826"/>
          </a:xfrm>
          <a:prstGeom prst="rect">
            <a:avLst/>
          </a:prstGeom>
        </p:spPr>
      </p:pic>
      <p:sp>
        <p:nvSpPr>
          <p:cNvPr id="28" name="CuadroTexto 27"/>
          <p:cNvSpPr txBox="1"/>
          <p:nvPr/>
        </p:nvSpPr>
        <p:spPr>
          <a:xfrm>
            <a:off x="1118325" y="376300"/>
            <a:ext cx="66383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7200" b="1" dirty="0" smtClean="0">
                <a:solidFill>
                  <a:srgbClr val="2BA3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rcelle Script" panose="03040602040607080904" pitchFamily="66" charset="0"/>
              </a:rPr>
              <a:t>P.O.E.M</a:t>
            </a:r>
            <a:endParaRPr lang="es-CO" sz="3200" b="1" dirty="0" smtClean="0">
              <a:solidFill>
                <a:srgbClr val="2BA3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rcelle Script" panose="03040602040607080904" pitchFamily="66" charset="0"/>
            </a:endParaRPr>
          </a:p>
        </p:txBody>
      </p:sp>
      <p:pic>
        <p:nvPicPr>
          <p:cNvPr id="2052" name="Picture 4" descr="http://25.media.tumblr.com/d522a17b2891b4ea3d2160ba1c31b6d8/tumblr_mgwokrswfQ1r3emxzo1_500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798" y="2735341"/>
            <a:ext cx="1685582" cy="25283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://25.media.tumblr.com/d522a17b2891b4ea3d2160ba1c31b6d8/tumblr_mgwokrswfQ1r3emxzo1_500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614" y="2735340"/>
            <a:ext cx="1685582" cy="25283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http://25.media.tumblr.com/d522a17b2891b4ea3d2160ba1c31b6d8/tumblr_mgwokrswfQ1r3emxzo1_500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435" y="2730078"/>
            <a:ext cx="1685582" cy="25283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3" name="Grupo 72"/>
          <p:cNvGrpSpPr/>
          <p:nvPr/>
        </p:nvGrpSpPr>
        <p:grpSpPr>
          <a:xfrm>
            <a:off x="1606379" y="1721958"/>
            <a:ext cx="2508421" cy="1104465"/>
            <a:chOff x="1606379" y="1977081"/>
            <a:chExt cx="2508421" cy="1104465"/>
          </a:xfrm>
        </p:grpSpPr>
        <p:sp>
          <p:nvSpPr>
            <p:cNvPr id="2" name="Cinta hacia arriba 1"/>
            <p:cNvSpPr/>
            <p:nvPr/>
          </p:nvSpPr>
          <p:spPr>
            <a:xfrm>
              <a:off x="1606379" y="1977081"/>
              <a:ext cx="2508421" cy="506627"/>
            </a:xfrm>
            <a:prstGeom prst="ribbon2">
              <a:avLst/>
            </a:prstGeom>
            <a:solidFill>
              <a:srgbClr val="2BA342"/>
            </a:solidFill>
            <a:ln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dirty="0" smtClean="0">
                  <a:latin typeface="Coolvetica Rg" panose="020B0603030602020004" pitchFamily="34" charset="0"/>
                </a:rPr>
                <a:t>PAID</a:t>
              </a:r>
              <a:endParaRPr lang="es-CO" dirty="0">
                <a:latin typeface="Coolvetica Rg" panose="020B0603030602020004" pitchFamily="34" charset="0"/>
              </a:endParaRPr>
            </a:p>
          </p:txBody>
        </p:sp>
        <p:grpSp>
          <p:nvGrpSpPr>
            <p:cNvPr id="23" name="Grupo 22"/>
            <p:cNvGrpSpPr/>
            <p:nvPr/>
          </p:nvGrpSpPr>
          <p:grpSpPr>
            <a:xfrm>
              <a:off x="2152586" y="2342650"/>
              <a:ext cx="1432484" cy="738896"/>
              <a:chOff x="2152586" y="2342650"/>
              <a:chExt cx="1432484" cy="738896"/>
            </a:xfrm>
          </p:grpSpPr>
          <p:cxnSp>
            <p:nvCxnSpPr>
              <p:cNvPr id="41" name="Conector recto 40"/>
              <p:cNvCxnSpPr/>
              <p:nvPr/>
            </p:nvCxnSpPr>
            <p:spPr>
              <a:xfrm>
                <a:off x="3480487" y="2342650"/>
                <a:ext cx="0" cy="642551"/>
              </a:xfrm>
              <a:prstGeom prst="line">
                <a:avLst/>
              </a:prstGeom>
              <a:ln>
                <a:solidFill>
                  <a:srgbClr val="BF96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Conector recto 4"/>
              <p:cNvCxnSpPr/>
              <p:nvPr/>
            </p:nvCxnSpPr>
            <p:spPr>
              <a:xfrm>
                <a:off x="2261287" y="2342650"/>
                <a:ext cx="0" cy="642551"/>
              </a:xfrm>
              <a:prstGeom prst="line">
                <a:avLst/>
              </a:prstGeom>
              <a:ln>
                <a:solidFill>
                  <a:srgbClr val="BF96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" name="Elipse 2"/>
              <p:cNvSpPr/>
              <p:nvPr/>
            </p:nvSpPr>
            <p:spPr>
              <a:xfrm>
                <a:off x="2152586" y="2888857"/>
                <a:ext cx="192689" cy="19268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0" name="Elipse 39"/>
              <p:cNvSpPr/>
              <p:nvPr/>
            </p:nvSpPr>
            <p:spPr>
              <a:xfrm>
                <a:off x="3392381" y="2888857"/>
                <a:ext cx="192689" cy="19268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pic>
        <p:nvPicPr>
          <p:cNvPr id="42" name="Picture 2" descr="http://upload.wikimedia.org/wikipedia/commons/thumb/c/c2/F_icon.svg/2000px-F_icon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045" y="3812225"/>
            <a:ext cx="519019" cy="51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4" descr="http://fineprintnyc.com/images/blog/history-of-logos/google/google-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377" y="2898446"/>
            <a:ext cx="1432357" cy="86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49146" y="4580083"/>
            <a:ext cx="1266029" cy="887676"/>
          </a:xfrm>
          <a:prstGeom prst="rect">
            <a:avLst/>
          </a:prstGeom>
        </p:spPr>
      </p:pic>
      <p:pic>
        <p:nvPicPr>
          <p:cNvPr id="84" name="Picture 4" descr="http://image.truckinweb.com/f/letters/1407_whatd_you_say_truckins_readers_letters_issue_7/66386249/instagram-logo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615" y="3783044"/>
            <a:ext cx="894814" cy="59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2526" y="4460407"/>
            <a:ext cx="695004" cy="695004"/>
          </a:xfrm>
          <a:prstGeom prst="rect">
            <a:avLst/>
          </a:prstGeom>
        </p:spPr>
      </p:pic>
      <p:pic>
        <p:nvPicPr>
          <p:cNvPr id="2054" name="Picture 6" descr="blogging, bubble, chat, comment icon"/>
          <p:cNvPicPr>
            <a:picLocks noChangeAspect="1" noChangeArrowheads="1"/>
          </p:cNvPicPr>
          <p:nvPr/>
        </p:nvPicPr>
        <p:blipFill>
          <a:blip r:embed="rId13">
            <a:duotone>
              <a:prstClr val="black"/>
              <a:srgbClr val="33CC3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6162" y="2814457"/>
            <a:ext cx="826127" cy="82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9991" y="4326283"/>
            <a:ext cx="829128" cy="829128"/>
          </a:xfrm>
          <a:prstGeom prst="rect">
            <a:avLst/>
          </a:prstGeom>
        </p:spPr>
      </p:pic>
      <p:grpSp>
        <p:nvGrpSpPr>
          <p:cNvPr id="31" name="Grupo 30"/>
          <p:cNvGrpSpPr/>
          <p:nvPr/>
        </p:nvGrpSpPr>
        <p:grpSpPr>
          <a:xfrm>
            <a:off x="5202195" y="1721958"/>
            <a:ext cx="2508421" cy="1104465"/>
            <a:chOff x="5202195" y="1977081"/>
            <a:chExt cx="2508421" cy="1104465"/>
          </a:xfrm>
        </p:grpSpPr>
        <p:sp>
          <p:nvSpPr>
            <p:cNvPr id="29" name="Cinta hacia arriba 28"/>
            <p:cNvSpPr/>
            <p:nvPr/>
          </p:nvSpPr>
          <p:spPr>
            <a:xfrm>
              <a:off x="5202195" y="1977081"/>
              <a:ext cx="2508421" cy="506627"/>
            </a:xfrm>
            <a:prstGeom prst="ribbon2">
              <a:avLst/>
            </a:prstGeom>
            <a:solidFill>
              <a:srgbClr val="2BA342"/>
            </a:solidFill>
            <a:ln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dirty="0" smtClean="0">
                  <a:latin typeface="Coolvetica Rg" panose="020B0603030602020004" pitchFamily="34" charset="0"/>
                </a:rPr>
                <a:t>OWNED</a:t>
              </a:r>
              <a:endParaRPr lang="es-CO" dirty="0">
                <a:latin typeface="Coolvetica Rg" panose="020B0603030602020004" pitchFamily="34" charset="0"/>
              </a:endParaRPr>
            </a:p>
          </p:txBody>
        </p:sp>
        <p:grpSp>
          <p:nvGrpSpPr>
            <p:cNvPr id="99" name="Grupo 98"/>
            <p:cNvGrpSpPr/>
            <p:nvPr/>
          </p:nvGrpSpPr>
          <p:grpSpPr>
            <a:xfrm>
              <a:off x="5729811" y="2342650"/>
              <a:ext cx="1432484" cy="738896"/>
              <a:chOff x="2152586" y="2342650"/>
              <a:chExt cx="1432484" cy="738896"/>
            </a:xfrm>
          </p:grpSpPr>
          <p:cxnSp>
            <p:nvCxnSpPr>
              <p:cNvPr id="100" name="Conector recto 99"/>
              <p:cNvCxnSpPr/>
              <p:nvPr/>
            </p:nvCxnSpPr>
            <p:spPr>
              <a:xfrm>
                <a:off x="3480487" y="2342650"/>
                <a:ext cx="0" cy="642551"/>
              </a:xfrm>
              <a:prstGeom prst="line">
                <a:avLst/>
              </a:prstGeom>
              <a:ln>
                <a:solidFill>
                  <a:srgbClr val="BF96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Conector recto 100"/>
              <p:cNvCxnSpPr/>
              <p:nvPr/>
            </p:nvCxnSpPr>
            <p:spPr>
              <a:xfrm>
                <a:off x="2261287" y="2342650"/>
                <a:ext cx="0" cy="642551"/>
              </a:xfrm>
              <a:prstGeom prst="line">
                <a:avLst/>
              </a:prstGeom>
              <a:ln>
                <a:solidFill>
                  <a:srgbClr val="BF96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" name="Elipse 101"/>
              <p:cNvSpPr/>
              <p:nvPr/>
            </p:nvSpPr>
            <p:spPr>
              <a:xfrm>
                <a:off x="2152586" y="2888857"/>
                <a:ext cx="192689" cy="19268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03" name="Elipse 102"/>
              <p:cNvSpPr/>
              <p:nvPr/>
            </p:nvSpPr>
            <p:spPr>
              <a:xfrm>
                <a:off x="3392381" y="2888857"/>
                <a:ext cx="192689" cy="19268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grpSp>
        <p:nvGrpSpPr>
          <p:cNvPr id="24" name="Grupo 23"/>
          <p:cNvGrpSpPr/>
          <p:nvPr/>
        </p:nvGrpSpPr>
        <p:grpSpPr>
          <a:xfrm>
            <a:off x="8625016" y="1721958"/>
            <a:ext cx="2508421" cy="1104465"/>
            <a:chOff x="8625016" y="1977081"/>
            <a:chExt cx="2508421" cy="1104465"/>
          </a:xfrm>
        </p:grpSpPr>
        <p:sp>
          <p:nvSpPr>
            <p:cNvPr id="30" name="Cinta hacia arriba 29"/>
            <p:cNvSpPr/>
            <p:nvPr/>
          </p:nvSpPr>
          <p:spPr>
            <a:xfrm>
              <a:off x="8625016" y="1977081"/>
              <a:ext cx="2508421" cy="506627"/>
            </a:xfrm>
            <a:prstGeom prst="ribbon2">
              <a:avLst/>
            </a:prstGeom>
            <a:solidFill>
              <a:srgbClr val="2BA342"/>
            </a:solidFill>
            <a:ln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dirty="0" smtClean="0">
                  <a:latin typeface="Coolvetica Rg" panose="020B0603030602020004" pitchFamily="34" charset="0"/>
                </a:rPr>
                <a:t>EARNED</a:t>
              </a:r>
              <a:endParaRPr lang="es-CO" dirty="0">
                <a:latin typeface="Coolvetica Rg" panose="020B0603030602020004" pitchFamily="34" charset="0"/>
              </a:endParaRPr>
            </a:p>
          </p:txBody>
        </p:sp>
        <p:grpSp>
          <p:nvGrpSpPr>
            <p:cNvPr id="104" name="Grupo 103"/>
            <p:cNvGrpSpPr/>
            <p:nvPr/>
          </p:nvGrpSpPr>
          <p:grpSpPr>
            <a:xfrm>
              <a:off x="9177484" y="2342650"/>
              <a:ext cx="1432484" cy="738896"/>
              <a:chOff x="2152586" y="2342650"/>
              <a:chExt cx="1432484" cy="738896"/>
            </a:xfrm>
          </p:grpSpPr>
          <p:cxnSp>
            <p:nvCxnSpPr>
              <p:cNvPr id="105" name="Conector recto 104"/>
              <p:cNvCxnSpPr/>
              <p:nvPr/>
            </p:nvCxnSpPr>
            <p:spPr>
              <a:xfrm>
                <a:off x="3480487" y="2342650"/>
                <a:ext cx="0" cy="642551"/>
              </a:xfrm>
              <a:prstGeom prst="line">
                <a:avLst/>
              </a:prstGeom>
              <a:ln>
                <a:solidFill>
                  <a:srgbClr val="BF96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Conector recto 105"/>
              <p:cNvCxnSpPr/>
              <p:nvPr/>
            </p:nvCxnSpPr>
            <p:spPr>
              <a:xfrm>
                <a:off x="2261287" y="2342650"/>
                <a:ext cx="0" cy="642551"/>
              </a:xfrm>
              <a:prstGeom prst="line">
                <a:avLst/>
              </a:prstGeom>
              <a:ln>
                <a:solidFill>
                  <a:srgbClr val="BF96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" name="Elipse 106"/>
              <p:cNvSpPr/>
              <p:nvPr/>
            </p:nvSpPr>
            <p:spPr>
              <a:xfrm>
                <a:off x="2152586" y="2888857"/>
                <a:ext cx="192689" cy="19268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08" name="Elipse 107"/>
              <p:cNvSpPr/>
              <p:nvPr/>
            </p:nvSpPr>
            <p:spPr>
              <a:xfrm>
                <a:off x="3392381" y="2888857"/>
                <a:ext cx="192689" cy="19268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pic>
        <p:nvPicPr>
          <p:cNvPr id="112" name="Picture 2" descr="http://upload.wikimedia.org/wikipedia/commons/thumb/c/c2/F_icon.svg/2000px-F_icon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596" y="3807668"/>
            <a:ext cx="519019" cy="51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Imagen 8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78126" y="3733772"/>
            <a:ext cx="843804" cy="746214"/>
          </a:xfrm>
          <a:prstGeom prst="rect">
            <a:avLst/>
          </a:prstGeom>
        </p:spPr>
      </p:pic>
      <p:sp>
        <p:nvSpPr>
          <p:cNvPr id="93" name="CuadroTexto 92"/>
          <p:cNvSpPr txBox="1"/>
          <p:nvPr/>
        </p:nvSpPr>
        <p:spPr>
          <a:xfrm>
            <a:off x="2415595" y="5377316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250 MM</a:t>
            </a:r>
            <a:endParaRPr lang="es-CO" dirty="0">
              <a:solidFill>
                <a:schemeClr val="bg1"/>
              </a:solidFill>
              <a:latin typeface="Coolvetica Rg" panose="020B0603030602020004" pitchFamily="34" charset="0"/>
            </a:endParaRPr>
          </a:p>
        </p:txBody>
      </p:sp>
      <p:sp>
        <p:nvSpPr>
          <p:cNvPr id="119" name="CuadroTexto 118"/>
          <p:cNvSpPr txBox="1"/>
          <p:nvPr/>
        </p:nvSpPr>
        <p:spPr>
          <a:xfrm>
            <a:off x="5908075" y="5377316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>
                <a:solidFill>
                  <a:schemeClr val="bg1"/>
                </a:solidFill>
                <a:latin typeface="Coolvetica Rg" panose="020B0603030602020004" pitchFamily="34" charset="0"/>
              </a:rPr>
              <a:t>4</a:t>
            </a:r>
            <a:r>
              <a:rPr lang="es-CO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50 MM</a:t>
            </a:r>
            <a:endParaRPr lang="es-CO" dirty="0">
              <a:solidFill>
                <a:schemeClr val="bg1"/>
              </a:solidFill>
              <a:latin typeface="Coolvetica Rg" panose="020B0603030602020004" pitchFamily="34" charset="0"/>
            </a:endParaRPr>
          </a:p>
        </p:txBody>
      </p:sp>
      <p:sp>
        <p:nvSpPr>
          <p:cNvPr id="120" name="CuadroTexto 119"/>
          <p:cNvSpPr txBox="1"/>
          <p:nvPr/>
        </p:nvSpPr>
        <p:spPr>
          <a:xfrm>
            <a:off x="9455034" y="5377316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 smtClean="0">
                <a:solidFill>
                  <a:schemeClr val="bg1"/>
                </a:solidFill>
                <a:latin typeface="Coolvetica Rg" panose="020B0603030602020004" pitchFamily="34" charset="0"/>
              </a:rPr>
              <a:t>200 MM</a:t>
            </a:r>
            <a:endParaRPr lang="es-CO" dirty="0">
              <a:solidFill>
                <a:schemeClr val="bg1"/>
              </a:solidFill>
              <a:latin typeface="Coolvetica Rg" panose="020B0603030602020004" pitchFamily="34" charset="0"/>
            </a:endParaRPr>
          </a:p>
        </p:txBody>
      </p:sp>
      <p:sp>
        <p:nvSpPr>
          <p:cNvPr id="95" name="Explosión 1 94"/>
          <p:cNvSpPr/>
          <p:nvPr/>
        </p:nvSpPr>
        <p:spPr>
          <a:xfrm>
            <a:off x="10288062" y="4938491"/>
            <a:ext cx="761241" cy="657672"/>
          </a:xfrm>
          <a:prstGeom prst="irregularSeal1">
            <a:avLst/>
          </a:prstGeom>
          <a:solidFill>
            <a:srgbClr val="2BA342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50" dirty="0" smtClean="0">
                <a:latin typeface="Coolvetica Rg" panose="020B0603030602020004" pitchFamily="34" charset="0"/>
              </a:rPr>
              <a:t>Free</a:t>
            </a:r>
            <a:endParaRPr lang="es-CO" sz="1050" dirty="0">
              <a:latin typeface="Coolvetica Rg" panose="020B0603030602020004" pitchFamily="34" charset="0"/>
            </a:endParaRPr>
          </a:p>
        </p:txBody>
      </p:sp>
      <p:pic>
        <p:nvPicPr>
          <p:cNvPr id="123" name="Imagen 12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28165">
            <a:off x="5691349" y="2908421"/>
            <a:ext cx="1530112" cy="79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04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2646</TotalTime>
  <Words>655</Words>
  <Application>Microsoft Office PowerPoint</Application>
  <PresentationFormat>Panorámica</PresentationFormat>
  <Paragraphs>71</Paragraphs>
  <Slides>10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6" baseType="lpstr">
      <vt:lpstr>Calibri</vt:lpstr>
      <vt:lpstr>Coolvetica Rg</vt:lpstr>
      <vt:lpstr>Marcelle Script</vt:lpstr>
      <vt:lpstr>Arial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Ernesto Sanchez</dc:creator>
  <cp:lastModifiedBy>Ernesto Sanchez</cp:lastModifiedBy>
  <cp:revision>141</cp:revision>
  <dcterms:created xsi:type="dcterms:W3CDTF">2015-03-21T20:52:50Z</dcterms:created>
  <dcterms:modified xsi:type="dcterms:W3CDTF">2015-03-23T18:33:15Z</dcterms:modified>
</cp:coreProperties>
</file>