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>
      <p:cViewPr>
        <p:scale>
          <a:sx n="60" d="100"/>
          <a:sy n="6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C374-E551-457B-A5F6-77357CB4E909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048E-0F31-4C42-9DE7-FE682FC00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317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048E-0F31-4C42-9DE7-FE682FC006E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54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048E-0F31-4C42-9DE7-FE682FC006E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54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048E-0F31-4C42-9DE7-FE682FC006E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54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048E-0F31-4C42-9DE7-FE682FC006E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54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02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84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95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5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96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0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69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63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78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61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3950-FE35-45CB-939C-10C86B1BBD04}" type="datetimeFigureOut">
              <a:rPr lang="es-CO" smtClean="0"/>
              <a:t>25/03/2015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3256-2309-49F7-B374-9CFFE635B9FF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11"/>
          <a:stretch/>
        </p:blipFill>
        <p:spPr>
          <a:xfrm rot="20351011">
            <a:off x="8459456" y="5625839"/>
            <a:ext cx="1016708" cy="220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mundo.com/portal/vida/estilos_de_vida/hipster_duenios_de_lo_alternativo.php#.VJIj3MlplM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FLAMINI\Desktop\50054_66_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10" t="10521" r="5682"/>
          <a:stretch/>
        </p:blipFill>
        <p:spPr bwMode="auto">
          <a:xfrm>
            <a:off x="-1" y="0"/>
            <a:ext cx="9320463" cy="6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481311" y="4758243"/>
            <a:ext cx="4907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“El aprendizaje es Experiencia,</a:t>
            </a:r>
          </a:p>
          <a:p>
            <a:r>
              <a:rPr lang="es-CO" sz="2400" b="1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Todo lo demás es información.”</a:t>
            </a:r>
            <a:endParaRPr lang="es-CO" sz="2400" b="1" dirty="0">
              <a:ln w="1905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948264" y="557994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n w="3175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A.Einstein</a:t>
            </a:r>
            <a:endParaRPr lang="es-CO" b="1" dirty="0">
              <a:ln w="3175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0 CuadroTexto"/>
          <p:cNvSpPr txBox="1">
            <a:spLocks noChangeArrowheads="1"/>
          </p:cNvSpPr>
          <p:nvPr/>
        </p:nvSpPr>
        <p:spPr bwMode="auto">
          <a:xfrm>
            <a:off x="5317330" y="860405"/>
            <a:ext cx="3444146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800" b="1" dirty="0" err="1" smtClean="0">
                <a:solidFill>
                  <a:srgbClr val="008000"/>
                </a:solidFill>
                <a:latin typeface="Century Gothic" pitchFamily="34" charset="0"/>
              </a:rPr>
              <a:t>Insight</a:t>
            </a:r>
            <a:endParaRPr lang="es-MX" altLang="es-CO" sz="1800" b="1" dirty="0">
              <a:solidFill>
                <a:srgbClr val="00800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CO" sz="1400" dirty="0" smtClean="0">
              <a:solidFill>
                <a:srgbClr val="00800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Son personas que no creen solo en lo que ven, buscan una vida con nuevas cosas sin </a:t>
            </a:r>
            <a:r>
              <a:rPr lang="es-MX" altLang="es-CO" sz="1400" dirty="0">
                <a:solidFill>
                  <a:schemeClr val="tx1"/>
                </a:solidFill>
                <a:latin typeface="Century Gothic" pitchFamily="34" charset="0"/>
              </a:rPr>
              <a:t>comprometer su </a:t>
            </a: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identidad y </a:t>
            </a:r>
            <a:r>
              <a:rPr lang="es-MX" altLang="es-CO" sz="1400" dirty="0">
                <a:solidFill>
                  <a:schemeClr val="tx1"/>
                </a:solidFill>
                <a:latin typeface="Century Gothic" pitchFamily="34" charset="0"/>
              </a:rPr>
              <a:t>su esencia</a:t>
            </a:r>
            <a:endParaRPr lang="es-CO" altLang="es-CO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35496" y="476674"/>
            <a:ext cx="5065810" cy="1800198"/>
            <a:chOff x="1219719" y="3668395"/>
            <a:chExt cx="7418435" cy="1800635"/>
          </a:xfrm>
        </p:grpSpPr>
        <p:sp>
          <p:nvSpPr>
            <p:cNvPr id="23" name="65 CuadroTexto"/>
            <p:cNvSpPr txBox="1">
              <a:spLocks noChangeArrowheads="1"/>
            </p:cNvSpPr>
            <p:nvPr/>
          </p:nvSpPr>
          <p:spPr bwMode="auto">
            <a:xfrm>
              <a:off x="3987165" y="3668395"/>
              <a:ext cx="1140299" cy="36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1800" b="1" dirty="0">
                  <a:solidFill>
                    <a:srgbClr val="008000"/>
                  </a:solidFill>
                  <a:latin typeface="Century Gothic" pitchFamily="34" charset="0"/>
                </a:rPr>
                <a:t>Objetivo</a:t>
              </a:r>
            </a:p>
          </p:txBody>
        </p:sp>
        <p:sp>
          <p:nvSpPr>
            <p:cNvPr id="24" name="66 CuadroTexto"/>
            <p:cNvSpPr txBox="1">
              <a:spLocks noChangeArrowheads="1"/>
            </p:cNvSpPr>
            <p:nvPr/>
          </p:nvSpPr>
          <p:spPr bwMode="auto">
            <a:xfrm>
              <a:off x="1219719" y="4083699"/>
              <a:ext cx="7418435" cy="13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1400" dirty="0">
                  <a:solidFill>
                    <a:schemeClr val="tx1"/>
                  </a:solidFill>
                  <a:latin typeface="Century Gothic" pitchFamily="34" charset="0"/>
                </a:rPr>
                <a:t>Dar a </a:t>
              </a:r>
              <a:r>
                <a:rPr lang="es-CO" altLang="es-CO" sz="1400" dirty="0" smtClean="0">
                  <a:solidFill>
                    <a:schemeClr val="tx1"/>
                  </a:solidFill>
                  <a:latin typeface="Century Gothic" pitchFamily="34" charset="0"/>
                </a:rPr>
                <a:t>conocer </a:t>
              </a:r>
              <a:r>
                <a:rPr lang="es-CO" altLang="es-CO" sz="1400" b="1" dirty="0">
                  <a:solidFill>
                    <a:srgbClr val="008000"/>
                  </a:solidFill>
                  <a:latin typeface="Century Gothic" pitchFamily="34" charset="0"/>
                </a:rPr>
                <a:t>Grolsch</a:t>
              </a:r>
              <a:r>
                <a:rPr lang="es-CO" altLang="es-CO" sz="1400" dirty="0">
                  <a:solidFill>
                    <a:schemeClr val="tx1"/>
                  </a:solidFill>
                  <a:latin typeface="Century Gothic" pitchFamily="34" charset="0"/>
                </a:rPr>
                <a:t>, </a:t>
              </a:r>
              <a:r>
                <a:rPr lang="es-CO" altLang="es-CO" sz="1400" dirty="0" smtClean="0">
                  <a:solidFill>
                    <a:schemeClr val="tx1"/>
                  </a:solidFill>
                  <a:latin typeface="Century Gothic" pitchFamily="34" charset="0"/>
                </a:rPr>
                <a:t>acelerando el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1400" dirty="0" smtClean="0">
                  <a:solidFill>
                    <a:schemeClr val="tx1"/>
                  </a:solidFill>
                  <a:latin typeface="Century Gothic" pitchFamily="34" charset="0"/>
                </a:rPr>
                <a:t>conocimiento (Awareness) y la prueba (Experiencias) …</a:t>
              </a:r>
              <a:endParaRPr lang="es-CO" altLang="es-CO" sz="1400" dirty="0" smtClean="0">
                <a:latin typeface="Century Gothic" pitchFamily="34" charset="0"/>
              </a:endParaRP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sz="1400" dirty="0" smtClean="0">
                  <a:latin typeface="Century Gothic" pitchFamily="34" charset="0"/>
                </a:rPr>
                <a:t>Hacer un switch rápido del conocimiento a la 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sz="1400" dirty="0" smtClean="0">
                  <a:latin typeface="Century Gothic" pitchFamily="34" charset="0"/>
                </a:rPr>
                <a:t>consideración mediante interacción con el target, 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sz="1400" dirty="0" smtClean="0">
                  <a:latin typeface="Century Gothic" pitchFamily="34" charset="0"/>
                </a:rPr>
                <a:t>la prueba se incentivara mediante experiencias 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sz="1400" dirty="0" smtClean="0">
                  <a:latin typeface="Century Gothic" pitchFamily="34" charset="0"/>
                </a:rPr>
                <a:t>asociadas al </a:t>
              </a:r>
              <a:r>
                <a:rPr lang="es-CO" altLang="es-CO" sz="1400" dirty="0" smtClean="0">
                  <a:solidFill>
                    <a:schemeClr val="tx1"/>
                  </a:solidFill>
                  <a:latin typeface="Century Gothic" pitchFamily="34" charset="0"/>
                </a:rPr>
                <a:t>ADN de la marca..</a:t>
              </a:r>
              <a:endParaRPr lang="es-CO" altLang="es-CO" sz="1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4401"/>
            <a:ext cx="4848721" cy="249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3" y="3212976"/>
            <a:ext cx="3627423" cy="13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9" name="248 Conector recto"/>
          <p:cNvCxnSpPr/>
          <p:nvPr/>
        </p:nvCxnSpPr>
        <p:spPr bwMode="auto">
          <a:xfrm>
            <a:off x="381883" y="2780928"/>
            <a:ext cx="847979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249 Conector recto"/>
          <p:cNvCxnSpPr/>
          <p:nvPr/>
        </p:nvCxnSpPr>
        <p:spPr bwMode="auto">
          <a:xfrm>
            <a:off x="5220072" y="404664"/>
            <a:ext cx="0" cy="221141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6" y="4835779"/>
            <a:ext cx="3131412" cy="14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9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30610" y="35044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Problema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1584627" y="1268760"/>
            <a:ext cx="6083717" cy="2178996"/>
            <a:chOff x="1443687" y="1188085"/>
            <a:chExt cx="6084574" cy="2179497"/>
          </a:xfrm>
        </p:grpSpPr>
        <p:sp>
          <p:nvSpPr>
            <p:cNvPr id="20" name="1 CuadroTexto"/>
            <p:cNvSpPr txBox="1">
              <a:spLocks noChangeArrowheads="1"/>
            </p:cNvSpPr>
            <p:nvPr/>
          </p:nvSpPr>
          <p:spPr bwMode="auto">
            <a:xfrm>
              <a:off x="2244095" y="1188085"/>
              <a:ext cx="4405993" cy="40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2000" b="1" dirty="0" smtClean="0">
                  <a:solidFill>
                    <a:srgbClr val="008000"/>
                  </a:solidFill>
                  <a:latin typeface="Century Gothic" pitchFamily="34" charset="0"/>
                </a:rPr>
                <a:t>Varios jugadores en la categoría?</a:t>
              </a:r>
              <a:endParaRPr lang="es-CO" altLang="es-CO" sz="2000" b="1" dirty="0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21" name="64 CuadroTexto"/>
            <p:cNvSpPr txBox="1">
              <a:spLocks noChangeArrowheads="1"/>
            </p:cNvSpPr>
            <p:nvPr/>
          </p:nvSpPr>
          <p:spPr bwMode="auto">
            <a:xfrm>
              <a:off x="1443687" y="1735991"/>
              <a:ext cx="6084574" cy="163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Con la creación de la CCC  se viene la expansión</a:t>
              </a:r>
              <a:r>
                <a:rPr lang="es-CO" altLang="es-CO" dirty="0">
                  <a:solidFill>
                    <a:schemeClr val="tx1"/>
                  </a:solidFill>
                  <a:latin typeface="Century Gothic" pitchFamily="34" charset="0"/>
                </a:rPr>
                <a:t>, </a:t>
              </a:r>
              <a:endParaRPr lang="es-CO" altLang="es-CO" dirty="0" smtClean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cobertura </a:t>
              </a:r>
              <a:r>
                <a:rPr lang="es-CO" altLang="es-CO" dirty="0">
                  <a:solidFill>
                    <a:schemeClr val="tx1"/>
                  </a:solidFill>
                  <a:latin typeface="Century Gothic" pitchFamily="34" charset="0"/>
                </a:rPr>
                <a:t>y masificación de Heineken en </a:t>
              </a: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Colombia.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Además de otros jugadores en la categoría Súper Premium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que apalancan su comunicación en el estilo de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 vida que le brindan a sus consumidores.</a:t>
              </a:r>
              <a:endParaRPr lang="es-CO" altLang="es-CO" sz="2000" b="1" dirty="0">
                <a:solidFill>
                  <a:srgbClr val="00B050"/>
                </a:solidFill>
                <a:latin typeface="Century Gothic" pitchFamily="34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2000" b="1" dirty="0" smtClean="0">
                  <a:solidFill>
                    <a:srgbClr val="008000"/>
                  </a:solidFill>
                  <a:latin typeface="Century Gothic" pitchFamily="34" charset="0"/>
                </a:rPr>
                <a:t> </a:t>
              </a:r>
              <a:r>
                <a:rPr lang="es-CO" altLang="es-CO" sz="2000" b="1" dirty="0">
                  <a:solidFill>
                    <a:srgbClr val="008000"/>
                  </a:solidFill>
                  <a:latin typeface="Century Gothic" pitchFamily="34" charset="0"/>
                </a:rPr>
                <a:t>Grolsch </a:t>
              </a: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es </a:t>
              </a:r>
              <a:r>
                <a:rPr lang="es-CO" altLang="es-CO" sz="1800" b="1" dirty="0" smtClean="0">
                  <a:solidFill>
                    <a:schemeClr val="tx1"/>
                  </a:solidFill>
                  <a:latin typeface="Century Gothic" pitchFamily="34" charset="0"/>
                </a:rPr>
                <a:t>diferente</a:t>
              </a: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 pero </a:t>
              </a:r>
              <a:r>
                <a:rPr lang="es-CO" altLang="es-CO" dirty="0">
                  <a:solidFill>
                    <a:schemeClr val="tx1"/>
                  </a:solidFill>
                  <a:latin typeface="Century Gothic" pitchFamily="34" charset="0"/>
                </a:rPr>
                <a:t>desconocida masivamente…</a:t>
              </a:r>
            </a:p>
          </p:txBody>
        </p:sp>
      </p:grp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1555526" y="3947572"/>
            <a:ext cx="6227987" cy="2059200"/>
            <a:chOff x="1554962" y="3668395"/>
            <a:chExt cx="6229317" cy="2059702"/>
          </a:xfrm>
        </p:grpSpPr>
        <p:sp>
          <p:nvSpPr>
            <p:cNvPr id="23" name="65 CuadroTexto"/>
            <p:cNvSpPr txBox="1">
              <a:spLocks noChangeArrowheads="1"/>
            </p:cNvSpPr>
            <p:nvPr/>
          </p:nvSpPr>
          <p:spPr bwMode="auto">
            <a:xfrm>
              <a:off x="3987165" y="3668395"/>
              <a:ext cx="1246120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2000" b="1" dirty="0">
                  <a:solidFill>
                    <a:srgbClr val="008000"/>
                  </a:solidFill>
                  <a:latin typeface="Century Gothic" pitchFamily="34" charset="0"/>
                </a:rPr>
                <a:t>Objetivo</a:t>
              </a:r>
            </a:p>
          </p:txBody>
        </p:sp>
        <p:sp>
          <p:nvSpPr>
            <p:cNvPr id="24" name="66 CuadroTexto"/>
            <p:cNvSpPr txBox="1">
              <a:spLocks noChangeArrowheads="1"/>
            </p:cNvSpPr>
            <p:nvPr/>
          </p:nvSpPr>
          <p:spPr bwMode="auto">
            <a:xfrm>
              <a:off x="1554962" y="4158054"/>
              <a:ext cx="6229317" cy="157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>
                  <a:solidFill>
                    <a:schemeClr val="tx1"/>
                  </a:solidFill>
                  <a:latin typeface="Century Gothic" pitchFamily="34" charset="0"/>
                </a:rPr>
                <a:t>Dar a </a:t>
              </a: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conocer </a:t>
              </a:r>
              <a:r>
                <a:rPr lang="es-CO" altLang="es-CO" b="1" dirty="0">
                  <a:solidFill>
                    <a:srgbClr val="008000"/>
                  </a:solidFill>
                  <a:latin typeface="Century Gothic" pitchFamily="34" charset="0"/>
                </a:rPr>
                <a:t>Grolsch</a:t>
              </a:r>
              <a:r>
                <a:rPr lang="es-CO" altLang="es-CO" dirty="0">
                  <a:solidFill>
                    <a:schemeClr val="tx1"/>
                  </a:solidFill>
                  <a:latin typeface="Century Gothic" pitchFamily="34" charset="0"/>
                </a:rPr>
                <a:t>, acelerando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el conocimiento (Awareness) y la prueba (Experiencias) …</a:t>
              </a:r>
              <a:endParaRPr lang="es-CO" altLang="es-CO" dirty="0" smtClean="0">
                <a:latin typeface="Century Gothic" pitchFamily="34" charset="0"/>
              </a:endParaRP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dirty="0" smtClean="0">
                  <a:latin typeface="Century Gothic" pitchFamily="34" charset="0"/>
                </a:rPr>
                <a:t>Hacer un switch rápido del conocimiento a la consideración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dirty="0" smtClean="0">
                  <a:latin typeface="Century Gothic" pitchFamily="34" charset="0"/>
                </a:rPr>
                <a:t> mediante interacción con el target, 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dirty="0" smtClean="0">
                  <a:latin typeface="Century Gothic" pitchFamily="34" charset="0"/>
                </a:rPr>
                <a:t>la prueba se incentivara mediante experiencias asociadas </a:t>
              </a:r>
            </a:p>
            <a:p>
              <a:pPr marL="0" lvl="1" indent="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s-CO" altLang="es-CO" dirty="0" smtClean="0">
                  <a:latin typeface="Century Gothic" pitchFamily="34" charset="0"/>
                </a:rPr>
                <a:t>Al </a:t>
              </a:r>
              <a:r>
                <a:rPr lang="es-CO" altLang="es-CO" dirty="0" smtClean="0">
                  <a:solidFill>
                    <a:schemeClr val="tx1"/>
                  </a:solidFill>
                  <a:latin typeface="Century Gothic" pitchFamily="34" charset="0"/>
                </a:rPr>
                <a:t>ADN de la marca..</a:t>
              </a:r>
              <a:endParaRPr lang="es-CO" altLang="es-CO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2157636" y="38100"/>
            <a:ext cx="6876256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1" name="30 Conector recto"/>
          <p:cNvCxnSpPr/>
          <p:nvPr/>
        </p:nvCxnSpPr>
        <p:spPr bwMode="auto">
          <a:xfrm>
            <a:off x="739775" y="3717032"/>
            <a:ext cx="7708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86794" y="369498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Century Gothic" panose="020B0502020202020204" pitchFamily="34" charset="0"/>
              </a:rPr>
              <a:t>Consumidor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54524" y="38100"/>
            <a:ext cx="5109964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1628193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25 Rectángulo"/>
          <p:cNvSpPr>
            <a:spLocks noChangeArrowheads="1"/>
          </p:cNvSpPr>
          <p:nvPr/>
        </p:nvSpPr>
        <p:spPr bwMode="auto">
          <a:xfrm>
            <a:off x="100048" y="6341258"/>
            <a:ext cx="7712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000" b="1" dirty="0" smtClean="0">
                <a:solidFill>
                  <a:srgbClr val="008000"/>
                </a:solidFill>
                <a:latin typeface="Century Gothic" pitchFamily="34" charset="0"/>
              </a:rPr>
              <a:t>Fuente</a:t>
            </a:r>
            <a:r>
              <a:rPr lang="es-CO" altLang="es-CO" sz="1000" b="1" dirty="0" smtClean="0">
                <a:solidFill>
                  <a:schemeClr val="tx2"/>
                </a:solidFill>
                <a:latin typeface="Century Gothic" pitchFamily="34" charset="0"/>
              </a:rPr>
              <a:t>: </a:t>
            </a:r>
            <a:r>
              <a:rPr lang="es-CO" altLang="es-CO" sz="1000" dirty="0" smtClean="0">
                <a:solidFill>
                  <a:schemeClr val="tx1"/>
                </a:solidFill>
                <a:latin typeface="Century Gothic" pitchFamily="34" charset="0"/>
                <a:hlinkClick r:id="rId3"/>
              </a:rPr>
              <a:t>http</a:t>
            </a:r>
            <a:r>
              <a:rPr lang="es-CO" altLang="es-CO" sz="1000" dirty="0">
                <a:solidFill>
                  <a:schemeClr val="tx1"/>
                </a:solidFill>
                <a:latin typeface="Century Gothic" pitchFamily="34" charset="0"/>
                <a:hlinkClick r:id="rId3"/>
              </a:rPr>
              <a:t>://www.elmundo.com/portal/vida/estilos_de_vida/hipster_duenios_de_lo_alternativo.php#.</a:t>
            </a:r>
            <a:r>
              <a:rPr lang="es-CO" altLang="es-CO" sz="1000" dirty="0" smtClean="0">
                <a:solidFill>
                  <a:schemeClr val="tx1"/>
                </a:solidFill>
                <a:latin typeface="Century Gothic" pitchFamily="34" charset="0"/>
                <a:hlinkClick r:id="rId3"/>
              </a:rPr>
              <a:t>VJIj3MlplMs</a:t>
            </a:r>
            <a:endParaRPr lang="es-CO" altLang="es-CO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000" dirty="0" smtClean="0">
                <a:solidFill>
                  <a:schemeClr val="tx1"/>
                </a:solidFill>
                <a:latin typeface="Century Gothic" pitchFamily="34" charset="0"/>
              </a:rPr>
              <a:t>EGM 2014 </a:t>
            </a:r>
            <a:r>
              <a:rPr lang="es-CO" altLang="es-CO" sz="1000" dirty="0">
                <a:solidFill>
                  <a:schemeClr val="tx1"/>
                </a:solidFill>
                <a:latin typeface="Century Gothic" pitchFamily="34" charset="0"/>
              </a:rPr>
              <a:t>con segmentación de </a:t>
            </a:r>
            <a:r>
              <a:rPr lang="es-CO" altLang="es-CO" sz="1000" dirty="0" err="1">
                <a:solidFill>
                  <a:schemeClr val="tx1"/>
                </a:solidFill>
                <a:latin typeface="Century Gothic" pitchFamily="34" charset="0"/>
              </a:rPr>
              <a:t>Cluster</a:t>
            </a:r>
            <a:r>
              <a:rPr lang="es-CO" altLang="es-CO" sz="1000" dirty="0">
                <a:solidFill>
                  <a:schemeClr val="tx1"/>
                </a:solidFill>
                <a:latin typeface="Century Gothic" pitchFamily="34" charset="0"/>
              </a:rPr>
              <a:t> basado en 5 frases</a:t>
            </a:r>
          </a:p>
        </p:txBody>
      </p:sp>
      <p:sp>
        <p:nvSpPr>
          <p:cNvPr id="52" name="40 CuadroTexto"/>
          <p:cNvSpPr txBox="1">
            <a:spLocks noChangeArrowheads="1"/>
          </p:cNvSpPr>
          <p:nvPr/>
        </p:nvSpPr>
        <p:spPr bwMode="auto">
          <a:xfrm>
            <a:off x="1388724" y="5031273"/>
            <a:ext cx="6711668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b="1" dirty="0" err="1" smtClean="0">
                <a:solidFill>
                  <a:srgbClr val="008000"/>
                </a:solidFill>
                <a:latin typeface="Century Gothic" pitchFamily="34" charset="0"/>
              </a:rPr>
              <a:t>Insight</a:t>
            </a:r>
            <a:r>
              <a:rPr lang="es-MX" altLang="es-CO" b="1" dirty="0">
                <a:solidFill>
                  <a:srgbClr val="008000"/>
                </a:solidFill>
                <a:latin typeface="Century Gothic" pitchFamily="34" charset="0"/>
              </a:rPr>
              <a:t>:</a:t>
            </a:r>
            <a:r>
              <a:rPr lang="es-MX" altLang="es-CO" dirty="0">
                <a:solidFill>
                  <a:srgbClr val="008000"/>
                </a:solidFill>
                <a:latin typeface="Century Gothic" pitchFamily="34" charset="0"/>
              </a:rPr>
              <a:t> </a:t>
            </a:r>
            <a:endParaRPr lang="es-MX" altLang="es-CO" dirty="0" smtClean="0">
              <a:solidFill>
                <a:srgbClr val="008000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CO" dirty="0" smtClean="0">
              <a:solidFill>
                <a:srgbClr val="00800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dirty="0" smtClean="0">
                <a:solidFill>
                  <a:schemeClr val="tx1"/>
                </a:solidFill>
                <a:latin typeface="Century Gothic" pitchFamily="34" charset="0"/>
              </a:rPr>
              <a:t>Son personas que no creen solo en lo que ven, buscan una vida con nuevas cosas sin </a:t>
            </a:r>
            <a:r>
              <a:rPr lang="es-MX" altLang="es-CO" dirty="0">
                <a:solidFill>
                  <a:schemeClr val="tx1"/>
                </a:solidFill>
                <a:latin typeface="Century Gothic" pitchFamily="34" charset="0"/>
              </a:rPr>
              <a:t>comprometer su </a:t>
            </a:r>
            <a:r>
              <a:rPr lang="es-MX" altLang="es-CO" dirty="0" smtClean="0">
                <a:solidFill>
                  <a:schemeClr val="tx1"/>
                </a:solidFill>
                <a:latin typeface="Century Gothic" pitchFamily="34" charset="0"/>
              </a:rPr>
              <a:t>identidad y </a:t>
            </a:r>
            <a:r>
              <a:rPr lang="es-MX" altLang="es-CO" dirty="0">
                <a:solidFill>
                  <a:schemeClr val="tx1"/>
                </a:solidFill>
                <a:latin typeface="Century Gothic" pitchFamily="34" charset="0"/>
              </a:rPr>
              <a:t>su esencia</a:t>
            </a:r>
            <a:endParaRPr lang="es-CO" altLang="es-CO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6" y="1111226"/>
            <a:ext cx="8024568" cy="36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52 Conector recto"/>
          <p:cNvCxnSpPr/>
          <p:nvPr/>
        </p:nvCxnSpPr>
        <p:spPr bwMode="auto">
          <a:xfrm>
            <a:off x="739775" y="4797152"/>
            <a:ext cx="7708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508104" y="38100"/>
            <a:ext cx="3273091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3312368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3976924" y="373192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latin typeface="Century Gothic" panose="020B0502020202020204" pitchFamily="34" charset="0"/>
              </a:rPr>
              <a:t>P. Estratégica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grpSp>
        <p:nvGrpSpPr>
          <p:cNvPr id="20" name="18431 Grupo"/>
          <p:cNvGrpSpPr>
            <a:grpSpLocks/>
          </p:cNvGrpSpPr>
          <p:nvPr/>
        </p:nvGrpSpPr>
        <p:grpSpPr bwMode="auto">
          <a:xfrm>
            <a:off x="796181" y="2215143"/>
            <a:ext cx="2403475" cy="1921247"/>
            <a:chOff x="728874" y="1889263"/>
            <a:chExt cx="2403079" cy="1921410"/>
          </a:xfrm>
        </p:grpSpPr>
        <p:grpSp>
          <p:nvGrpSpPr>
            <p:cNvPr id="44" name="11 Grupo"/>
            <p:cNvGrpSpPr>
              <a:grpSpLocks/>
            </p:cNvGrpSpPr>
            <p:nvPr/>
          </p:nvGrpSpPr>
          <p:grpSpPr bwMode="auto">
            <a:xfrm>
              <a:off x="776213" y="2205143"/>
              <a:ext cx="2293560" cy="938799"/>
              <a:chOff x="763561" y="2205143"/>
              <a:chExt cx="2293560" cy="938799"/>
            </a:xfrm>
          </p:grpSpPr>
          <p:sp>
            <p:nvSpPr>
              <p:cNvPr id="51" name="50 Rectángulo"/>
              <p:cNvSpPr/>
              <p:nvPr/>
            </p:nvSpPr>
            <p:spPr bwMode="auto">
              <a:xfrm>
                <a:off x="763561" y="2383018"/>
                <a:ext cx="2293560" cy="74142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>
                  <a:latin typeface="Century Gothic" pitchFamily="34" charset="0"/>
                </a:endParaRPr>
              </a:p>
            </p:txBody>
          </p:sp>
          <p:sp>
            <p:nvSpPr>
              <p:cNvPr id="53" name="52 CuadroTexto"/>
              <p:cNvSpPr txBox="1"/>
              <p:nvPr/>
            </p:nvSpPr>
            <p:spPr bwMode="auto">
              <a:xfrm>
                <a:off x="784195" y="2205143"/>
                <a:ext cx="2258640" cy="9387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ts val="1100"/>
                  </a:lnSpc>
                  <a:defRPr/>
                </a:pPr>
                <a:r>
                  <a:rPr lang="es-MX" sz="1200" dirty="0" smtClean="0">
                    <a:latin typeface="Century Gothic" pitchFamily="34" charset="0"/>
                  </a:rPr>
                  <a:t>Un segmento cada ves mas enfocado en ofrecer experiencias, además de un ser un mercado muy  competitivo </a:t>
                </a:r>
                <a:r>
                  <a:rPr lang="es-MX" sz="1200" dirty="0">
                    <a:latin typeface="Century Gothic" pitchFamily="34" charset="0"/>
                  </a:rPr>
                  <a:t>en </a:t>
                </a:r>
                <a:r>
                  <a:rPr lang="es-MX" sz="1200" dirty="0" smtClean="0">
                    <a:latin typeface="Century Gothic" pitchFamily="34" charset="0"/>
                  </a:rPr>
                  <a:t>términos  de comunicación.</a:t>
                </a:r>
                <a:endParaRPr lang="es-CO" sz="12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50" name="49 CuadroTexto"/>
            <p:cNvSpPr txBox="1"/>
            <p:nvPr/>
          </p:nvSpPr>
          <p:spPr bwMode="auto">
            <a:xfrm>
              <a:off x="728874" y="3154027"/>
              <a:ext cx="2403079" cy="656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es-MX" sz="1200" dirty="0" smtClean="0">
                  <a:latin typeface="Century Gothic" pitchFamily="34" charset="0"/>
                </a:rPr>
                <a:t>La comunicación es replica de campañas exitosas en el mundo, poco </a:t>
              </a:r>
              <a:r>
                <a:rPr lang="es-MX" sz="1200" dirty="0">
                  <a:latin typeface="Century Gothic" pitchFamily="34" charset="0"/>
                </a:rPr>
                <a:t>diferente/relevante</a:t>
              </a:r>
              <a:endParaRPr lang="es-CO" sz="1200" b="1" dirty="0">
                <a:latin typeface="Century Gothic" pitchFamily="34" charset="0"/>
              </a:endParaRPr>
            </a:p>
          </p:txBody>
        </p:sp>
        <p:grpSp>
          <p:nvGrpSpPr>
            <p:cNvPr id="46" name="78 Grupo"/>
            <p:cNvGrpSpPr>
              <a:grpSpLocks/>
            </p:cNvGrpSpPr>
            <p:nvPr/>
          </p:nvGrpSpPr>
          <p:grpSpPr bwMode="auto">
            <a:xfrm>
              <a:off x="1374007" y="1889263"/>
              <a:ext cx="1097196" cy="289960"/>
              <a:chOff x="1608346" y="1584258"/>
              <a:chExt cx="1097196" cy="289960"/>
            </a:xfrm>
          </p:grpSpPr>
          <p:sp>
            <p:nvSpPr>
              <p:cNvPr id="47" name="46 Rectángulo"/>
              <p:cNvSpPr/>
              <p:nvPr/>
            </p:nvSpPr>
            <p:spPr>
              <a:xfrm>
                <a:off x="1621640" y="1584258"/>
                <a:ext cx="1041228" cy="28418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 b="1" dirty="0">
                  <a:solidFill>
                    <a:srgbClr val="008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8" name="80 CuadroTexto"/>
              <p:cNvSpPr txBox="1">
                <a:spLocks noChangeArrowheads="1"/>
              </p:cNvSpPr>
              <p:nvPr/>
            </p:nvSpPr>
            <p:spPr bwMode="auto">
              <a:xfrm>
                <a:off x="1608346" y="1612072"/>
                <a:ext cx="1097196" cy="26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800"/>
                  </a:spcBef>
                  <a:spcAft>
                    <a:spcPts val="800"/>
                  </a:spcAft>
                  <a:buFont typeface="Arial" pitchFamily="34" charset="0"/>
                  <a:defRPr sz="1600">
                    <a:solidFill>
                      <a:srgbClr val="DC002E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s-MX" altLang="es-CO" b="1" dirty="0">
                    <a:solidFill>
                      <a:srgbClr val="008000"/>
                    </a:solidFill>
                    <a:latin typeface="Century Gothic" pitchFamily="34" charset="0"/>
                  </a:rPr>
                  <a:t>Mercado</a:t>
                </a:r>
                <a:endParaRPr lang="es-CO" altLang="es-CO" b="1" dirty="0">
                  <a:solidFill>
                    <a:srgbClr val="008000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1" name="20 Conector recto"/>
          <p:cNvCxnSpPr/>
          <p:nvPr/>
        </p:nvCxnSpPr>
        <p:spPr bwMode="auto">
          <a:xfrm>
            <a:off x="3331141" y="2211968"/>
            <a:ext cx="0" cy="17938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18432 Grupo"/>
          <p:cNvGrpSpPr>
            <a:grpSpLocks/>
          </p:cNvGrpSpPr>
          <p:nvPr/>
        </p:nvGrpSpPr>
        <p:grpSpPr bwMode="auto">
          <a:xfrm>
            <a:off x="3493689" y="2215800"/>
            <a:ext cx="2343456" cy="1747175"/>
            <a:chOff x="3656839" y="1889920"/>
            <a:chExt cx="2343070" cy="1747324"/>
          </a:xfrm>
        </p:grpSpPr>
        <p:grpSp>
          <p:nvGrpSpPr>
            <p:cNvPr id="34" name="24 Grupo"/>
            <p:cNvGrpSpPr>
              <a:grpSpLocks/>
            </p:cNvGrpSpPr>
            <p:nvPr/>
          </p:nvGrpSpPr>
          <p:grpSpPr bwMode="auto">
            <a:xfrm>
              <a:off x="3656839" y="2226353"/>
              <a:ext cx="2343070" cy="1410891"/>
              <a:chOff x="3656839" y="2226353"/>
              <a:chExt cx="2343070" cy="1410891"/>
            </a:xfrm>
          </p:grpSpPr>
          <p:sp>
            <p:nvSpPr>
              <p:cNvPr id="43" name="42 CuadroTexto"/>
              <p:cNvSpPr txBox="1"/>
              <p:nvPr/>
            </p:nvSpPr>
            <p:spPr bwMode="auto">
              <a:xfrm>
                <a:off x="3656839" y="2226353"/>
                <a:ext cx="2255466" cy="938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ts val="1100"/>
                  </a:lnSpc>
                  <a:defRPr/>
                </a:pPr>
                <a:r>
                  <a:rPr lang="es-MX" sz="1200" dirty="0">
                    <a:latin typeface="Century Gothic" pitchFamily="34" charset="0"/>
                  </a:rPr>
                  <a:t>Atributos de sofisticación y estilo capitalizados por las cervezas importadas</a:t>
                </a:r>
                <a:r>
                  <a:rPr lang="es-MX" sz="1200" dirty="0" smtClean="0">
                    <a:latin typeface="Century Gothic" pitchFamily="34" charset="0"/>
                  </a:rPr>
                  <a:t>.</a:t>
                </a:r>
              </a:p>
              <a:p>
                <a:pPr algn="ctr">
                  <a:lnSpc>
                    <a:spcPts val="1100"/>
                  </a:lnSpc>
                  <a:defRPr/>
                </a:pPr>
                <a:r>
                  <a:rPr lang="es-MX" sz="1200" dirty="0" smtClean="0">
                    <a:latin typeface="Century Gothic" pitchFamily="34" charset="0"/>
                  </a:rPr>
                  <a:t>Se deben </a:t>
                </a:r>
                <a:r>
                  <a:rPr lang="es-MX" sz="1200" dirty="0">
                    <a:latin typeface="Century Gothic" pitchFamily="34" charset="0"/>
                  </a:rPr>
                  <a:t>desarrollar atributos de</a:t>
                </a:r>
                <a:r>
                  <a:rPr lang="es-MX" sz="1400" b="1" dirty="0">
                    <a:latin typeface="Century Gothic" pitchFamily="34" charset="0"/>
                  </a:rPr>
                  <a:t> Identidad </a:t>
                </a:r>
                <a:r>
                  <a:rPr lang="es-MX" sz="1200" dirty="0">
                    <a:latin typeface="Century Gothic" pitchFamily="34" charset="0"/>
                  </a:rPr>
                  <a:t>(oportunidad)</a:t>
                </a:r>
                <a:endParaRPr lang="es-CO" sz="1200" b="1" dirty="0">
                  <a:latin typeface="Century Gothic" pitchFamily="34" charset="0"/>
                </a:endParaRPr>
              </a:p>
            </p:txBody>
          </p:sp>
          <p:sp>
            <p:nvSpPr>
              <p:cNvPr id="41" name="98 CuadroTexto"/>
              <p:cNvSpPr txBox="1">
                <a:spLocks noChangeArrowheads="1"/>
              </p:cNvSpPr>
              <p:nvPr/>
            </p:nvSpPr>
            <p:spPr bwMode="auto">
              <a:xfrm>
                <a:off x="3661401" y="3262751"/>
                <a:ext cx="2338508" cy="374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800"/>
                  </a:spcBef>
                  <a:spcAft>
                    <a:spcPts val="800"/>
                  </a:spcAft>
                  <a:buFont typeface="Arial" pitchFamily="34" charset="0"/>
                  <a:defRPr sz="1600">
                    <a:solidFill>
                      <a:srgbClr val="DC002E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s-MX" altLang="es-CO" sz="12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Captar terrenos y </a:t>
                </a:r>
                <a:r>
                  <a:rPr lang="es-MX" altLang="es-CO" sz="1200" dirty="0">
                    <a:solidFill>
                      <a:schemeClr val="tx1"/>
                    </a:solidFill>
                    <a:latin typeface="Century Gothic" pitchFamily="34" charset="0"/>
                  </a:rPr>
                  <a:t>ocasiones alrededor de la socialización</a:t>
                </a:r>
                <a:endParaRPr lang="es-CO" altLang="es-CO" sz="1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35" name="105 Grupo"/>
            <p:cNvGrpSpPr>
              <a:grpSpLocks/>
            </p:cNvGrpSpPr>
            <p:nvPr/>
          </p:nvGrpSpPr>
          <p:grpSpPr bwMode="auto">
            <a:xfrm>
              <a:off x="4362943" y="1889920"/>
              <a:ext cx="837390" cy="290677"/>
              <a:chOff x="1738249" y="1583518"/>
              <a:chExt cx="837390" cy="290677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1742603" y="1582861"/>
                <a:ext cx="825364" cy="28418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>
                  <a:latin typeface="Century Gothic" pitchFamily="34" charset="0"/>
                </a:endParaRPr>
              </a:p>
            </p:txBody>
          </p:sp>
          <p:sp>
            <p:nvSpPr>
              <p:cNvPr id="37" name="107 CuadroTexto"/>
              <p:cNvSpPr txBox="1">
                <a:spLocks noChangeArrowheads="1"/>
              </p:cNvSpPr>
              <p:nvPr/>
            </p:nvSpPr>
            <p:spPr bwMode="auto">
              <a:xfrm>
                <a:off x="1738249" y="1612072"/>
                <a:ext cx="837390" cy="262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800"/>
                  </a:spcBef>
                  <a:spcAft>
                    <a:spcPts val="800"/>
                  </a:spcAft>
                  <a:buFont typeface="Arial" pitchFamily="34" charset="0"/>
                  <a:defRPr sz="1600">
                    <a:solidFill>
                      <a:srgbClr val="DC002E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s-MX" altLang="es-CO" b="1" dirty="0">
                    <a:solidFill>
                      <a:srgbClr val="008000"/>
                    </a:solidFill>
                    <a:latin typeface="Century Gothic" pitchFamily="34" charset="0"/>
                  </a:rPr>
                  <a:t>Marca</a:t>
                </a:r>
                <a:endParaRPr lang="es-CO" altLang="es-CO" b="1" dirty="0">
                  <a:solidFill>
                    <a:srgbClr val="008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23" name="18433 Grupo"/>
          <p:cNvGrpSpPr>
            <a:grpSpLocks/>
          </p:cNvGrpSpPr>
          <p:nvPr/>
        </p:nvGrpSpPr>
        <p:grpSpPr bwMode="auto">
          <a:xfrm>
            <a:off x="6079756" y="2215800"/>
            <a:ext cx="2352398" cy="1713901"/>
            <a:chOff x="6399490" y="1889920"/>
            <a:chExt cx="2352010" cy="1714048"/>
          </a:xfrm>
        </p:grpSpPr>
        <p:sp>
          <p:nvSpPr>
            <p:cNvPr id="33" name="40 CuadroTexto"/>
            <p:cNvSpPr txBox="1">
              <a:spLocks noChangeArrowheads="1"/>
            </p:cNvSpPr>
            <p:nvPr/>
          </p:nvSpPr>
          <p:spPr bwMode="auto">
            <a:xfrm>
              <a:off x="6399490" y="2383018"/>
              <a:ext cx="2352010" cy="122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200" dirty="0">
                  <a:solidFill>
                    <a:schemeClr val="tx1"/>
                  </a:solidFill>
                  <a:latin typeface="Century Gothic" pitchFamily="34" charset="0"/>
                  <a:ea typeface="+mn-ea"/>
                </a:rPr>
                <a:t>Una vida de reinvención sin comprometer su Identidad, su esencia</a:t>
              </a: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s-CO" sz="1200" dirty="0">
                <a:solidFill>
                  <a:schemeClr val="tx1"/>
                </a:solidFill>
                <a:latin typeface="Century Gothic" pitchFamily="34" charset="0"/>
                <a:ea typeface="+mn-ea"/>
              </a:endParaRPr>
            </a:p>
            <a:p>
              <a:pPr marL="0" lvl="1" indent="0" algn="ctr" eaLnBrk="1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CA" sz="1200" dirty="0">
                  <a:latin typeface="Century Gothic" pitchFamily="34" charset="0"/>
                  <a:ea typeface="+mn-ea"/>
                  <a:sym typeface="Gill Sans" pitchFamily="-1" charset="0"/>
                </a:rPr>
                <a:t>La </a:t>
              </a:r>
              <a:r>
                <a:rPr lang="en-CA" sz="1200" dirty="0" smtClean="0">
                  <a:latin typeface="Century Gothic" pitchFamily="34" charset="0"/>
                  <a:ea typeface="+mn-ea"/>
                  <a:sym typeface="Gill Sans" pitchFamily="-1" charset="0"/>
                </a:rPr>
                <a:t>vinculación </a:t>
              </a:r>
              <a:r>
                <a:rPr lang="en-CA" sz="1200" dirty="0">
                  <a:latin typeface="Century Gothic" pitchFamily="34" charset="0"/>
                  <a:ea typeface="+mn-ea"/>
                  <a:sym typeface="Gill Sans" pitchFamily="-1" charset="0"/>
                </a:rPr>
                <a:t>emocional con las marcas se da via experiencias</a:t>
              </a:r>
              <a:endParaRPr lang="es-CO" sz="1200" dirty="0">
                <a:latin typeface="Century Gothic" pitchFamily="34" charset="0"/>
                <a:ea typeface="+mn-ea"/>
                <a:sym typeface="Gill Sans" pitchFamily="-1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CO" altLang="es-CO" sz="12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</a:endParaRPr>
            </a:p>
          </p:txBody>
        </p:sp>
        <p:grpSp>
          <p:nvGrpSpPr>
            <p:cNvPr id="29" name="108 Grupo"/>
            <p:cNvGrpSpPr>
              <a:grpSpLocks/>
            </p:cNvGrpSpPr>
            <p:nvPr/>
          </p:nvGrpSpPr>
          <p:grpSpPr bwMode="auto">
            <a:xfrm>
              <a:off x="6884249" y="1889920"/>
              <a:ext cx="1375732" cy="290677"/>
              <a:chOff x="1469078" y="1583518"/>
              <a:chExt cx="1375732" cy="290677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1475710" y="1582861"/>
                <a:ext cx="1358676" cy="28418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>
                  <a:latin typeface="Century Gothic" pitchFamily="34" charset="0"/>
                </a:endParaRPr>
              </a:p>
            </p:txBody>
          </p:sp>
          <p:sp>
            <p:nvSpPr>
              <p:cNvPr id="31" name="110 CuadroTexto"/>
              <p:cNvSpPr txBox="1">
                <a:spLocks noChangeArrowheads="1"/>
              </p:cNvSpPr>
              <p:nvPr/>
            </p:nvSpPr>
            <p:spPr bwMode="auto">
              <a:xfrm>
                <a:off x="1469078" y="1612072"/>
                <a:ext cx="1375732" cy="262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800"/>
                  </a:spcBef>
                  <a:spcAft>
                    <a:spcPts val="800"/>
                  </a:spcAft>
                  <a:buFont typeface="Arial" pitchFamily="34" charset="0"/>
                  <a:defRPr sz="1600">
                    <a:solidFill>
                      <a:srgbClr val="DC002E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ts val="1800"/>
                  </a:lnSpc>
                  <a:spcBef>
                    <a:spcPts val="1200"/>
                  </a:spcBef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ts val="13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s-MX" altLang="es-CO" b="1" dirty="0">
                    <a:solidFill>
                      <a:srgbClr val="008000"/>
                    </a:solidFill>
                    <a:latin typeface="Century Gothic" pitchFamily="34" charset="0"/>
                  </a:rPr>
                  <a:t>Consumidor</a:t>
                </a:r>
                <a:endParaRPr lang="es-CO" altLang="es-CO" b="1" dirty="0">
                  <a:solidFill>
                    <a:srgbClr val="008000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4" name="23 Conector recto"/>
          <p:cNvCxnSpPr/>
          <p:nvPr/>
        </p:nvCxnSpPr>
        <p:spPr bwMode="auto">
          <a:xfrm>
            <a:off x="5918766" y="2211968"/>
            <a:ext cx="0" cy="17938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 bwMode="auto">
          <a:xfrm>
            <a:off x="767328" y="4194756"/>
            <a:ext cx="7708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 bwMode="auto">
          <a:xfrm>
            <a:off x="750446" y="4406116"/>
            <a:ext cx="79105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008000"/>
                </a:solidFill>
                <a:latin typeface="Century Gothic" pitchFamily="34" charset="0"/>
              </a:rPr>
              <a:t>Romper con lo tradicional para lograr que el consumidor se </a:t>
            </a:r>
            <a:r>
              <a:rPr lang="es-MX" sz="2800" b="1" dirty="0" smtClean="0">
                <a:solidFill>
                  <a:srgbClr val="008000"/>
                </a:solidFill>
                <a:latin typeface="Century Gothic" pitchFamily="34" charset="0"/>
              </a:rPr>
              <a:t>Identifique…</a:t>
            </a:r>
            <a:endParaRPr lang="es-CO" sz="28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7236296" y="38100"/>
            <a:ext cx="1544899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4968552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5972889" y="33842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Century Gothic" panose="020B0502020202020204" pitchFamily="34" charset="0"/>
              </a:rPr>
              <a:t>Idea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313" name="98 CuadroTexto"/>
          <p:cNvSpPr txBox="1">
            <a:spLocks noChangeArrowheads="1"/>
          </p:cNvSpPr>
          <p:nvPr/>
        </p:nvSpPr>
        <p:spPr bwMode="auto">
          <a:xfrm>
            <a:off x="4820024" y="5120213"/>
            <a:ext cx="34243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Que mejor manera de inspirarse que viajar y ver mas culturas, por eso </a:t>
            </a:r>
            <a:r>
              <a:rPr lang="es-MX" altLang="es-CO" sz="1400" dirty="0" err="1" smtClean="0">
                <a:solidFill>
                  <a:srgbClr val="008000"/>
                </a:solidFill>
                <a:latin typeface="Century Gothic" pitchFamily="34" charset="0"/>
              </a:rPr>
              <a:t>Grolsh</a:t>
            </a:r>
            <a:r>
              <a:rPr lang="es-MX" altLang="es-CO" sz="1400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traerá los artistas mas representativos en diferentes técnicas para que te inspires por  el mundo…</a:t>
            </a:r>
            <a:endParaRPr lang="es-CO" altLang="es-CO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49" y="3789040"/>
            <a:ext cx="3131412" cy="14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" name="2 CuadroTexto"/>
          <p:cNvSpPr txBox="1">
            <a:spLocks noChangeArrowheads="1"/>
          </p:cNvSpPr>
          <p:nvPr/>
        </p:nvSpPr>
        <p:spPr bwMode="auto">
          <a:xfrm>
            <a:off x="2496293" y="4006315"/>
            <a:ext cx="1535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>
                <a:solidFill>
                  <a:srgbClr val="008000"/>
                </a:solidFill>
                <a:latin typeface="Century Gothic" pitchFamily="34" charset="0"/>
              </a:rPr>
              <a:t>Awareness</a:t>
            </a:r>
          </a:p>
        </p:txBody>
      </p:sp>
      <p:sp>
        <p:nvSpPr>
          <p:cNvPr id="318" name="69 CuadroTexto"/>
          <p:cNvSpPr txBox="1">
            <a:spLocks noChangeArrowheads="1"/>
          </p:cNvSpPr>
          <p:nvPr/>
        </p:nvSpPr>
        <p:spPr bwMode="auto">
          <a:xfrm>
            <a:off x="2706913" y="3877727"/>
            <a:ext cx="10791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b="1" dirty="0">
                <a:solidFill>
                  <a:srgbClr val="008000"/>
                </a:solidFill>
                <a:latin typeface="Century Gothic" pitchFamily="34" charset="0"/>
              </a:rPr>
              <a:t>Generación</a:t>
            </a:r>
          </a:p>
        </p:txBody>
      </p:sp>
      <p:sp>
        <p:nvSpPr>
          <p:cNvPr id="321" name="67 CuadroTexto"/>
          <p:cNvSpPr txBox="1">
            <a:spLocks noChangeArrowheads="1"/>
          </p:cNvSpPr>
          <p:nvPr/>
        </p:nvSpPr>
        <p:spPr bwMode="auto">
          <a:xfrm>
            <a:off x="2934471" y="4687365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>
                <a:solidFill>
                  <a:srgbClr val="008000"/>
                </a:solidFill>
                <a:latin typeface="Century Gothic" pitchFamily="34" charset="0"/>
              </a:rPr>
              <a:t>Aliados</a:t>
            </a:r>
          </a:p>
        </p:txBody>
      </p:sp>
      <p:sp>
        <p:nvSpPr>
          <p:cNvPr id="322" name="70 CuadroTexto"/>
          <p:cNvSpPr txBox="1">
            <a:spLocks noChangeArrowheads="1"/>
          </p:cNvSpPr>
          <p:nvPr/>
        </p:nvSpPr>
        <p:spPr bwMode="auto">
          <a:xfrm>
            <a:off x="2862031" y="5042204"/>
            <a:ext cx="1208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KOL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dirty="0" err="1" smtClean="0">
                <a:solidFill>
                  <a:schemeClr val="tx1"/>
                </a:solidFill>
                <a:latin typeface="Century Gothic" pitchFamily="34" charset="0"/>
              </a:rPr>
              <a:t>Endorsment</a:t>
            </a:r>
            <a:endParaRPr lang="es-CO" altLang="es-CO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5" name="67 CuadroTexto"/>
          <p:cNvSpPr txBox="1">
            <a:spLocks noChangeArrowheads="1"/>
          </p:cNvSpPr>
          <p:nvPr/>
        </p:nvSpPr>
        <p:spPr bwMode="auto">
          <a:xfrm>
            <a:off x="1175893" y="4685470"/>
            <a:ext cx="928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 err="1">
                <a:solidFill>
                  <a:srgbClr val="008000"/>
                </a:solidFill>
                <a:latin typeface="Century Gothic" pitchFamily="34" charset="0"/>
              </a:rPr>
              <a:t>Equity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26" name="70 CuadroTexto"/>
          <p:cNvSpPr txBox="1">
            <a:spLocks noChangeArrowheads="1"/>
          </p:cNvSpPr>
          <p:nvPr/>
        </p:nvSpPr>
        <p:spPr bwMode="auto">
          <a:xfrm>
            <a:off x="627674" y="5101078"/>
            <a:ext cx="1972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+ Contenidos Editoriales</a:t>
            </a:r>
            <a:endParaRPr lang="es-CO" altLang="es-CO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+ Atributos de Marca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+ Visibilidad</a:t>
            </a:r>
            <a:endParaRPr lang="es-CO" altLang="es-CO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8" name="67 CuadroTexto"/>
          <p:cNvSpPr txBox="1">
            <a:spLocks noChangeArrowheads="1"/>
          </p:cNvSpPr>
          <p:nvPr/>
        </p:nvSpPr>
        <p:spPr bwMode="auto">
          <a:xfrm>
            <a:off x="2650325" y="5732551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400" b="1" dirty="0">
                <a:solidFill>
                  <a:srgbClr val="008000"/>
                </a:solidFill>
                <a:latin typeface="Century Gothic" pitchFamily="34" charset="0"/>
              </a:rPr>
              <a:t>Identidad</a:t>
            </a:r>
          </a:p>
        </p:txBody>
      </p:sp>
      <p:cxnSp>
        <p:nvCxnSpPr>
          <p:cNvPr id="330" name="329 Conector curvado"/>
          <p:cNvCxnSpPr>
            <a:stCxn id="316" idx="2"/>
            <a:endCxn id="325" idx="0"/>
          </p:cNvCxnSpPr>
          <p:nvPr/>
        </p:nvCxnSpPr>
        <p:spPr bwMode="auto">
          <a:xfrm rot="5400000">
            <a:off x="2312686" y="3733863"/>
            <a:ext cx="279045" cy="16241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347 CuadroTexto"/>
          <p:cNvSpPr txBox="1"/>
          <p:nvPr/>
        </p:nvSpPr>
        <p:spPr bwMode="auto">
          <a:xfrm>
            <a:off x="1708183" y="1154395"/>
            <a:ext cx="5949065" cy="569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3100" b="1" dirty="0" smtClean="0">
                <a:solidFill>
                  <a:srgbClr val="1C7378"/>
                </a:solidFill>
                <a:latin typeface="Century Gothic" pitchFamily="34" charset="0"/>
              </a:rPr>
              <a:t>El Estilo esta    </a:t>
            </a:r>
            <a:r>
              <a:rPr lang="es-MX" sz="3100" b="1" dirty="0" smtClean="0">
                <a:solidFill>
                  <a:srgbClr val="008000"/>
                </a:solidFill>
                <a:latin typeface="Century Gothic" pitchFamily="34" charset="0"/>
              </a:rPr>
              <a:t>en la Diferencia</a:t>
            </a:r>
            <a:endParaRPr lang="es-CO" sz="31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49" name="32 CuadroTexto"/>
          <p:cNvSpPr txBox="1">
            <a:spLocks noChangeArrowheads="1"/>
          </p:cNvSpPr>
          <p:nvPr/>
        </p:nvSpPr>
        <p:spPr bwMode="auto">
          <a:xfrm>
            <a:off x="5502771" y="1644395"/>
            <a:ext cx="2066378" cy="3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>
                <a:solidFill>
                  <a:srgbClr val="008000"/>
                </a:solidFill>
                <a:latin typeface="Century Gothic" pitchFamily="34" charset="0"/>
              </a:rPr>
              <a:t>Impacto &amp; Disrupción</a:t>
            </a:r>
            <a:endParaRPr lang="es-CO" altLang="es-CO" sz="1400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50" name="33 CuadroTexto"/>
          <p:cNvSpPr txBox="1">
            <a:spLocks noChangeArrowheads="1"/>
          </p:cNvSpPr>
          <p:nvPr/>
        </p:nvSpPr>
        <p:spPr bwMode="auto">
          <a:xfrm>
            <a:off x="1736698" y="1629881"/>
            <a:ext cx="1822748" cy="3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>
                <a:solidFill>
                  <a:srgbClr val="1C7378"/>
                </a:solidFill>
                <a:latin typeface="Century Gothic" pitchFamily="34" charset="0"/>
              </a:rPr>
              <a:t>Generar Identidad</a:t>
            </a:r>
            <a:endParaRPr lang="es-CO" altLang="es-CO" sz="1400">
              <a:solidFill>
                <a:srgbClr val="1C7378"/>
              </a:solidFill>
              <a:latin typeface="Century Gothic" pitchFamily="34" charset="0"/>
            </a:endParaRPr>
          </a:p>
        </p:txBody>
      </p:sp>
      <p:grpSp>
        <p:nvGrpSpPr>
          <p:cNvPr id="351" name="34 Grupo"/>
          <p:cNvGrpSpPr>
            <a:grpSpLocks/>
          </p:cNvGrpSpPr>
          <p:nvPr/>
        </p:nvGrpSpPr>
        <p:grpSpPr bwMode="auto">
          <a:xfrm>
            <a:off x="4742084" y="1979532"/>
            <a:ext cx="2738994" cy="1070209"/>
            <a:chOff x="1703759" y="2663811"/>
            <a:chExt cx="2739276" cy="1070004"/>
          </a:xfrm>
        </p:grpSpPr>
        <p:sp>
          <p:nvSpPr>
            <p:cNvPr id="352" name="351 Rectángulo"/>
            <p:cNvSpPr/>
            <p:nvPr/>
          </p:nvSpPr>
          <p:spPr bwMode="auto">
            <a:xfrm>
              <a:off x="1704288" y="2663140"/>
              <a:ext cx="2738720" cy="1071358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>
                <a:latin typeface="Century Gothic" pitchFamily="34" charset="0"/>
              </a:endParaRPr>
            </a:p>
          </p:txBody>
        </p:sp>
        <p:sp>
          <p:nvSpPr>
            <p:cNvPr id="353" name="47 CuadroTexto"/>
            <p:cNvSpPr txBox="1">
              <a:spLocks noChangeArrowheads="1"/>
            </p:cNvSpPr>
            <p:nvPr/>
          </p:nvSpPr>
          <p:spPr bwMode="auto">
            <a:xfrm>
              <a:off x="1792270" y="2793142"/>
              <a:ext cx="2563522" cy="86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008000"/>
                  </a:solidFill>
                  <a:latin typeface="Century Gothic" pitchFamily="34" charset="0"/>
                </a:rPr>
                <a:t>Mejorar mi Entorno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008000"/>
                  </a:solidFill>
                  <a:latin typeface="Century Gothic" pitchFamily="34" charset="0"/>
                </a:rPr>
                <a:t>Renovar lo Existente,</a:t>
              </a:r>
              <a:endParaRPr lang="es-CO" altLang="es-CO" sz="1700">
                <a:solidFill>
                  <a:srgbClr val="008000"/>
                </a:solidFill>
                <a:latin typeface="Century Gothic" pitchFamily="34" charset="0"/>
              </a:endParaRP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008000"/>
                  </a:solidFill>
                  <a:latin typeface="Century Gothic" pitchFamily="34" charset="0"/>
                </a:rPr>
                <a:t>Descubrir lo Novedoso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008000"/>
                  </a:solidFill>
                  <a:latin typeface="Century Gothic" pitchFamily="34" charset="0"/>
                </a:rPr>
                <a:t>Poder Sorprenderme</a:t>
              </a:r>
            </a:p>
          </p:txBody>
        </p:sp>
      </p:grpSp>
      <p:grpSp>
        <p:nvGrpSpPr>
          <p:cNvPr id="354" name="35 Grupo"/>
          <p:cNvGrpSpPr>
            <a:grpSpLocks/>
          </p:cNvGrpSpPr>
          <p:nvPr/>
        </p:nvGrpSpPr>
        <p:grpSpPr bwMode="auto">
          <a:xfrm>
            <a:off x="4742085" y="3081493"/>
            <a:ext cx="2738994" cy="391206"/>
            <a:chOff x="1703760" y="3756036"/>
            <a:chExt cx="2739276" cy="391131"/>
          </a:xfrm>
        </p:grpSpPr>
        <p:sp>
          <p:nvSpPr>
            <p:cNvPr id="355" name="354 Rectángulo"/>
            <p:cNvSpPr/>
            <p:nvPr/>
          </p:nvSpPr>
          <p:spPr bwMode="auto">
            <a:xfrm>
              <a:off x="1704288" y="3763066"/>
              <a:ext cx="2738720" cy="38410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>
                <a:latin typeface="Century Gothic" pitchFamily="34" charset="0"/>
              </a:endParaRPr>
            </a:p>
          </p:txBody>
        </p:sp>
        <p:sp>
          <p:nvSpPr>
            <p:cNvPr id="356" name="45 CuadroTexto"/>
            <p:cNvSpPr txBox="1">
              <a:spLocks noChangeArrowheads="1"/>
            </p:cNvSpPr>
            <p:nvPr/>
          </p:nvSpPr>
          <p:spPr bwMode="auto">
            <a:xfrm>
              <a:off x="1828971" y="3756036"/>
              <a:ext cx="248497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 b="1">
                  <a:solidFill>
                    <a:schemeClr val="bg1"/>
                  </a:solidFill>
                  <a:latin typeface="Century Gothic" pitchFamily="34" charset="0"/>
                </a:rPr>
                <a:t>Romper lo Tradicional</a:t>
              </a:r>
            </a:p>
          </p:txBody>
        </p:sp>
      </p:grpSp>
      <p:grpSp>
        <p:nvGrpSpPr>
          <p:cNvPr id="357" name="36 Grupo"/>
          <p:cNvGrpSpPr>
            <a:grpSpLocks/>
          </p:cNvGrpSpPr>
          <p:nvPr/>
        </p:nvGrpSpPr>
        <p:grpSpPr bwMode="auto">
          <a:xfrm>
            <a:off x="1853046" y="1979264"/>
            <a:ext cx="2782357" cy="1070209"/>
            <a:chOff x="4820203" y="2665212"/>
            <a:chExt cx="2782643" cy="1070004"/>
          </a:xfrm>
        </p:grpSpPr>
        <p:sp>
          <p:nvSpPr>
            <p:cNvPr id="358" name="357 Rectángulo"/>
            <p:cNvSpPr/>
            <p:nvPr/>
          </p:nvSpPr>
          <p:spPr bwMode="auto">
            <a:xfrm>
              <a:off x="4819453" y="2664728"/>
              <a:ext cx="2783174" cy="1069770"/>
            </a:xfrm>
            <a:prstGeom prst="rect">
              <a:avLst/>
            </a:prstGeom>
            <a:solidFill>
              <a:srgbClr val="1C7378">
                <a:alpha val="1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>
                <a:latin typeface="Century Gothic" pitchFamily="34" charset="0"/>
              </a:endParaRPr>
            </a:p>
          </p:txBody>
        </p:sp>
        <p:sp>
          <p:nvSpPr>
            <p:cNvPr id="359" name="43 CuadroTexto"/>
            <p:cNvSpPr txBox="1">
              <a:spLocks noChangeArrowheads="1"/>
            </p:cNvSpPr>
            <p:nvPr/>
          </p:nvSpPr>
          <p:spPr bwMode="auto">
            <a:xfrm>
              <a:off x="4886502" y="2794363"/>
              <a:ext cx="2660410" cy="86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1C7378"/>
                  </a:solidFill>
                  <a:latin typeface="Century Gothic" pitchFamily="34" charset="0"/>
                </a:rPr>
                <a:t>Vivir mi Individualidad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1C7378"/>
                  </a:solidFill>
                  <a:latin typeface="Century Gothic" pitchFamily="34" charset="0"/>
                </a:rPr>
                <a:t>Expresarme libremente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1C7378"/>
                  </a:solidFill>
                  <a:latin typeface="Century Gothic" pitchFamily="34" charset="0"/>
                </a:rPr>
                <a:t>Ser fiel a mi Ideología</a:t>
              </a:r>
            </a:p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>
                  <a:solidFill>
                    <a:srgbClr val="1C7378"/>
                  </a:solidFill>
                  <a:latin typeface="Century Gothic" pitchFamily="34" charset="0"/>
                </a:rPr>
                <a:t>Compartir mis Intereses</a:t>
              </a:r>
            </a:p>
          </p:txBody>
        </p:sp>
      </p:grpSp>
      <p:grpSp>
        <p:nvGrpSpPr>
          <p:cNvPr id="360" name="37 Grupo"/>
          <p:cNvGrpSpPr>
            <a:grpSpLocks/>
          </p:cNvGrpSpPr>
          <p:nvPr/>
        </p:nvGrpSpPr>
        <p:grpSpPr bwMode="auto">
          <a:xfrm>
            <a:off x="1852297" y="3081489"/>
            <a:ext cx="2782888" cy="402872"/>
            <a:chOff x="4819441" y="3744375"/>
            <a:chExt cx="2825339" cy="402795"/>
          </a:xfrm>
        </p:grpSpPr>
        <p:sp>
          <p:nvSpPr>
            <p:cNvPr id="361" name="360 Rectángulo"/>
            <p:cNvSpPr/>
            <p:nvPr/>
          </p:nvSpPr>
          <p:spPr bwMode="auto">
            <a:xfrm>
              <a:off x="4819441" y="3744375"/>
              <a:ext cx="2825339" cy="402795"/>
            </a:xfrm>
            <a:prstGeom prst="rect">
              <a:avLst/>
            </a:prstGeom>
            <a:solidFill>
              <a:srgbClr val="1C737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>
                <a:latin typeface="Century Gothic" pitchFamily="34" charset="0"/>
              </a:endParaRPr>
            </a:p>
          </p:txBody>
        </p:sp>
        <p:sp>
          <p:nvSpPr>
            <p:cNvPr id="362" name="41 Rectángulo"/>
            <p:cNvSpPr>
              <a:spLocks noChangeArrowheads="1"/>
            </p:cNvSpPr>
            <p:nvPr/>
          </p:nvSpPr>
          <p:spPr bwMode="auto">
            <a:xfrm>
              <a:off x="4921044" y="3765958"/>
              <a:ext cx="261537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s-CO" sz="1700" b="1">
                  <a:solidFill>
                    <a:schemeClr val="bg1"/>
                  </a:solidFill>
                  <a:latin typeface="Century Gothic" pitchFamily="34" charset="0"/>
                </a:rPr>
                <a:t>Generar Identificación</a:t>
              </a:r>
              <a:endParaRPr lang="es-CO" altLang="es-CO" sz="17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363" name="362 Conector curvado"/>
          <p:cNvCxnSpPr>
            <a:stCxn id="348" idx="1"/>
            <a:endCxn id="361" idx="1"/>
          </p:cNvCxnSpPr>
          <p:nvPr/>
        </p:nvCxnSpPr>
        <p:spPr bwMode="auto">
          <a:xfrm rot="10800000" flipH="1" flipV="1">
            <a:off x="1708183" y="1439089"/>
            <a:ext cx="144114" cy="1843836"/>
          </a:xfrm>
          <a:prstGeom prst="curvedConnector3">
            <a:avLst>
              <a:gd name="adj1" fmla="val -158624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363 Conector curvado"/>
          <p:cNvCxnSpPr>
            <a:stCxn id="348" idx="3"/>
            <a:endCxn id="355" idx="3"/>
          </p:cNvCxnSpPr>
          <p:nvPr/>
        </p:nvCxnSpPr>
        <p:spPr bwMode="auto">
          <a:xfrm flipH="1">
            <a:off x="7481051" y="1439089"/>
            <a:ext cx="176197" cy="1841523"/>
          </a:xfrm>
          <a:prstGeom prst="curvedConnector3">
            <a:avLst>
              <a:gd name="adj1" fmla="val -129741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364 Conector curvado"/>
          <p:cNvCxnSpPr>
            <a:stCxn id="316" idx="2"/>
            <a:endCxn id="321" idx="0"/>
          </p:cNvCxnSpPr>
          <p:nvPr/>
        </p:nvCxnSpPr>
        <p:spPr bwMode="auto">
          <a:xfrm rot="16200000" flipH="1">
            <a:off x="3236712" y="4434005"/>
            <a:ext cx="280940" cy="2257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365 Conector curvado"/>
          <p:cNvCxnSpPr>
            <a:stCxn id="322" idx="2"/>
            <a:endCxn id="328" idx="0"/>
          </p:cNvCxnSpPr>
          <p:nvPr/>
        </p:nvCxnSpPr>
        <p:spPr bwMode="auto">
          <a:xfrm rot="16200000" flipH="1">
            <a:off x="3383307" y="5648641"/>
            <a:ext cx="167127" cy="69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366 Conector curvado"/>
          <p:cNvCxnSpPr>
            <a:stCxn id="361" idx="2"/>
            <a:endCxn id="318" idx="0"/>
          </p:cNvCxnSpPr>
          <p:nvPr/>
        </p:nvCxnSpPr>
        <p:spPr bwMode="auto">
          <a:xfrm rot="16200000" flipH="1">
            <a:off x="3048429" y="3679672"/>
            <a:ext cx="393366" cy="2743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367 Conector curvado"/>
          <p:cNvCxnSpPr/>
          <p:nvPr/>
        </p:nvCxnSpPr>
        <p:spPr bwMode="auto">
          <a:xfrm>
            <a:off x="3230118" y="3484361"/>
            <a:ext cx="2381994" cy="67036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368 Conector curvado"/>
          <p:cNvCxnSpPr>
            <a:stCxn id="355" idx="2"/>
            <a:endCxn id="6147" idx="0"/>
          </p:cNvCxnSpPr>
          <p:nvPr/>
        </p:nvCxnSpPr>
        <p:spPr bwMode="auto">
          <a:xfrm rot="16200000" flipH="1">
            <a:off x="6207273" y="3377257"/>
            <a:ext cx="316341" cy="507223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2 CuadroTexto"/>
          <p:cNvSpPr txBox="1">
            <a:spLocks noChangeArrowheads="1"/>
          </p:cNvSpPr>
          <p:nvPr/>
        </p:nvSpPr>
        <p:spPr bwMode="auto">
          <a:xfrm>
            <a:off x="649535" y="3059886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smtClean="0">
                <a:solidFill>
                  <a:srgbClr val="008000"/>
                </a:solidFill>
                <a:latin typeface="Century Gothic" pitchFamily="34" charset="0"/>
              </a:rPr>
              <a:t>1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72" name="2 CuadroTexto"/>
          <p:cNvSpPr txBox="1">
            <a:spLocks noChangeArrowheads="1"/>
          </p:cNvSpPr>
          <p:nvPr/>
        </p:nvSpPr>
        <p:spPr bwMode="auto">
          <a:xfrm>
            <a:off x="7778327" y="3053462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 smtClean="0">
                <a:solidFill>
                  <a:srgbClr val="008000"/>
                </a:solidFill>
                <a:latin typeface="Century Gothic" pitchFamily="34" charset="0"/>
              </a:rPr>
              <a:t>2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cxnSp>
        <p:nvCxnSpPr>
          <p:cNvPr id="373" name="372 Conector recto"/>
          <p:cNvCxnSpPr/>
          <p:nvPr/>
        </p:nvCxnSpPr>
        <p:spPr bwMode="auto">
          <a:xfrm>
            <a:off x="4685020" y="3667536"/>
            <a:ext cx="0" cy="2626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7236296" y="38100"/>
            <a:ext cx="1544899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4968552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5642104" y="33842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>
                <a:latin typeface="Century Gothic" panose="020B0502020202020204" pitchFamily="34" charset="0"/>
              </a:rPr>
              <a:t>P. Contacto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grpSp>
        <p:nvGrpSpPr>
          <p:cNvPr id="75" name="136 Grupo"/>
          <p:cNvGrpSpPr>
            <a:grpSpLocks/>
          </p:cNvGrpSpPr>
          <p:nvPr/>
        </p:nvGrpSpPr>
        <p:grpSpPr bwMode="auto">
          <a:xfrm>
            <a:off x="1131747" y="2631322"/>
            <a:ext cx="1309929" cy="521417"/>
            <a:chOff x="1424331" y="1882616"/>
            <a:chExt cx="1190675" cy="521254"/>
          </a:xfrm>
        </p:grpSpPr>
        <p:grpSp>
          <p:nvGrpSpPr>
            <p:cNvPr id="248" name="10 Grupo"/>
            <p:cNvGrpSpPr>
              <a:grpSpLocks/>
            </p:cNvGrpSpPr>
            <p:nvPr/>
          </p:nvGrpSpPr>
          <p:grpSpPr bwMode="auto">
            <a:xfrm>
              <a:off x="1424331" y="1882616"/>
              <a:ext cx="499833" cy="521254"/>
              <a:chOff x="1424331" y="1844516"/>
              <a:chExt cx="499833" cy="521254"/>
            </a:xfrm>
          </p:grpSpPr>
          <p:sp>
            <p:nvSpPr>
              <p:cNvPr id="258" name="257 Rectángulo redondeado"/>
              <p:cNvSpPr/>
              <p:nvPr/>
            </p:nvSpPr>
            <p:spPr>
              <a:xfrm>
                <a:off x="1424655" y="1845195"/>
                <a:ext cx="499269" cy="52053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  <p:pic>
            <p:nvPicPr>
              <p:cNvPr id="259" name="Picture 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-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856" y="1888686"/>
                <a:ext cx="394950" cy="4351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</p:pic>
        </p:grpSp>
        <p:grpSp>
          <p:nvGrpSpPr>
            <p:cNvPr id="249" name="66 Grupo"/>
            <p:cNvGrpSpPr>
              <a:grpSpLocks/>
            </p:cNvGrpSpPr>
            <p:nvPr/>
          </p:nvGrpSpPr>
          <p:grpSpPr bwMode="auto">
            <a:xfrm>
              <a:off x="1927267" y="1934747"/>
              <a:ext cx="687739" cy="435922"/>
              <a:chOff x="1927267" y="1934747"/>
              <a:chExt cx="687739" cy="435922"/>
            </a:xfrm>
          </p:grpSpPr>
          <p:grpSp>
            <p:nvGrpSpPr>
              <p:cNvPr id="250" name="58 Grupo"/>
              <p:cNvGrpSpPr>
                <a:grpSpLocks/>
              </p:cNvGrpSpPr>
              <p:nvPr/>
            </p:nvGrpSpPr>
            <p:grpSpPr bwMode="auto">
              <a:xfrm>
                <a:off x="1927267" y="1934747"/>
                <a:ext cx="687739" cy="435922"/>
                <a:chOff x="1939967" y="1274347"/>
                <a:chExt cx="687739" cy="435922"/>
              </a:xfrm>
            </p:grpSpPr>
            <p:grpSp>
              <p:nvGrpSpPr>
                <p:cNvPr id="252" name="59 Grupo"/>
                <p:cNvGrpSpPr>
                  <a:grpSpLocks/>
                </p:cNvGrpSpPr>
                <p:nvPr/>
              </p:nvGrpSpPr>
              <p:grpSpPr bwMode="auto">
                <a:xfrm>
                  <a:off x="1939967" y="1274347"/>
                  <a:ext cx="687739" cy="279002"/>
                  <a:chOff x="1939193" y="1284116"/>
                  <a:chExt cx="687739" cy="279002"/>
                </a:xfrm>
              </p:grpSpPr>
              <p:sp>
                <p:nvSpPr>
                  <p:cNvPr id="256" name="255 Rectángulo"/>
                  <p:cNvSpPr/>
                  <p:nvPr/>
                </p:nvSpPr>
                <p:spPr>
                  <a:xfrm>
                    <a:off x="1983469" y="1288209"/>
                    <a:ext cx="593063" cy="255508"/>
                  </a:xfrm>
                  <a:prstGeom prst="rect">
                    <a:avLst/>
                  </a:prstGeom>
                  <a:solidFill>
                    <a:srgbClr val="008000"/>
                  </a:solidFill>
                  <a:ln w="1905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57" name="Title 1"/>
                  <p:cNvSpPr txBox="1">
                    <a:spLocks/>
                  </p:cNvSpPr>
                  <p:nvPr/>
                </p:nvSpPr>
                <p:spPr>
                  <a:xfrm>
                    <a:off x="1938738" y="1294557"/>
                    <a:ext cx="689742" cy="268204"/>
                  </a:xfrm>
                  <a:prstGeom prst="rect">
                    <a:avLst/>
                  </a:prstGeom>
                </p:spPr>
                <p:txBody>
                  <a:bodyPr anchor="ctr">
                    <a:normAutofit fontScale="700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20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 "/>
                        <a:ea typeface="+mj-ea"/>
                        <a:cs typeface="Montserrat "/>
                      </a:defRPr>
                    </a:lvl1pPr>
                  </a:lstStyle>
                  <a:p>
                    <a:pPr algn="ctr" fontAlgn="auto">
                      <a:spcAft>
                        <a:spcPts val="0"/>
                      </a:spcAft>
                      <a:defRPr/>
                    </a:pPr>
                    <a:r>
                      <a:rPr lang="es-CO" dirty="0" smtClean="0">
                        <a:solidFill>
                          <a:schemeClr val="bg1"/>
                        </a:solidFill>
                        <a:latin typeface="Century Gothic" pitchFamily="34" charset="0"/>
                      </a:rPr>
                      <a:t>10%</a:t>
                    </a:r>
                    <a:endParaRPr lang="es-CO" b="0" dirty="0">
                      <a:solidFill>
                        <a:schemeClr val="bg1"/>
                      </a:solidFill>
                      <a:latin typeface="Century Gothic" pitchFamily="34" charset="0"/>
                    </a:endParaRPr>
                  </a:p>
                </p:txBody>
              </p:sp>
            </p:grpSp>
            <p:grpSp>
              <p:nvGrpSpPr>
                <p:cNvPr id="253" name="60 Grupo"/>
                <p:cNvGrpSpPr>
                  <a:grpSpLocks/>
                </p:cNvGrpSpPr>
                <p:nvPr/>
              </p:nvGrpSpPr>
              <p:grpSpPr bwMode="auto">
                <a:xfrm>
                  <a:off x="1984142" y="1577712"/>
                  <a:ext cx="317478" cy="132557"/>
                  <a:chOff x="1178316" y="1271253"/>
                  <a:chExt cx="317478" cy="132557"/>
                </a:xfrm>
              </p:grpSpPr>
              <p:sp>
                <p:nvSpPr>
                  <p:cNvPr id="254" name="253 Elipse"/>
                  <p:cNvSpPr/>
                  <p:nvPr/>
                </p:nvSpPr>
                <p:spPr>
                  <a:xfrm>
                    <a:off x="1178418" y="1271925"/>
                    <a:ext cx="141411" cy="131721"/>
                  </a:xfrm>
                  <a:prstGeom prst="ellipse">
                    <a:avLst/>
                  </a:prstGeom>
                  <a:solidFill>
                    <a:srgbClr val="F29E0A"/>
                  </a:solidFill>
                  <a:ln w="19050">
                    <a:solidFill>
                      <a:srgbClr val="F29E0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55" name="254 Elipse"/>
                  <p:cNvSpPr/>
                  <p:nvPr/>
                </p:nvSpPr>
                <p:spPr>
                  <a:xfrm>
                    <a:off x="1354461" y="1271925"/>
                    <a:ext cx="141411" cy="131721"/>
                  </a:xfrm>
                  <a:prstGeom prst="ellipse">
                    <a:avLst/>
                  </a:prstGeom>
                  <a:solidFill>
                    <a:srgbClr val="9AA133"/>
                  </a:solidFill>
                  <a:ln w="19050">
                    <a:solidFill>
                      <a:srgbClr val="9AA1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</p:grpSp>
          </p:grpSp>
          <p:sp>
            <p:nvSpPr>
              <p:cNvPr id="251" name="250 Elipse"/>
              <p:cNvSpPr/>
              <p:nvPr/>
            </p:nvSpPr>
            <p:spPr>
              <a:xfrm>
                <a:off x="2322187" y="2235610"/>
                <a:ext cx="141412" cy="133308"/>
              </a:xfrm>
              <a:prstGeom prst="ellipse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6" name="137 Grupo"/>
          <p:cNvGrpSpPr>
            <a:grpSpLocks/>
          </p:cNvGrpSpPr>
          <p:nvPr/>
        </p:nvGrpSpPr>
        <p:grpSpPr bwMode="auto">
          <a:xfrm>
            <a:off x="1130516" y="3824214"/>
            <a:ext cx="1311748" cy="520700"/>
            <a:chOff x="1423632" y="2461750"/>
            <a:chExt cx="1192329" cy="520537"/>
          </a:xfrm>
        </p:grpSpPr>
        <p:sp>
          <p:nvSpPr>
            <p:cNvPr id="246" name="245 Rectángulo redondeado"/>
            <p:cNvSpPr/>
            <p:nvPr/>
          </p:nvSpPr>
          <p:spPr bwMode="auto">
            <a:xfrm>
              <a:off x="1423632" y="2461750"/>
              <a:ext cx="497827" cy="52053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latin typeface="Century Gothic" pitchFamily="34" charset="0"/>
              </a:endParaRPr>
            </a:p>
          </p:txBody>
        </p:sp>
        <p:grpSp>
          <p:nvGrpSpPr>
            <p:cNvPr id="241" name="68 Grupo"/>
            <p:cNvGrpSpPr>
              <a:grpSpLocks/>
            </p:cNvGrpSpPr>
            <p:nvPr/>
          </p:nvGrpSpPr>
          <p:grpSpPr bwMode="auto">
            <a:xfrm>
              <a:off x="1928222" y="2506291"/>
              <a:ext cx="687739" cy="436225"/>
              <a:chOff x="1939967" y="1274347"/>
              <a:chExt cx="687739" cy="436225"/>
            </a:xfrm>
          </p:grpSpPr>
          <p:grpSp>
            <p:nvGrpSpPr>
              <p:cNvPr id="242" name="70 Grupo"/>
              <p:cNvGrpSpPr>
                <a:grpSpLocks/>
              </p:cNvGrpSpPr>
              <p:nvPr/>
            </p:nvGrpSpPr>
            <p:grpSpPr bwMode="auto">
              <a:xfrm>
                <a:off x="1939967" y="1274347"/>
                <a:ext cx="687739" cy="279002"/>
                <a:chOff x="1939193" y="1284116"/>
                <a:chExt cx="687739" cy="279002"/>
              </a:xfrm>
            </p:grpSpPr>
            <p:sp>
              <p:nvSpPr>
                <p:cNvPr id="244" name="243 Rectángulo"/>
                <p:cNvSpPr/>
                <p:nvPr/>
              </p:nvSpPr>
              <p:spPr>
                <a:xfrm>
                  <a:off x="1981492" y="1284011"/>
                  <a:ext cx="594506" cy="260269"/>
                </a:xfrm>
                <a:prstGeom prst="rect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245" name="Title 1"/>
                <p:cNvSpPr txBox="1">
                  <a:spLocks/>
                </p:cNvSpPr>
                <p:nvPr/>
              </p:nvSpPr>
              <p:spPr>
                <a:xfrm>
                  <a:off x="1938202" y="1290359"/>
                  <a:ext cx="688299" cy="272965"/>
                </a:xfrm>
                <a:prstGeom prst="rect">
                  <a:avLst/>
                </a:prstGeom>
              </p:spPr>
              <p:txBody>
                <a:bodyPr anchor="ctr">
                  <a:normAutofit fontScale="70000" lnSpcReduction="20000"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2000" b="1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ontserrat "/>
                      <a:ea typeface="+mj-ea"/>
                      <a:cs typeface="Montserrat "/>
                    </a:defRPr>
                  </a:lvl1pPr>
                </a:lstStyle>
                <a:p>
                  <a:pPr algn="ctr" fontAlgn="auto">
                    <a:spcAft>
                      <a:spcPts val="0"/>
                    </a:spcAft>
                    <a:defRPr/>
                  </a:pPr>
                  <a:r>
                    <a:rPr lang="es-CO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20%</a:t>
                  </a:r>
                  <a:endParaRPr lang="es-CO" b="0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43" name="242 Elipse"/>
              <p:cNvSpPr/>
              <p:nvPr/>
            </p:nvSpPr>
            <p:spPr>
              <a:xfrm>
                <a:off x="1982266" y="1577361"/>
                <a:ext cx="141412" cy="133308"/>
              </a:xfrm>
              <a:prstGeom prst="ellipse">
                <a:avLst/>
              </a:prstGeom>
              <a:solidFill>
                <a:srgbClr val="F29E0A"/>
              </a:solidFill>
              <a:ln w="19050">
                <a:solidFill>
                  <a:srgbClr val="F29E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7" name="138 Grupo"/>
          <p:cNvGrpSpPr>
            <a:grpSpLocks/>
          </p:cNvGrpSpPr>
          <p:nvPr/>
        </p:nvGrpSpPr>
        <p:grpSpPr bwMode="auto">
          <a:xfrm>
            <a:off x="1131153" y="4416221"/>
            <a:ext cx="1311117" cy="521417"/>
            <a:chOff x="1424215" y="3033475"/>
            <a:chExt cx="1191755" cy="521254"/>
          </a:xfrm>
        </p:grpSpPr>
        <p:grpSp>
          <p:nvGrpSpPr>
            <p:cNvPr id="230" name="22 Grupo"/>
            <p:cNvGrpSpPr>
              <a:grpSpLocks/>
            </p:cNvGrpSpPr>
            <p:nvPr/>
          </p:nvGrpSpPr>
          <p:grpSpPr bwMode="auto">
            <a:xfrm>
              <a:off x="1424215" y="3033475"/>
              <a:ext cx="499833" cy="521254"/>
              <a:chOff x="1424215" y="2995375"/>
              <a:chExt cx="499833" cy="521254"/>
            </a:xfrm>
          </p:grpSpPr>
          <p:sp>
            <p:nvSpPr>
              <p:cNvPr id="238" name="237 Rectángulo redondeado"/>
              <p:cNvSpPr/>
              <p:nvPr/>
            </p:nvSpPr>
            <p:spPr>
              <a:xfrm>
                <a:off x="1423636" y="2995505"/>
                <a:ext cx="497827" cy="52053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  <p:pic>
            <p:nvPicPr>
              <p:cNvPr id="239" name="Picture 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-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7379" y="3056086"/>
                <a:ext cx="379282" cy="401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</p:pic>
        </p:grpSp>
        <p:grpSp>
          <p:nvGrpSpPr>
            <p:cNvPr id="231" name="85 Grupo"/>
            <p:cNvGrpSpPr>
              <a:grpSpLocks/>
            </p:cNvGrpSpPr>
            <p:nvPr/>
          </p:nvGrpSpPr>
          <p:grpSpPr bwMode="auto">
            <a:xfrm>
              <a:off x="1928231" y="3070604"/>
              <a:ext cx="687739" cy="436225"/>
              <a:chOff x="1927267" y="1934747"/>
              <a:chExt cx="687739" cy="436225"/>
            </a:xfrm>
          </p:grpSpPr>
          <p:grpSp>
            <p:nvGrpSpPr>
              <p:cNvPr id="232" name="86 Grupo"/>
              <p:cNvGrpSpPr>
                <a:grpSpLocks/>
              </p:cNvGrpSpPr>
              <p:nvPr/>
            </p:nvGrpSpPr>
            <p:grpSpPr bwMode="auto">
              <a:xfrm>
                <a:off x="1927267" y="1934747"/>
                <a:ext cx="687739" cy="436225"/>
                <a:chOff x="1939967" y="1274347"/>
                <a:chExt cx="687739" cy="436225"/>
              </a:xfrm>
            </p:grpSpPr>
            <p:grpSp>
              <p:nvGrpSpPr>
                <p:cNvPr id="234" name="88 Grupo"/>
                <p:cNvGrpSpPr>
                  <a:grpSpLocks/>
                </p:cNvGrpSpPr>
                <p:nvPr/>
              </p:nvGrpSpPr>
              <p:grpSpPr bwMode="auto">
                <a:xfrm>
                  <a:off x="1939967" y="1274347"/>
                  <a:ext cx="687739" cy="279002"/>
                  <a:chOff x="1939193" y="1284116"/>
                  <a:chExt cx="687739" cy="279002"/>
                </a:xfrm>
              </p:grpSpPr>
              <p:sp>
                <p:nvSpPr>
                  <p:cNvPr id="236" name="235 Rectángulo"/>
                  <p:cNvSpPr/>
                  <p:nvPr/>
                </p:nvSpPr>
                <p:spPr>
                  <a:xfrm>
                    <a:off x="1981487" y="1283617"/>
                    <a:ext cx="594506" cy="260269"/>
                  </a:xfrm>
                  <a:prstGeom prst="rect">
                    <a:avLst/>
                  </a:prstGeom>
                  <a:solidFill>
                    <a:srgbClr val="008000"/>
                  </a:solidFill>
                  <a:ln w="1905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37" name="Title 1"/>
                  <p:cNvSpPr txBox="1">
                    <a:spLocks/>
                  </p:cNvSpPr>
                  <p:nvPr/>
                </p:nvSpPr>
                <p:spPr>
                  <a:xfrm>
                    <a:off x="1938198" y="1289965"/>
                    <a:ext cx="688299" cy="272965"/>
                  </a:xfrm>
                  <a:prstGeom prst="rect">
                    <a:avLst/>
                  </a:prstGeom>
                </p:spPr>
                <p:txBody>
                  <a:bodyPr anchor="ctr">
                    <a:normAutofit fontScale="700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20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 "/>
                        <a:ea typeface="+mj-ea"/>
                        <a:cs typeface="Montserrat "/>
                      </a:defRPr>
                    </a:lvl1pPr>
                  </a:lstStyle>
                  <a:p>
                    <a:pPr algn="ctr" fontAlgn="auto">
                      <a:spcAft>
                        <a:spcPts val="0"/>
                      </a:spcAft>
                      <a:defRPr/>
                    </a:pPr>
                    <a:r>
                      <a:rPr lang="es-CO" dirty="0" smtClean="0">
                        <a:solidFill>
                          <a:schemeClr val="bg1"/>
                        </a:solidFill>
                        <a:latin typeface="Century Gothic" pitchFamily="34" charset="0"/>
                      </a:rPr>
                      <a:t>5%</a:t>
                    </a:r>
                    <a:endParaRPr lang="es-CO" b="0" dirty="0">
                      <a:solidFill>
                        <a:schemeClr val="bg1"/>
                      </a:solidFill>
                      <a:latin typeface="Century Gothic" pitchFamily="34" charset="0"/>
                    </a:endParaRPr>
                  </a:p>
                </p:txBody>
              </p:sp>
            </p:grpSp>
            <p:sp>
              <p:nvSpPr>
                <p:cNvPr id="235" name="234 Elipse"/>
                <p:cNvSpPr/>
                <p:nvPr/>
              </p:nvSpPr>
              <p:spPr>
                <a:xfrm>
                  <a:off x="1982261" y="1576967"/>
                  <a:ext cx="141412" cy="133308"/>
                </a:xfrm>
                <a:prstGeom prst="ellipse">
                  <a:avLst/>
                </a:prstGeom>
                <a:solidFill>
                  <a:srgbClr val="F29E0A"/>
                </a:solidFill>
                <a:ln w="19050">
                  <a:solidFill>
                    <a:srgbClr val="F29E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33" name="232 Elipse"/>
              <p:cNvSpPr/>
              <p:nvPr/>
            </p:nvSpPr>
            <p:spPr>
              <a:xfrm>
                <a:off x="2151376" y="2234193"/>
                <a:ext cx="141412" cy="133308"/>
              </a:xfrm>
              <a:prstGeom prst="ellipse">
                <a:avLst/>
              </a:prstGeom>
              <a:solidFill>
                <a:srgbClr val="9AA133"/>
              </a:solidFill>
              <a:ln w="19050">
                <a:solidFill>
                  <a:srgbClr val="9AA1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8" name="139 Grupo"/>
          <p:cNvGrpSpPr>
            <a:grpSpLocks/>
          </p:cNvGrpSpPr>
          <p:nvPr/>
        </p:nvGrpSpPr>
        <p:grpSpPr bwMode="auto">
          <a:xfrm>
            <a:off x="1131616" y="5008529"/>
            <a:ext cx="1310190" cy="521417"/>
            <a:chOff x="1428398" y="4220831"/>
            <a:chExt cx="1190912" cy="521254"/>
          </a:xfrm>
        </p:grpSpPr>
        <p:grpSp>
          <p:nvGrpSpPr>
            <p:cNvPr id="220" name="27 Grupo"/>
            <p:cNvGrpSpPr>
              <a:grpSpLocks/>
            </p:cNvGrpSpPr>
            <p:nvPr/>
          </p:nvGrpSpPr>
          <p:grpSpPr bwMode="auto">
            <a:xfrm>
              <a:off x="1428398" y="4220831"/>
              <a:ext cx="499833" cy="521254"/>
              <a:chOff x="1983015" y="2995375"/>
              <a:chExt cx="499833" cy="521254"/>
            </a:xfrm>
          </p:grpSpPr>
          <p:sp>
            <p:nvSpPr>
              <p:cNvPr id="228" name="227 Rectángulo redondeado"/>
              <p:cNvSpPr/>
              <p:nvPr/>
            </p:nvSpPr>
            <p:spPr>
              <a:xfrm>
                <a:off x="1983459" y="2995334"/>
                <a:ext cx="499269" cy="52053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  <p:pic>
            <p:nvPicPr>
              <p:cNvPr id="229" name="Picture 6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-20000" contras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846" y="3048972"/>
                <a:ext cx="427080" cy="4240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</p:pic>
        </p:grpSp>
        <p:grpSp>
          <p:nvGrpSpPr>
            <p:cNvPr id="221" name="121 Grupo"/>
            <p:cNvGrpSpPr>
              <a:grpSpLocks/>
            </p:cNvGrpSpPr>
            <p:nvPr/>
          </p:nvGrpSpPr>
          <p:grpSpPr bwMode="auto">
            <a:xfrm>
              <a:off x="1931571" y="4268855"/>
              <a:ext cx="687739" cy="436225"/>
              <a:chOff x="1927267" y="1934747"/>
              <a:chExt cx="687739" cy="436225"/>
            </a:xfrm>
          </p:grpSpPr>
          <p:grpSp>
            <p:nvGrpSpPr>
              <p:cNvPr id="222" name="122 Grupo"/>
              <p:cNvGrpSpPr>
                <a:grpSpLocks/>
              </p:cNvGrpSpPr>
              <p:nvPr/>
            </p:nvGrpSpPr>
            <p:grpSpPr bwMode="auto">
              <a:xfrm>
                <a:off x="1927267" y="1934747"/>
                <a:ext cx="687739" cy="436225"/>
                <a:chOff x="1939967" y="1274347"/>
                <a:chExt cx="687739" cy="436225"/>
              </a:xfrm>
            </p:grpSpPr>
            <p:grpSp>
              <p:nvGrpSpPr>
                <p:cNvPr id="224" name="124 Grupo"/>
                <p:cNvGrpSpPr>
                  <a:grpSpLocks/>
                </p:cNvGrpSpPr>
                <p:nvPr/>
              </p:nvGrpSpPr>
              <p:grpSpPr bwMode="auto">
                <a:xfrm>
                  <a:off x="1939967" y="1274347"/>
                  <a:ext cx="687739" cy="279002"/>
                  <a:chOff x="1939193" y="1284116"/>
                  <a:chExt cx="687739" cy="279002"/>
                </a:xfrm>
              </p:grpSpPr>
              <p:sp>
                <p:nvSpPr>
                  <p:cNvPr id="226" name="225 Rectángulo"/>
                  <p:cNvSpPr/>
                  <p:nvPr/>
                </p:nvSpPr>
                <p:spPr>
                  <a:xfrm>
                    <a:off x="1984795" y="1283661"/>
                    <a:ext cx="591620" cy="260269"/>
                  </a:xfrm>
                  <a:prstGeom prst="rect">
                    <a:avLst/>
                  </a:prstGeom>
                  <a:solidFill>
                    <a:srgbClr val="008000"/>
                  </a:solidFill>
                  <a:ln w="1905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27" name="Title 1"/>
                  <p:cNvSpPr txBox="1">
                    <a:spLocks/>
                  </p:cNvSpPr>
                  <p:nvPr/>
                </p:nvSpPr>
                <p:spPr>
                  <a:xfrm>
                    <a:off x="1941505" y="1290009"/>
                    <a:ext cx="686856" cy="272965"/>
                  </a:xfrm>
                  <a:prstGeom prst="rect">
                    <a:avLst/>
                  </a:prstGeom>
                </p:spPr>
                <p:txBody>
                  <a:bodyPr anchor="ctr">
                    <a:normAutofit fontScale="70000" lnSpcReduction="20000"/>
                  </a:bodyPr>
                  <a:lstStyle>
                    <a:lvl1pPr algn="l" defTabSz="457200" rtl="0" eaLnBrk="1" latinLnBrk="0" hangingPunct="1">
                      <a:spcBef>
                        <a:spcPct val="0"/>
                      </a:spcBef>
                      <a:buNone/>
                      <a:defRPr sz="20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 "/>
                        <a:ea typeface="+mj-ea"/>
                        <a:cs typeface="Montserrat "/>
                      </a:defRPr>
                    </a:lvl1pPr>
                  </a:lstStyle>
                  <a:p>
                    <a:pPr algn="ctr" fontAlgn="auto">
                      <a:spcAft>
                        <a:spcPts val="0"/>
                      </a:spcAft>
                      <a:defRPr/>
                    </a:pPr>
                    <a:r>
                      <a:rPr lang="es-CO" dirty="0" smtClean="0">
                        <a:solidFill>
                          <a:schemeClr val="bg1"/>
                        </a:solidFill>
                        <a:latin typeface="Century Gothic" pitchFamily="34" charset="0"/>
                      </a:rPr>
                      <a:t>8%</a:t>
                    </a:r>
                    <a:endParaRPr lang="es-CO" b="0" dirty="0">
                      <a:solidFill>
                        <a:schemeClr val="bg1"/>
                      </a:solidFill>
                      <a:latin typeface="Century Gothic" pitchFamily="34" charset="0"/>
                    </a:endParaRPr>
                  </a:p>
                </p:txBody>
              </p:sp>
            </p:grpSp>
            <p:sp>
              <p:nvSpPr>
                <p:cNvPr id="225" name="224 Elipse"/>
                <p:cNvSpPr/>
                <p:nvPr/>
              </p:nvSpPr>
              <p:spPr>
                <a:xfrm>
                  <a:off x="1985569" y="1577011"/>
                  <a:ext cx="139968" cy="133308"/>
                </a:xfrm>
                <a:prstGeom prst="ellipse">
                  <a:avLst/>
                </a:prstGeom>
                <a:solidFill>
                  <a:srgbClr val="F29E0A"/>
                </a:solidFill>
                <a:ln w="19050">
                  <a:solidFill>
                    <a:srgbClr val="F29E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23" name="222 Elipse"/>
              <p:cNvSpPr/>
              <p:nvPr/>
            </p:nvSpPr>
            <p:spPr>
              <a:xfrm>
                <a:off x="2153240" y="2234237"/>
                <a:ext cx="141412" cy="13330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9" name="152 Grupo"/>
          <p:cNvGrpSpPr>
            <a:grpSpLocks/>
          </p:cNvGrpSpPr>
          <p:nvPr/>
        </p:nvGrpSpPr>
        <p:grpSpPr bwMode="auto">
          <a:xfrm>
            <a:off x="6845517" y="3487665"/>
            <a:ext cx="1310189" cy="520700"/>
            <a:chOff x="1428404" y="4827549"/>
            <a:chExt cx="1190911" cy="520537"/>
          </a:xfrm>
        </p:grpSpPr>
        <p:sp>
          <p:nvSpPr>
            <p:cNvPr id="216" name="215 Rectángulo redondeado"/>
            <p:cNvSpPr/>
            <p:nvPr/>
          </p:nvSpPr>
          <p:spPr bwMode="auto">
            <a:xfrm>
              <a:off x="1428404" y="4827549"/>
              <a:ext cx="500713" cy="52053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3600" b="1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P</a:t>
              </a:r>
              <a:endParaRPr lang="es-CO" sz="3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endParaRPr>
            </a:p>
          </p:txBody>
        </p:sp>
        <p:grpSp>
          <p:nvGrpSpPr>
            <p:cNvPr id="207" name="151 Grupo"/>
            <p:cNvGrpSpPr>
              <a:grpSpLocks/>
            </p:cNvGrpSpPr>
            <p:nvPr/>
          </p:nvGrpSpPr>
          <p:grpSpPr bwMode="auto">
            <a:xfrm>
              <a:off x="1931576" y="4865546"/>
              <a:ext cx="687739" cy="436225"/>
              <a:chOff x="5204442" y="2127319"/>
              <a:chExt cx="687739" cy="436225"/>
            </a:xfrm>
          </p:grpSpPr>
          <p:grpSp>
            <p:nvGrpSpPr>
              <p:cNvPr id="208" name="142 Grupo"/>
              <p:cNvGrpSpPr>
                <a:grpSpLocks/>
              </p:cNvGrpSpPr>
              <p:nvPr/>
            </p:nvGrpSpPr>
            <p:grpSpPr bwMode="auto">
              <a:xfrm>
                <a:off x="5204442" y="2127319"/>
                <a:ext cx="687739" cy="436225"/>
                <a:chOff x="1927267" y="1934747"/>
                <a:chExt cx="687739" cy="436225"/>
              </a:xfrm>
            </p:grpSpPr>
            <p:grpSp>
              <p:nvGrpSpPr>
                <p:cNvPr id="210" name="143 Grupo"/>
                <p:cNvGrpSpPr>
                  <a:grpSpLocks/>
                </p:cNvGrpSpPr>
                <p:nvPr/>
              </p:nvGrpSpPr>
              <p:grpSpPr bwMode="auto">
                <a:xfrm>
                  <a:off x="1927267" y="1934747"/>
                  <a:ext cx="687739" cy="436225"/>
                  <a:chOff x="1939967" y="1274347"/>
                  <a:chExt cx="687739" cy="436225"/>
                </a:xfrm>
              </p:grpSpPr>
              <p:grpSp>
                <p:nvGrpSpPr>
                  <p:cNvPr id="212" name="145 Grupo"/>
                  <p:cNvGrpSpPr>
                    <a:grpSpLocks/>
                  </p:cNvGrpSpPr>
                  <p:nvPr/>
                </p:nvGrpSpPr>
                <p:grpSpPr bwMode="auto">
                  <a:xfrm>
                    <a:off x="1939967" y="1274347"/>
                    <a:ext cx="687739" cy="279002"/>
                    <a:chOff x="1939193" y="1284116"/>
                    <a:chExt cx="687739" cy="279002"/>
                  </a:xfrm>
                </p:grpSpPr>
                <p:sp>
                  <p:nvSpPr>
                    <p:cNvPr id="214" name="213 Rectángulo"/>
                    <p:cNvSpPr/>
                    <p:nvPr/>
                  </p:nvSpPr>
                  <p:spPr>
                    <a:xfrm>
                      <a:off x="1984352" y="1284207"/>
                      <a:ext cx="591620" cy="260269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19050"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CO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15" name="Title 1"/>
                    <p:cNvSpPr txBox="1">
                      <a:spLocks/>
                    </p:cNvSpPr>
                    <p:nvPr/>
                  </p:nvSpPr>
                  <p:spPr>
                    <a:xfrm>
                      <a:off x="1939620" y="1290555"/>
                      <a:ext cx="686856" cy="272965"/>
                    </a:xfrm>
                    <a:prstGeom prst="rect">
                      <a:avLst/>
                    </a:prstGeom>
                  </p:spPr>
                  <p:txBody>
                    <a:bodyPr anchor="ctr">
                      <a:normAutofit fontScale="70000" lnSpcReduction="20000"/>
                    </a:bodyPr>
                    <a:lstStyle>
                      <a:lvl1pPr algn="l" defTabSz="457200" rtl="0" eaLnBrk="1" latinLnBrk="0" hangingPunct="1">
                        <a:spcBef>
                          <a:spcPct val="0"/>
                        </a:spcBef>
                        <a:buNone/>
                        <a:defRPr sz="20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 "/>
                          <a:ea typeface="+mj-ea"/>
                          <a:cs typeface="Montserrat "/>
                        </a:defRPr>
                      </a:lvl1pPr>
                    </a:lstStyle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s-CO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25%</a:t>
                      </a:r>
                      <a:endParaRPr lang="es-CO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p:txBody>
                </p:sp>
              </p:grpSp>
              <p:sp>
                <p:nvSpPr>
                  <p:cNvPr id="213" name="212 Elipse"/>
                  <p:cNvSpPr/>
                  <p:nvPr/>
                </p:nvSpPr>
                <p:spPr>
                  <a:xfrm>
                    <a:off x="1985126" y="1577556"/>
                    <a:ext cx="141412" cy="133308"/>
                  </a:xfrm>
                  <a:prstGeom prst="ellipse">
                    <a:avLst/>
                  </a:prstGeom>
                  <a:solidFill>
                    <a:srgbClr val="F29E0A"/>
                  </a:solidFill>
                  <a:ln w="19050">
                    <a:solidFill>
                      <a:srgbClr val="F29E0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</p:grpSp>
            <p:sp>
              <p:nvSpPr>
                <p:cNvPr id="211" name="210 Elipse"/>
                <p:cNvSpPr/>
                <p:nvPr/>
              </p:nvSpPr>
              <p:spPr>
                <a:xfrm>
                  <a:off x="2152798" y="2234782"/>
                  <a:ext cx="139968" cy="133308"/>
                </a:xfrm>
                <a:prstGeom prst="ellipse">
                  <a:avLst/>
                </a:prstGeom>
                <a:solidFill>
                  <a:srgbClr val="9AA133"/>
                </a:solidFill>
                <a:ln w="19050">
                  <a:solidFill>
                    <a:srgbClr val="9AA1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09" name="208 Elipse"/>
              <p:cNvSpPr/>
              <p:nvPr/>
            </p:nvSpPr>
            <p:spPr>
              <a:xfrm>
                <a:off x="5608902" y="2427354"/>
                <a:ext cx="141412" cy="133308"/>
              </a:xfrm>
              <a:prstGeom prst="ellipse">
                <a:avLst/>
              </a:prstGeom>
              <a:solidFill>
                <a:srgbClr val="9A0827"/>
              </a:solidFill>
              <a:ln w="19050">
                <a:solidFill>
                  <a:srgbClr val="9A08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</p:grpSp>
      <p:sp>
        <p:nvSpPr>
          <p:cNvPr id="80" name="8 Flecha abajo"/>
          <p:cNvSpPr/>
          <p:nvPr/>
        </p:nvSpPr>
        <p:spPr bwMode="auto">
          <a:xfrm rot="16200000">
            <a:off x="2594985" y="3948832"/>
            <a:ext cx="149225" cy="188913"/>
          </a:xfrm>
          <a:custGeom>
            <a:avLst/>
            <a:gdLst>
              <a:gd name="connsiteX0" fmla="*/ 0 w 215808"/>
              <a:gd name="connsiteY0" fmla="*/ 104775 h 209550"/>
              <a:gd name="connsiteX1" fmla="*/ 53952 w 215808"/>
              <a:gd name="connsiteY1" fmla="*/ 104775 h 209550"/>
              <a:gd name="connsiteX2" fmla="*/ 53952 w 215808"/>
              <a:gd name="connsiteY2" fmla="*/ 0 h 209550"/>
              <a:gd name="connsiteX3" fmla="*/ 161856 w 215808"/>
              <a:gd name="connsiteY3" fmla="*/ 0 h 209550"/>
              <a:gd name="connsiteX4" fmla="*/ 161856 w 215808"/>
              <a:gd name="connsiteY4" fmla="*/ 104775 h 209550"/>
              <a:gd name="connsiteX5" fmla="*/ 215808 w 215808"/>
              <a:gd name="connsiteY5" fmla="*/ 104775 h 209550"/>
              <a:gd name="connsiteX6" fmla="*/ 107904 w 215808"/>
              <a:gd name="connsiteY6" fmla="*/ 209550 h 209550"/>
              <a:gd name="connsiteX7" fmla="*/ 0 w 215808"/>
              <a:gd name="connsiteY7" fmla="*/ 104775 h 209550"/>
              <a:gd name="connsiteX0" fmla="*/ 0 w 215808"/>
              <a:gd name="connsiteY0" fmla="*/ 104775 h 209550"/>
              <a:gd name="connsiteX1" fmla="*/ 96814 w 215808"/>
              <a:gd name="connsiteY1" fmla="*/ 126206 h 209550"/>
              <a:gd name="connsiteX2" fmla="*/ 53952 w 215808"/>
              <a:gd name="connsiteY2" fmla="*/ 0 h 209550"/>
              <a:gd name="connsiteX3" fmla="*/ 161856 w 215808"/>
              <a:gd name="connsiteY3" fmla="*/ 0 h 209550"/>
              <a:gd name="connsiteX4" fmla="*/ 161856 w 215808"/>
              <a:gd name="connsiteY4" fmla="*/ 104775 h 209550"/>
              <a:gd name="connsiteX5" fmla="*/ 215808 w 215808"/>
              <a:gd name="connsiteY5" fmla="*/ 104775 h 209550"/>
              <a:gd name="connsiteX6" fmla="*/ 107904 w 215808"/>
              <a:gd name="connsiteY6" fmla="*/ 209550 h 209550"/>
              <a:gd name="connsiteX7" fmla="*/ 0 w 215808"/>
              <a:gd name="connsiteY7" fmla="*/ 104775 h 209550"/>
              <a:gd name="connsiteX0" fmla="*/ 0 w 189614"/>
              <a:gd name="connsiteY0" fmla="*/ 104775 h 209550"/>
              <a:gd name="connsiteX1" fmla="*/ 96814 w 189614"/>
              <a:gd name="connsiteY1" fmla="*/ 126206 h 209550"/>
              <a:gd name="connsiteX2" fmla="*/ 53952 w 189614"/>
              <a:gd name="connsiteY2" fmla="*/ 0 h 209550"/>
              <a:gd name="connsiteX3" fmla="*/ 161856 w 189614"/>
              <a:gd name="connsiteY3" fmla="*/ 0 h 209550"/>
              <a:gd name="connsiteX4" fmla="*/ 161856 w 189614"/>
              <a:gd name="connsiteY4" fmla="*/ 104775 h 209550"/>
              <a:gd name="connsiteX5" fmla="*/ 189614 w 189614"/>
              <a:gd name="connsiteY5" fmla="*/ 102394 h 209550"/>
              <a:gd name="connsiteX6" fmla="*/ 107904 w 189614"/>
              <a:gd name="connsiteY6" fmla="*/ 209550 h 209550"/>
              <a:gd name="connsiteX7" fmla="*/ 0 w 189614"/>
              <a:gd name="connsiteY7" fmla="*/ 104775 h 209550"/>
              <a:gd name="connsiteX0" fmla="*/ 0 w 165802"/>
              <a:gd name="connsiteY0" fmla="*/ 116682 h 209550"/>
              <a:gd name="connsiteX1" fmla="*/ 73002 w 165802"/>
              <a:gd name="connsiteY1" fmla="*/ 126206 h 209550"/>
              <a:gd name="connsiteX2" fmla="*/ 30140 w 165802"/>
              <a:gd name="connsiteY2" fmla="*/ 0 h 209550"/>
              <a:gd name="connsiteX3" fmla="*/ 138044 w 165802"/>
              <a:gd name="connsiteY3" fmla="*/ 0 h 209550"/>
              <a:gd name="connsiteX4" fmla="*/ 138044 w 165802"/>
              <a:gd name="connsiteY4" fmla="*/ 104775 h 209550"/>
              <a:gd name="connsiteX5" fmla="*/ 165802 w 165802"/>
              <a:gd name="connsiteY5" fmla="*/ 102394 h 209550"/>
              <a:gd name="connsiteX6" fmla="*/ 84092 w 165802"/>
              <a:gd name="connsiteY6" fmla="*/ 209550 h 209550"/>
              <a:gd name="connsiteX7" fmla="*/ 0 w 165802"/>
              <a:gd name="connsiteY7" fmla="*/ 116682 h 209550"/>
              <a:gd name="connsiteX0" fmla="*/ 0 w 197306"/>
              <a:gd name="connsiteY0" fmla="*/ 116682 h 209550"/>
              <a:gd name="connsiteX1" fmla="*/ 73002 w 197306"/>
              <a:gd name="connsiteY1" fmla="*/ 126206 h 209550"/>
              <a:gd name="connsiteX2" fmla="*/ 30140 w 197306"/>
              <a:gd name="connsiteY2" fmla="*/ 0 h 209550"/>
              <a:gd name="connsiteX3" fmla="*/ 138044 w 197306"/>
              <a:gd name="connsiteY3" fmla="*/ 0 h 209550"/>
              <a:gd name="connsiteX4" fmla="*/ 138044 w 197306"/>
              <a:gd name="connsiteY4" fmla="*/ 104775 h 209550"/>
              <a:gd name="connsiteX5" fmla="*/ 197306 w 197306"/>
              <a:gd name="connsiteY5" fmla="*/ 93664 h 209550"/>
              <a:gd name="connsiteX6" fmla="*/ 84092 w 197306"/>
              <a:gd name="connsiteY6" fmla="*/ 209550 h 209550"/>
              <a:gd name="connsiteX7" fmla="*/ 0 w 197306"/>
              <a:gd name="connsiteY7" fmla="*/ 116682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06" h="209550">
                <a:moveTo>
                  <a:pt x="0" y="116682"/>
                </a:moveTo>
                <a:lnTo>
                  <a:pt x="73002" y="126206"/>
                </a:lnTo>
                <a:lnTo>
                  <a:pt x="30140" y="0"/>
                </a:lnTo>
                <a:lnTo>
                  <a:pt x="138044" y="0"/>
                </a:lnTo>
                <a:lnTo>
                  <a:pt x="138044" y="104775"/>
                </a:lnTo>
                <a:lnTo>
                  <a:pt x="197306" y="93664"/>
                </a:lnTo>
                <a:lnTo>
                  <a:pt x="84092" y="209550"/>
                </a:lnTo>
                <a:lnTo>
                  <a:pt x="0" y="116682"/>
                </a:lnTo>
                <a:close/>
              </a:path>
            </a:pathLst>
          </a:custGeom>
          <a:solidFill>
            <a:srgbClr val="F29E0A"/>
          </a:solidFill>
          <a:ln w="19050">
            <a:solidFill>
              <a:srgbClr val="F29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latin typeface="Century Gothic" pitchFamily="34" charset="0"/>
            </a:endParaRPr>
          </a:p>
        </p:txBody>
      </p:sp>
      <p:sp>
        <p:nvSpPr>
          <p:cNvPr id="81" name="8 Flecha abajo"/>
          <p:cNvSpPr/>
          <p:nvPr/>
        </p:nvSpPr>
        <p:spPr bwMode="auto">
          <a:xfrm rot="5400000">
            <a:off x="6354185" y="3969469"/>
            <a:ext cx="149225" cy="188913"/>
          </a:xfrm>
          <a:custGeom>
            <a:avLst/>
            <a:gdLst>
              <a:gd name="connsiteX0" fmla="*/ 0 w 215808"/>
              <a:gd name="connsiteY0" fmla="*/ 104775 h 209550"/>
              <a:gd name="connsiteX1" fmla="*/ 53952 w 215808"/>
              <a:gd name="connsiteY1" fmla="*/ 104775 h 209550"/>
              <a:gd name="connsiteX2" fmla="*/ 53952 w 215808"/>
              <a:gd name="connsiteY2" fmla="*/ 0 h 209550"/>
              <a:gd name="connsiteX3" fmla="*/ 161856 w 215808"/>
              <a:gd name="connsiteY3" fmla="*/ 0 h 209550"/>
              <a:gd name="connsiteX4" fmla="*/ 161856 w 215808"/>
              <a:gd name="connsiteY4" fmla="*/ 104775 h 209550"/>
              <a:gd name="connsiteX5" fmla="*/ 215808 w 215808"/>
              <a:gd name="connsiteY5" fmla="*/ 104775 h 209550"/>
              <a:gd name="connsiteX6" fmla="*/ 107904 w 215808"/>
              <a:gd name="connsiteY6" fmla="*/ 209550 h 209550"/>
              <a:gd name="connsiteX7" fmla="*/ 0 w 215808"/>
              <a:gd name="connsiteY7" fmla="*/ 104775 h 209550"/>
              <a:gd name="connsiteX0" fmla="*/ 0 w 215808"/>
              <a:gd name="connsiteY0" fmla="*/ 104775 h 209550"/>
              <a:gd name="connsiteX1" fmla="*/ 96814 w 215808"/>
              <a:gd name="connsiteY1" fmla="*/ 126206 h 209550"/>
              <a:gd name="connsiteX2" fmla="*/ 53952 w 215808"/>
              <a:gd name="connsiteY2" fmla="*/ 0 h 209550"/>
              <a:gd name="connsiteX3" fmla="*/ 161856 w 215808"/>
              <a:gd name="connsiteY3" fmla="*/ 0 h 209550"/>
              <a:gd name="connsiteX4" fmla="*/ 161856 w 215808"/>
              <a:gd name="connsiteY4" fmla="*/ 104775 h 209550"/>
              <a:gd name="connsiteX5" fmla="*/ 215808 w 215808"/>
              <a:gd name="connsiteY5" fmla="*/ 104775 h 209550"/>
              <a:gd name="connsiteX6" fmla="*/ 107904 w 215808"/>
              <a:gd name="connsiteY6" fmla="*/ 209550 h 209550"/>
              <a:gd name="connsiteX7" fmla="*/ 0 w 215808"/>
              <a:gd name="connsiteY7" fmla="*/ 104775 h 209550"/>
              <a:gd name="connsiteX0" fmla="*/ 0 w 189614"/>
              <a:gd name="connsiteY0" fmla="*/ 104775 h 209550"/>
              <a:gd name="connsiteX1" fmla="*/ 96814 w 189614"/>
              <a:gd name="connsiteY1" fmla="*/ 126206 h 209550"/>
              <a:gd name="connsiteX2" fmla="*/ 53952 w 189614"/>
              <a:gd name="connsiteY2" fmla="*/ 0 h 209550"/>
              <a:gd name="connsiteX3" fmla="*/ 161856 w 189614"/>
              <a:gd name="connsiteY3" fmla="*/ 0 h 209550"/>
              <a:gd name="connsiteX4" fmla="*/ 161856 w 189614"/>
              <a:gd name="connsiteY4" fmla="*/ 104775 h 209550"/>
              <a:gd name="connsiteX5" fmla="*/ 189614 w 189614"/>
              <a:gd name="connsiteY5" fmla="*/ 102394 h 209550"/>
              <a:gd name="connsiteX6" fmla="*/ 107904 w 189614"/>
              <a:gd name="connsiteY6" fmla="*/ 209550 h 209550"/>
              <a:gd name="connsiteX7" fmla="*/ 0 w 189614"/>
              <a:gd name="connsiteY7" fmla="*/ 104775 h 209550"/>
              <a:gd name="connsiteX0" fmla="*/ 0 w 165802"/>
              <a:gd name="connsiteY0" fmla="*/ 116682 h 209550"/>
              <a:gd name="connsiteX1" fmla="*/ 73002 w 165802"/>
              <a:gd name="connsiteY1" fmla="*/ 126206 h 209550"/>
              <a:gd name="connsiteX2" fmla="*/ 30140 w 165802"/>
              <a:gd name="connsiteY2" fmla="*/ 0 h 209550"/>
              <a:gd name="connsiteX3" fmla="*/ 138044 w 165802"/>
              <a:gd name="connsiteY3" fmla="*/ 0 h 209550"/>
              <a:gd name="connsiteX4" fmla="*/ 138044 w 165802"/>
              <a:gd name="connsiteY4" fmla="*/ 104775 h 209550"/>
              <a:gd name="connsiteX5" fmla="*/ 165802 w 165802"/>
              <a:gd name="connsiteY5" fmla="*/ 102394 h 209550"/>
              <a:gd name="connsiteX6" fmla="*/ 84092 w 165802"/>
              <a:gd name="connsiteY6" fmla="*/ 209550 h 209550"/>
              <a:gd name="connsiteX7" fmla="*/ 0 w 165802"/>
              <a:gd name="connsiteY7" fmla="*/ 116682 h 209550"/>
              <a:gd name="connsiteX0" fmla="*/ 0 w 197306"/>
              <a:gd name="connsiteY0" fmla="*/ 116682 h 209550"/>
              <a:gd name="connsiteX1" fmla="*/ 73002 w 197306"/>
              <a:gd name="connsiteY1" fmla="*/ 126206 h 209550"/>
              <a:gd name="connsiteX2" fmla="*/ 30140 w 197306"/>
              <a:gd name="connsiteY2" fmla="*/ 0 h 209550"/>
              <a:gd name="connsiteX3" fmla="*/ 138044 w 197306"/>
              <a:gd name="connsiteY3" fmla="*/ 0 h 209550"/>
              <a:gd name="connsiteX4" fmla="*/ 138044 w 197306"/>
              <a:gd name="connsiteY4" fmla="*/ 104775 h 209550"/>
              <a:gd name="connsiteX5" fmla="*/ 197306 w 197306"/>
              <a:gd name="connsiteY5" fmla="*/ 93664 h 209550"/>
              <a:gd name="connsiteX6" fmla="*/ 84092 w 197306"/>
              <a:gd name="connsiteY6" fmla="*/ 209550 h 209550"/>
              <a:gd name="connsiteX7" fmla="*/ 0 w 197306"/>
              <a:gd name="connsiteY7" fmla="*/ 116682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06" h="209550">
                <a:moveTo>
                  <a:pt x="0" y="116682"/>
                </a:moveTo>
                <a:lnTo>
                  <a:pt x="73002" y="126206"/>
                </a:lnTo>
                <a:lnTo>
                  <a:pt x="30140" y="0"/>
                </a:lnTo>
                <a:lnTo>
                  <a:pt x="138044" y="0"/>
                </a:lnTo>
                <a:lnTo>
                  <a:pt x="138044" y="104775"/>
                </a:lnTo>
                <a:lnTo>
                  <a:pt x="197306" y="93664"/>
                </a:lnTo>
                <a:lnTo>
                  <a:pt x="84092" y="209550"/>
                </a:lnTo>
                <a:lnTo>
                  <a:pt x="0" y="116682"/>
                </a:lnTo>
                <a:close/>
              </a:path>
            </a:pathLst>
          </a:custGeom>
          <a:solidFill>
            <a:srgbClr val="F29E0A"/>
          </a:solidFill>
          <a:ln w="19050">
            <a:solidFill>
              <a:srgbClr val="F29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latin typeface="Century Gothic" pitchFamily="34" charset="0"/>
            </a:endParaRPr>
          </a:p>
        </p:txBody>
      </p:sp>
      <p:grpSp>
        <p:nvGrpSpPr>
          <p:cNvPr id="82" name="62479 Grupo"/>
          <p:cNvGrpSpPr>
            <a:grpSpLocks/>
          </p:cNvGrpSpPr>
          <p:nvPr/>
        </p:nvGrpSpPr>
        <p:grpSpPr bwMode="auto">
          <a:xfrm>
            <a:off x="3931224" y="5179638"/>
            <a:ext cx="4456550" cy="481610"/>
            <a:chOff x="3869441" y="4536303"/>
            <a:chExt cx="4456216" cy="481458"/>
          </a:xfrm>
        </p:grpSpPr>
        <p:grpSp>
          <p:nvGrpSpPr>
            <p:cNvPr id="190" name="62478 Grupo"/>
            <p:cNvGrpSpPr>
              <a:grpSpLocks/>
            </p:cNvGrpSpPr>
            <p:nvPr/>
          </p:nvGrpSpPr>
          <p:grpSpPr bwMode="auto">
            <a:xfrm>
              <a:off x="3869441" y="4746815"/>
              <a:ext cx="4442900" cy="270946"/>
              <a:chOff x="3869441" y="4746815"/>
              <a:chExt cx="4442900" cy="270946"/>
            </a:xfrm>
          </p:grpSpPr>
          <p:grpSp>
            <p:nvGrpSpPr>
              <p:cNvPr id="192" name="62476 Grupo"/>
              <p:cNvGrpSpPr>
                <a:grpSpLocks/>
              </p:cNvGrpSpPr>
              <p:nvPr/>
            </p:nvGrpSpPr>
            <p:grpSpPr bwMode="auto">
              <a:xfrm>
                <a:off x="3869441" y="4746815"/>
                <a:ext cx="1325011" cy="266868"/>
                <a:chOff x="3915621" y="4746815"/>
                <a:chExt cx="1325011" cy="266868"/>
              </a:xfrm>
            </p:grpSpPr>
            <p:grpSp>
              <p:nvGrpSpPr>
                <p:cNvPr id="200" name="62474 Grupo"/>
                <p:cNvGrpSpPr>
                  <a:grpSpLocks/>
                </p:cNvGrpSpPr>
                <p:nvPr/>
              </p:nvGrpSpPr>
              <p:grpSpPr bwMode="auto">
                <a:xfrm>
                  <a:off x="3915621" y="4749428"/>
                  <a:ext cx="590381" cy="261610"/>
                  <a:chOff x="3924857" y="4749428"/>
                  <a:chExt cx="590381" cy="261610"/>
                </a:xfrm>
              </p:grpSpPr>
              <p:sp>
                <p:nvSpPr>
                  <p:cNvPr id="204" name="203 Elipse"/>
                  <p:cNvSpPr/>
                  <p:nvPr/>
                </p:nvSpPr>
                <p:spPr bwMode="auto">
                  <a:xfrm>
                    <a:off x="3925301" y="4814625"/>
                    <a:ext cx="155563" cy="133308"/>
                  </a:xfrm>
                  <a:prstGeom prst="ellipse">
                    <a:avLst/>
                  </a:prstGeom>
                  <a:solidFill>
                    <a:srgbClr val="F29E0A"/>
                  </a:solidFill>
                  <a:ln w="19050">
                    <a:solidFill>
                      <a:srgbClr val="F29E0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05" name="190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4026000" y="4749428"/>
                    <a:ext cx="48923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800"/>
                      </a:spcBef>
                      <a:spcAft>
                        <a:spcPts val="800"/>
                      </a:spcAft>
                      <a:buFont typeface="Arial" pitchFamily="34" charset="0"/>
                      <a:defRPr sz="1600">
                        <a:solidFill>
                          <a:srgbClr val="DC002E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spcBef>
                        <a:spcPts val="400"/>
                      </a:spcBef>
                      <a:spcAft>
                        <a:spcPts val="400"/>
                      </a:spcAft>
                      <a:buClr>
                        <a:schemeClr val="tx2"/>
                      </a:buClr>
                      <a:buFont typeface="Arial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s-CO" sz="1100">
                        <a:solidFill>
                          <a:srgbClr val="F29E0A"/>
                        </a:solidFill>
                        <a:latin typeface="Century Gothic" pitchFamily="34" charset="0"/>
                      </a:rPr>
                      <a:t>Paid</a:t>
                    </a:r>
                  </a:p>
                </p:txBody>
              </p:sp>
            </p:grpSp>
            <p:grpSp>
              <p:nvGrpSpPr>
                <p:cNvPr id="201" name="62475 Grupo"/>
                <p:cNvGrpSpPr>
                  <a:grpSpLocks/>
                </p:cNvGrpSpPr>
                <p:nvPr/>
              </p:nvGrpSpPr>
              <p:grpSpPr bwMode="auto">
                <a:xfrm>
                  <a:off x="4450478" y="4746815"/>
                  <a:ext cx="790154" cy="266868"/>
                  <a:chOff x="4450478" y="4746815"/>
                  <a:chExt cx="790154" cy="266868"/>
                </a:xfrm>
              </p:grpSpPr>
              <p:sp>
                <p:nvSpPr>
                  <p:cNvPr id="202" name="201 Elipse"/>
                  <p:cNvSpPr/>
                  <p:nvPr/>
                </p:nvSpPr>
                <p:spPr bwMode="auto">
                  <a:xfrm>
                    <a:off x="4451013" y="4814625"/>
                    <a:ext cx="155563" cy="133308"/>
                  </a:xfrm>
                  <a:prstGeom prst="ellipse">
                    <a:avLst/>
                  </a:prstGeom>
                  <a:solidFill>
                    <a:srgbClr val="9AA133"/>
                  </a:solidFill>
                  <a:ln w="19050">
                    <a:solidFill>
                      <a:srgbClr val="9AA1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03" name="235 Rectángulo"/>
                  <p:cNvSpPr>
                    <a:spLocks noChangeArrowheads="1"/>
                  </p:cNvSpPr>
                  <p:nvPr/>
                </p:nvSpPr>
                <p:spPr bwMode="auto">
                  <a:xfrm>
                    <a:off x="4568652" y="4746815"/>
                    <a:ext cx="671980" cy="2668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ts val="800"/>
                      </a:spcBef>
                      <a:spcAft>
                        <a:spcPts val="800"/>
                      </a:spcAft>
                      <a:buFont typeface="Arial" pitchFamily="34" charset="0"/>
                      <a:defRPr sz="1600">
                        <a:solidFill>
                          <a:srgbClr val="DC002E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spcBef>
                        <a:spcPts val="400"/>
                      </a:spcBef>
                      <a:spcAft>
                        <a:spcPts val="400"/>
                      </a:spcAft>
                      <a:buClr>
                        <a:schemeClr val="tx2"/>
                      </a:buClr>
                      <a:buFont typeface="Arial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lnSpc>
                        <a:spcPts val="1800"/>
                      </a:lnSpc>
                      <a:spcBef>
                        <a:spcPts val="1200"/>
                      </a:spcBef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lnSpc>
                        <a:spcPts val="1800"/>
                      </a:lnSpc>
                      <a:spcBef>
                        <a:spcPts val="12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s-CO" sz="1100">
                        <a:solidFill>
                          <a:srgbClr val="9AA133"/>
                        </a:solidFill>
                        <a:latin typeface="Century Gothic" pitchFamily="34" charset="0"/>
                      </a:rPr>
                      <a:t>Earned</a:t>
                    </a:r>
                  </a:p>
                </p:txBody>
              </p:sp>
            </p:grpSp>
          </p:grpSp>
          <p:grpSp>
            <p:nvGrpSpPr>
              <p:cNvPr id="193" name="62477 Grupo"/>
              <p:cNvGrpSpPr>
                <a:grpSpLocks/>
              </p:cNvGrpSpPr>
              <p:nvPr/>
            </p:nvGrpSpPr>
            <p:grpSpPr bwMode="auto">
              <a:xfrm>
                <a:off x="5157709" y="4749428"/>
                <a:ext cx="3154632" cy="268333"/>
                <a:chOff x="5157709" y="4749428"/>
                <a:chExt cx="3154632" cy="268333"/>
              </a:xfrm>
            </p:grpSpPr>
            <p:sp>
              <p:nvSpPr>
                <p:cNvPr id="194" name="193 Elipse"/>
                <p:cNvSpPr/>
                <p:nvPr/>
              </p:nvSpPr>
              <p:spPr bwMode="auto">
                <a:xfrm>
                  <a:off x="5881097" y="4817799"/>
                  <a:ext cx="155563" cy="133308"/>
                </a:xfrm>
                <a:prstGeom prst="ellipse">
                  <a:avLst/>
                </a:prstGeom>
                <a:solidFill>
                  <a:srgbClr val="9A0827"/>
                </a:solidFill>
                <a:ln w="19050">
                  <a:solidFill>
                    <a:srgbClr val="9A08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195" name="194 Elipse"/>
                <p:cNvSpPr/>
                <p:nvPr/>
              </p:nvSpPr>
              <p:spPr bwMode="auto">
                <a:xfrm>
                  <a:off x="5160426" y="4817799"/>
                  <a:ext cx="155563" cy="133308"/>
                </a:xfrm>
                <a:prstGeom prst="ellipse">
                  <a:avLst/>
                </a:prstGeom>
                <a:solidFill>
                  <a:srgbClr val="404040"/>
                </a:solidFill>
                <a:ln w="19050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196" name="236 Rectángulo"/>
                <p:cNvSpPr>
                  <a:spLocks noChangeArrowheads="1"/>
                </p:cNvSpPr>
                <p:nvPr/>
              </p:nvSpPr>
              <p:spPr bwMode="auto">
                <a:xfrm>
                  <a:off x="5262480" y="4749428"/>
                  <a:ext cx="66717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800"/>
                    </a:spcBef>
                    <a:spcAft>
                      <a:spcPts val="800"/>
                    </a:spcAft>
                    <a:buFont typeface="Arial" pitchFamily="34" charset="0"/>
                    <a:defRPr sz="1600">
                      <a:solidFill>
                        <a:srgbClr val="DC002E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ts val="400"/>
                    </a:spcBef>
                    <a:spcAft>
                      <a:spcPts val="400"/>
                    </a:spcAft>
                    <a:buClr>
                      <a:schemeClr val="tx2"/>
                    </a:buClr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s-CO" sz="1100">
                      <a:solidFill>
                        <a:srgbClr val="404040"/>
                      </a:solidFill>
                      <a:latin typeface="Century Gothic" pitchFamily="34" charset="0"/>
                    </a:rPr>
                    <a:t>Shared</a:t>
                  </a:r>
                </a:p>
              </p:txBody>
            </p:sp>
            <p:sp>
              <p:nvSpPr>
                <p:cNvPr id="197" name="237 Rectángulo"/>
                <p:cNvSpPr>
                  <a:spLocks noChangeArrowheads="1"/>
                </p:cNvSpPr>
                <p:nvPr/>
              </p:nvSpPr>
              <p:spPr bwMode="auto">
                <a:xfrm>
                  <a:off x="5993153" y="4751810"/>
                  <a:ext cx="697627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800"/>
                    </a:spcBef>
                    <a:spcAft>
                      <a:spcPts val="800"/>
                    </a:spcAft>
                    <a:buFont typeface="Arial" pitchFamily="34" charset="0"/>
                    <a:defRPr sz="1600">
                      <a:solidFill>
                        <a:srgbClr val="DC002E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ts val="400"/>
                    </a:spcBef>
                    <a:spcAft>
                      <a:spcPts val="400"/>
                    </a:spcAft>
                    <a:buClr>
                      <a:schemeClr val="tx2"/>
                    </a:buClr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lnSpc>
                      <a:spcPts val="1800"/>
                    </a:lnSpc>
                    <a:spcBef>
                      <a:spcPts val="1200"/>
                    </a:spcBef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lnSpc>
                      <a:spcPts val="1800"/>
                    </a:lnSpc>
                    <a:spcBef>
                      <a:spcPts val="12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s-CO" sz="1100" dirty="0">
                      <a:solidFill>
                        <a:srgbClr val="9A0827"/>
                      </a:solidFill>
                      <a:latin typeface="Century Gothic" pitchFamily="34" charset="0"/>
                    </a:rPr>
                    <a:t>Owned</a:t>
                  </a:r>
                </a:p>
              </p:txBody>
            </p:sp>
            <p:sp>
              <p:nvSpPr>
                <p:cNvPr id="198" name="197 Rectángulo"/>
                <p:cNvSpPr/>
                <p:nvPr/>
              </p:nvSpPr>
              <p:spPr bwMode="auto">
                <a:xfrm>
                  <a:off x="6655739" y="4817799"/>
                  <a:ext cx="155563" cy="133308"/>
                </a:xfrm>
                <a:prstGeom prst="rect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199" name="198 Rectángulo"/>
                <p:cNvSpPr/>
                <p:nvPr/>
              </p:nvSpPr>
              <p:spPr bwMode="auto">
                <a:xfrm>
                  <a:off x="6779555" y="4755906"/>
                  <a:ext cx="1533410" cy="2618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itchFamily="34" charset="0"/>
                    </a:rPr>
                    <a:t>Share of Investment</a:t>
                  </a:r>
                </a:p>
              </p:txBody>
            </p:sp>
          </p:grpSp>
        </p:grpSp>
        <p:sp>
          <p:nvSpPr>
            <p:cNvPr id="191" name="241 Rectángulo"/>
            <p:cNvSpPr>
              <a:spLocks noChangeArrowheads="1"/>
            </p:cNvSpPr>
            <p:nvPr/>
          </p:nvSpPr>
          <p:spPr bwMode="auto">
            <a:xfrm>
              <a:off x="6456374" y="4536303"/>
              <a:ext cx="1869283" cy="3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s-CO" sz="1400" b="1" dirty="0">
                  <a:solidFill>
                    <a:srgbClr val="008000"/>
                  </a:solidFill>
                  <a:latin typeface="Century Gothic" pitchFamily="34" charset="0"/>
                </a:rPr>
                <a:t>COP$ </a:t>
              </a:r>
              <a:r>
                <a:rPr lang="en-US" altLang="es-CO" sz="1400" dirty="0" smtClean="0">
                  <a:solidFill>
                    <a:srgbClr val="008000"/>
                  </a:solidFill>
                  <a:latin typeface="Century Gothic" pitchFamily="34" charset="0"/>
                </a:rPr>
                <a:t>1,000,000,000</a:t>
              </a:r>
              <a:endParaRPr lang="en-US" altLang="es-CO" sz="1400" dirty="0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3" name="243 Grupo"/>
          <p:cNvGrpSpPr>
            <a:grpSpLocks/>
          </p:cNvGrpSpPr>
          <p:nvPr/>
        </p:nvGrpSpPr>
        <p:grpSpPr bwMode="auto">
          <a:xfrm>
            <a:off x="1072674" y="2051847"/>
            <a:ext cx="1516481" cy="417892"/>
            <a:chOff x="707553" y="3733125"/>
            <a:chExt cx="1378422" cy="417761"/>
          </a:xfrm>
        </p:grpSpPr>
        <p:grpSp>
          <p:nvGrpSpPr>
            <p:cNvPr id="183" name="244 Grupo"/>
            <p:cNvGrpSpPr>
              <a:grpSpLocks/>
            </p:cNvGrpSpPr>
            <p:nvPr/>
          </p:nvGrpSpPr>
          <p:grpSpPr bwMode="auto">
            <a:xfrm>
              <a:off x="707553" y="3738994"/>
              <a:ext cx="1378422" cy="411892"/>
              <a:chOff x="707553" y="3738994"/>
              <a:chExt cx="1378422" cy="411892"/>
            </a:xfrm>
          </p:grpSpPr>
          <p:grpSp>
            <p:nvGrpSpPr>
              <p:cNvPr id="185" name="246 Grupo"/>
              <p:cNvGrpSpPr>
                <a:grpSpLocks/>
              </p:cNvGrpSpPr>
              <p:nvPr/>
            </p:nvGrpSpPr>
            <p:grpSpPr bwMode="auto">
              <a:xfrm>
                <a:off x="707553" y="3902630"/>
                <a:ext cx="1378422" cy="84631"/>
                <a:chOff x="707553" y="3858180"/>
                <a:chExt cx="1378422" cy="84631"/>
              </a:xfrm>
            </p:grpSpPr>
            <p:cxnSp>
              <p:nvCxnSpPr>
                <p:cNvPr id="187" name="186 Conector recto"/>
                <p:cNvCxnSpPr/>
                <p:nvPr/>
              </p:nvCxnSpPr>
              <p:spPr>
                <a:xfrm>
                  <a:off x="708182" y="3900465"/>
                  <a:ext cx="1378042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187 Conector recto"/>
                <p:cNvCxnSpPr/>
                <p:nvPr/>
              </p:nvCxnSpPr>
              <p:spPr>
                <a:xfrm>
                  <a:off x="709625" y="3857615"/>
                  <a:ext cx="0" cy="85698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188 Conector recto"/>
                <p:cNvCxnSpPr/>
                <p:nvPr/>
              </p:nvCxnSpPr>
              <p:spPr>
                <a:xfrm>
                  <a:off x="2080452" y="3857615"/>
                  <a:ext cx="0" cy="85698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185 Elipse"/>
              <p:cNvSpPr/>
              <p:nvPr/>
            </p:nvSpPr>
            <p:spPr>
              <a:xfrm>
                <a:off x="1181478" y="3738604"/>
                <a:ext cx="431450" cy="412621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</p:grpSp>
        <p:sp>
          <p:nvSpPr>
            <p:cNvPr id="184" name="Title 1"/>
            <p:cNvSpPr txBox="1">
              <a:spLocks/>
            </p:cNvSpPr>
            <p:nvPr/>
          </p:nvSpPr>
          <p:spPr bwMode="auto">
            <a:xfrm>
              <a:off x="1119755" y="3733125"/>
              <a:ext cx="554207" cy="399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2200" b="1" dirty="0" smtClean="0">
                  <a:solidFill>
                    <a:schemeClr val="bg1"/>
                  </a:solidFill>
                  <a:latin typeface="Century Gothic" pitchFamily="34" charset="0"/>
                  <a:ea typeface="Montserrat "/>
                  <a:cs typeface="Montserrat "/>
                </a:rPr>
                <a:t>40</a:t>
              </a:r>
              <a:endParaRPr lang="es-CO" altLang="es-CO" sz="2200" dirty="0">
                <a:solidFill>
                  <a:schemeClr val="bg1"/>
                </a:solidFill>
                <a:latin typeface="Century Gothic" pitchFamily="34" charset="0"/>
                <a:ea typeface="Montserrat "/>
                <a:cs typeface="Montserrat "/>
              </a:endParaRPr>
            </a:p>
          </p:txBody>
        </p:sp>
      </p:grpSp>
      <p:grpSp>
        <p:nvGrpSpPr>
          <p:cNvPr id="176" name="254 Grupo"/>
          <p:cNvGrpSpPr>
            <a:grpSpLocks/>
          </p:cNvGrpSpPr>
          <p:nvPr/>
        </p:nvGrpSpPr>
        <p:grpSpPr bwMode="auto">
          <a:xfrm>
            <a:off x="2727252" y="2221398"/>
            <a:ext cx="3714453" cy="84677"/>
            <a:chOff x="2151811" y="3858176"/>
            <a:chExt cx="3376295" cy="84651"/>
          </a:xfrm>
        </p:grpSpPr>
        <p:cxnSp>
          <p:nvCxnSpPr>
            <p:cNvPr id="180" name="179 Conector recto"/>
            <p:cNvCxnSpPr/>
            <p:nvPr/>
          </p:nvCxnSpPr>
          <p:spPr>
            <a:xfrm>
              <a:off x="2154960" y="3900466"/>
              <a:ext cx="3367907" cy="1587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>
              <a:off x="2152074" y="3857616"/>
              <a:ext cx="0" cy="85699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>
              <a:off x="5528639" y="3857616"/>
              <a:ext cx="0" cy="85699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267 Grupo"/>
          <p:cNvGrpSpPr>
            <a:grpSpLocks/>
          </p:cNvGrpSpPr>
          <p:nvPr/>
        </p:nvGrpSpPr>
        <p:grpSpPr bwMode="auto">
          <a:xfrm>
            <a:off x="4361156" y="2059712"/>
            <a:ext cx="465339" cy="400039"/>
            <a:chOff x="3422793" y="771171"/>
            <a:chExt cx="422975" cy="399914"/>
          </a:xfrm>
        </p:grpSpPr>
        <p:sp>
          <p:nvSpPr>
            <p:cNvPr id="178" name="177 Elipse"/>
            <p:cNvSpPr/>
            <p:nvPr/>
          </p:nvSpPr>
          <p:spPr>
            <a:xfrm>
              <a:off x="3461683" y="814808"/>
              <a:ext cx="337656" cy="320575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latin typeface="Century Gothic" pitchFamily="34" charset="0"/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 bwMode="auto">
            <a:xfrm>
              <a:off x="3422793" y="771171"/>
              <a:ext cx="422975" cy="399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1700" b="1" dirty="0" smtClean="0">
                  <a:solidFill>
                    <a:schemeClr val="bg1"/>
                  </a:solidFill>
                  <a:latin typeface="Century Gothic" pitchFamily="34" charset="0"/>
                  <a:ea typeface="Montserrat "/>
                  <a:cs typeface="Montserrat "/>
                </a:rPr>
                <a:t>25</a:t>
              </a:r>
              <a:endParaRPr lang="es-CO" altLang="es-CO" sz="1700" dirty="0">
                <a:solidFill>
                  <a:schemeClr val="bg1"/>
                </a:solidFill>
                <a:latin typeface="Century Gothic" pitchFamily="34" charset="0"/>
                <a:ea typeface="Montserrat "/>
                <a:cs typeface="Montserrat "/>
              </a:endParaRPr>
            </a:p>
          </p:txBody>
        </p:sp>
      </p:grpSp>
      <p:grpSp>
        <p:nvGrpSpPr>
          <p:cNvPr id="169" name="262 Grupo"/>
          <p:cNvGrpSpPr>
            <a:grpSpLocks/>
          </p:cNvGrpSpPr>
          <p:nvPr/>
        </p:nvGrpSpPr>
        <p:grpSpPr bwMode="auto">
          <a:xfrm>
            <a:off x="6585662" y="2218238"/>
            <a:ext cx="1579111" cy="87812"/>
            <a:chOff x="3606002" y="3855021"/>
            <a:chExt cx="1435351" cy="87785"/>
          </a:xfrm>
        </p:grpSpPr>
        <p:cxnSp>
          <p:nvCxnSpPr>
            <p:cNvPr id="173" name="172 Conector recto"/>
            <p:cNvCxnSpPr/>
            <p:nvPr/>
          </p:nvCxnSpPr>
          <p:spPr>
            <a:xfrm>
              <a:off x="3605551" y="3900468"/>
              <a:ext cx="1434318" cy="1587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>
              <a:off x="3606995" y="3857618"/>
              <a:ext cx="0" cy="85699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>
              <a:off x="5041313" y="3854444"/>
              <a:ext cx="0" cy="85699"/>
            </a:xfrm>
            <a:prstGeom prst="line">
              <a:avLst/>
            </a:prstGeom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85 Conector recto"/>
          <p:cNvCxnSpPr/>
          <p:nvPr/>
        </p:nvCxnSpPr>
        <p:spPr bwMode="auto">
          <a:xfrm>
            <a:off x="6483566" y="3457501"/>
            <a:ext cx="0" cy="1154112"/>
          </a:xfrm>
          <a:prstGeom prst="line">
            <a:avLst/>
          </a:prstGeom>
          <a:ln w="12700">
            <a:solidFill>
              <a:srgbClr val="F29E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 bwMode="auto">
          <a:xfrm>
            <a:off x="2616416" y="2616126"/>
            <a:ext cx="0" cy="2901950"/>
          </a:xfrm>
          <a:prstGeom prst="line">
            <a:avLst/>
          </a:prstGeom>
          <a:ln w="12700">
            <a:solidFill>
              <a:srgbClr val="F29E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curvado"/>
          <p:cNvCxnSpPr>
            <a:stCxn id="258" idx="0"/>
            <a:endCxn id="216" idx="0"/>
          </p:cNvCxnSpPr>
          <p:nvPr/>
        </p:nvCxnSpPr>
        <p:spPr bwMode="auto">
          <a:xfrm rot="16200000" flipH="1">
            <a:off x="3835617" y="203125"/>
            <a:ext cx="855662" cy="5713413"/>
          </a:xfrm>
          <a:prstGeom prst="curvedConnector3">
            <a:avLst>
              <a:gd name="adj1" fmla="val -1349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120 Grupo"/>
          <p:cNvGrpSpPr>
            <a:grpSpLocks/>
          </p:cNvGrpSpPr>
          <p:nvPr/>
        </p:nvGrpSpPr>
        <p:grpSpPr bwMode="auto">
          <a:xfrm>
            <a:off x="1131047" y="3225219"/>
            <a:ext cx="1310038" cy="521417"/>
            <a:chOff x="1424214" y="3644942"/>
            <a:chExt cx="1190774" cy="521254"/>
          </a:xfrm>
        </p:grpSpPr>
        <p:grpSp>
          <p:nvGrpSpPr>
            <p:cNvPr id="159" name="40 Grupo"/>
            <p:cNvGrpSpPr>
              <a:grpSpLocks/>
            </p:cNvGrpSpPr>
            <p:nvPr/>
          </p:nvGrpSpPr>
          <p:grpSpPr bwMode="auto">
            <a:xfrm>
              <a:off x="1424214" y="3644942"/>
              <a:ext cx="499833" cy="521254"/>
              <a:chOff x="3761036" y="2988466"/>
              <a:chExt cx="499833" cy="521254"/>
            </a:xfrm>
          </p:grpSpPr>
          <p:sp>
            <p:nvSpPr>
              <p:cNvPr id="167" name="166 Rectángulo redondeado"/>
              <p:cNvSpPr/>
              <p:nvPr/>
            </p:nvSpPr>
            <p:spPr>
              <a:xfrm>
                <a:off x="3759111" y="2988973"/>
                <a:ext cx="500712" cy="52053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  <p:pic>
            <p:nvPicPr>
              <p:cNvPr id="168" name="167 Imagen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117" t="51170" r="26598" b="41163"/>
              <a:stretch/>
            </p:blipFill>
            <p:spPr>
              <a:xfrm>
                <a:off x="3834770" y="3036900"/>
                <a:ext cx="337117" cy="424814"/>
              </a:xfrm>
              <a:prstGeom prst="rect">
                <a:avLst/>
              </a:prstGeom>
            </p:spPr>
          </p:pic>
        </p:grpSp>
        <p:grpSp>
          <p:nvGrpSpPr>
            <p:cNvPr id="160" name="112 Grupo"/>
            <p:cNvGrpSpPr>
              <a:grpSpLocks/>
            </p:cNvGrpSpPr>
            <p:nvPr/>
          </p:nvGrpSpPr>
          <p:grpSpPr bwMode="auto">
            <a:xfrm>
              <a:off x="1927249" y="3688112"/>
              <a:ext cx="687739" cy="436225"/>
              <a:chOff x="1939967" y="1274347"/>
              <a:chExt cx="687739" cy="436225"/>
            </a:xfrm>
          </p:grpSpPr>
          <p:grpSp>
            <p:nvGrpSpPr>
              <p:cNvPr id="161" name="114 Grupo"/>
              <p:cNvGrpSpPr>
                <a:grpSpLocks/>
              </p:cNvGrpSpPr>
              <p:nvPr/>
            </p:nvGrpSpPr>
            <p:grpSpPr bwMode="auto">
              <a:xfrm>
                <a:off x="1939967" y="1274347"/>
                <a:ext cx="687739" cy="279002"/>
                <a:chOff x="1939193" y="1284116"/>
                <a:chExt cx="687739" cy="279002"/>
              </a:xfrm>
            </p:grpSpPr>
            <p:sp>
              <p:nvSpPr>
                <p:cNvPr id="165" name="164 Rectángulo"/>
                <p:cNvSpPr/>
                <p:nvPr/>
              </p:nvSpPr>
              <p:spPr>
                <a:xfrm>
                  <a:off x="1982564" y="1284302"/>
                  <a:ext cx="594506" cy="260269"/>
                </a:xfrm>
                <a:prstGeom prst="rect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166" name="Title 1"/>
                <p:cNvSpPr txBox="1">
                  <a:spLocks/>
                </p:cNvSpPr>
                <p:nvPr/>
              </p:nvSpPr>
              <p:spPr>
                <a:xfrm>
                  <a:off x="1937831" y="1290650"/>
                  <a:ext cx="689742" cy="274552"/>
                </a:xfrm>
                <a:prstGeom prst="rect">
                  <a:avLst/>
                </a:prstGeom>
              </p:spPr>
              <p:txBody>
                <a:bodyPr anchor="ctr">
                  <a:normAutofit fontScale="70000" lnSpcReduction="20000"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2000" b="1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ontserrat "/>
                      <a:ea typeface="+mj-ea"/>
                      <a:cs typeface="Montserrat "/>
                    </a:defRPr>
                  </a:lvl1pPr>
                </a:lstStyle>
                <a:p>
                  <a:pPr algn="ctr" fontAlgn="auto">
                    <a:spcAft>
                      <a:spcPts val="0"/>
                    </a:spcAft>
                    <a:defRPr/>
                  </a:pPr>
                  <a:r>
                    <a:rPr lang="es-CO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20%</a:t>
                  </a:r>
                  <a:endParaRPr lang="es-CO" b="0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62" name="115 Grupo"/>
              <p:cNvGrpSpPr>
                <a:grpSpLocks/>
              </p:cNvGrpSpPr>
              <p:nvPr/>
            </p:nvGrpSpPr>
            <p:grpSpPr bwMode="auto">
              <a:xfrm>
                <a:off x="1983789" y="1574459"/>
                <a:ext cx="317444" cy="136113"/>
                <a:chOff x="1177963" y="1268000"/>
                <a:chExt cx="317444" cy="136113"/>
              </a:xfrm>
            </p:grpSpPr>
            <p:sp>
              <p:nvSpPr>
                <p:cNvPr id="163" name="162 Elipse"/>
                <p:cNvSpPr/>
                <p:nvPr/>
              </p:nvSpPr>
              <p:spPr>
                <a:xfrm>
                  <a:off x="1177512" y="1271192"/>
                  <a:ext cx="141412" cy="133309"/>
                </a:xfrm>
                <a:prstGeom prst="ellipse">
                  <a:avLst/>
                </a:prstGeom>
                <a:solidFill>
                  <a:srgbClr val="F29E0A"/>
                </a:solidFill>
                <a:ln w="19050">
                  <a:solidFill>
                    <a:srgbClr val="F29E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sp>
              <p:nvSpPr>
                <p:cNvPr id="164" name="163 Elipse"/>
                <p:cNvSpPr/>
                <p:nvPr/>
              </p:nvSpPr>
              <p:spPr>
                <a:xfrm>
                  <a:off x="1353555" y="1268018"/>
                  <a:ext cx="144298" cy="133309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</p:grpSp>
        </p:grpSp>
      </p:grpSp>
      <p:grpSp>
        <p:nvGrpSpPr>
          <p:cNvPr id="90" name="1 Grupo"/>
          <p:cNvGrpSpPr>
            <a:grpSpLocks/>
          </p:cNvGrpSpPr>
          <p:nvPr/>
        </p:nvGrpSpPr>
        <p:grpSpPr bwMode="auto">
          <a:xfrm>
            <a:off x="6849017" y="4079231"/>
            <a:ext cx="1337492" cy="521417"/>
            <a:chOff x="6762408" y="3452394"/>
            <a:chExt cx="1337392" cy="521252"/>
          </a:xfrm>
        </p:grpSpPr>
        <p:grpSp>
          <p:nvGrpSpPr>
            <p:cNvPr id="145" name="120 Grupo"/>
            <p:cNvGrpSpPr>
              <a:grpSpLocks/>
            </p:cNvGrpSpPr>
            <p:nvPr/>
          </p:nvGrpSpPr>
          <p:grpSpPr bwMode="auto">
            <a:xfrm>
              <a:off x="6762408" y="3452394"/>
              <a:ext cx="1309940" cy="521252"/>
              <a:chOff x="1424214" y="3644942"/>
              <a:chExt cx="1190774" cy="521254"/>
            </a:xfrm>
          </p:grpSpPr>
          <p:grpSp>
            <p:nvGrpSpPr>
              <p:cNvPr id="147" name="40 Grupo"/>
              <p:cNvGrpSpPr>
                <a:grpSpLocks/>
              </p:cNvGrpSpPr>
              <p:nvPr/>
            </p:nvGrpSpPr>
            <p:grpSpPr bwMode="auto">
              <a:xfrm>
                <a:off x="1424214" y="3644942"/>
                <a:ext cx="499833" cy="521254"/>
                <a:chOff x="3761036" y="2988466"/>
                <a:chExt cx="499833" cy="521254"/>
              </a:xfrm>
            </p:grpSpPr>
            <p:sp>
              <p:nvSpPr>
                <p:cNvPr id="157" name="156 Rectángulo redondeado"/>
                <p:cNvSpPr/>
                <p:nvPr/>
              </p:nvSpPr>
              <p:spPr>
                <a:xfrm>
                  <a:off x="3759297" y="2989036"/>
                  <a:ext cx="500712" cy="520537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  <p:pic>
              <p:nvPicPr>
                <p:cNvPr id="158" name="157 Imagen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117" t="51170" r="26598" b="41163"/>
                <a:stretch/>
              </p:blipFill>
              <p:spPr>
                <a:xfrm>
                  <a:off x="3834770" y="3036900"/>
                  <a:ext cx="337117" cy="424814"/>
                </a:xfrm>
                <a:prstGeom prst="rect">
                  <a:avLst/>
                </a:prstGeom>
              </p:spPr>
            </p:pic>
          </p:grpSp>
          <p:grpSp>
            <p:nvGrpSpPr>
              <p:cNvPr id="148" name="111 Grupo"/>
              <p:cNvGrpSpPr>
                <a:grpSpLocks/>
              </p:cNvGrpSpPr>
              <p:nvPr/>
            </p:nvGrpSpPr>
            <p:grpSpPr bwMode="auto">
              <a:xfrm>
                <a:off x="1927249" y="3688112"/>
                <a:ext cx="687739" cy="436225"/>
                <a:chOff x="1927267" y="1934747"/>
                <a:chExt cx="687739" cy="436225"/>
              </a:xfrm>
            </p:grpSpPr>
            <p:grpSp>
              <p:nvGrpSpPr>
                <p:cNvPr id="149" name="112 Grupo"/>
                <p:cNvGrpSpPr>
                  <a:grpSpLocks/>
                </p:cNvGrpSpPr>
                <p:nvPr/>
              </p:nvGrpSpPr>
              <p:grpSpPr bwMode="auto">
                <a:xfrm>
                  <a:off x="1927267" y="1934747"/>
                  <a:ext cx="687739" cy="436225"/>
                  <a:chOff x="1939967" y="1274347"/>
                  <a:chExt cx="687739" cy="436225"/>
                </a:xfrm>
              </p:grpSpPr>
              <p:grpSp>
                <p:nvGrpSpPr>
                  <p:cNvPr id="151" name="114 Grupo"/>
                  <p:cNvGrpSpPr>
                    <a:grpSpLocks/>
                  </p:cNvGrpSpPr>
                  <p:nvPr/>
                </p:nvGrpSpPr>
                <p:grpSpPr bwMode="auto">
                  <a:xfrm>
                    <a:off x="1939967" y="1274347"/>
                    <a:ext cx="687739" cy="279002"/>
                    <a:chOff x="1939193" y="1284116"/>
                    <a:chExt cx="687739" cy="279002"/>
                  </a:xfrm>
                </p:grpSpPr>
                <p:sp>
                  <p:nvSpPr>
                    <p:cNvPr id="155" name="154 Rectángulo"/>
                    <p:cNvSpPr/>
                    <p:nvPr/>
                  </p:nvSpPr>
                  <p:spPr>
                    <a:xfrm>
                      <a:off x="1982750" y="1284365"/>
                      <a:ext cx="595948" cy="260269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19050"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CO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56" name="Title 1"/>
                    <p:cNvSpPr txBox="1">
                      <a:spLocks/>
                    </p:cNvSpPr>
                    <p:nvPr/>
                  </p:nvSpPr>
                  <p:spPr>
                    <a:xfrm>
                      <a:off x="1938018" y="1290713"/>
                      <a:ext cx="691186" cy="274552"/>
                    </a:xfrm>
                    <a:prstGeom prst="rect">
                      <a:avLst/>
                    </a:prstGeom>
                  </p:spPr>
                  <p:txBody>
                    <a:bodyPr anchor="ctr">
                      <a:normAutofit fontScale="70000" lnSpcReduction="20000"/>
                    </a:bodyPr>
                    <a:lstStyle>
                      <a:lvl1pPr algn="l" defTabSz="457200" rtl="0" eaLnBrk="1" latinLnBrk="0" hangingPunct="1">
                        <a:spcBef>
                          <a:spcPct val="0"/>
                        </a:spcBef>
                        <a:buNone/>
                        <a:defRPr sz="20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 "/>
                          <a:ea typeface="+mj-ea"/>
                          <a:cs typeface="Montserrat "/>
                        </a:defRPr>
                      </a:lvl1pPr>
                    </a:lstStyle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s-CO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5</a:t>
                      </a:r>
                      <a:r>
                        <a:rPr lang="es-CO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%</a:t>
                      </a:r>
                      <a:endParaRPr lang="es-CO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p:txBody>
                </p:sp>
              </p:grpSp>
              <p:grpSp>
                <p:nvGrpSpPr>
                  <p:cNvPr id="152" name="115 Grupo"/>
                  <p:cNvGrpSpPr>
                    <a:grpSpLocks/>
                  </p:cNvGrpSpPr>
                  <p:nvPr/>
                </p:nvGrpSpPr>
                <p:grpSpPr bwMode="auto">
                  <a:xfrm>
                    <a:off x="1983789" y="1574459"/>
                    <a:ext cx="317444" cy="136113"/>
                    <a:chOff x="1177963" y="1268000"/>
                    <a:chExt cx="317444" cy="136113"/>
                  </a:xfrm>
                </p:grpSpPr>
                <p:sp>
                  <p:nvSpPr>
                    <p:cNvPr id="153" name="152 Elipse"/>
                    <p:cNvSpPr/>
                    <p:nvPr/>
                  </p:nvSpPr>
                  <p:spPr>
                    <a:xfrm>
                      <a:off x="1177698" y="1271255"/>
                      <a:ext cx="141412" cy="133309"/>
                    </a:xfrm>
                    <a:prstGeom prst="ellipse">
                      <a:avLst/>
                    </a:prstGeom>
                    <a:solidFill>
                      <a:srgbClr val="F29E0A"/>
                    </a:solidFill>
                    <a:ln w="19050">
                      <a:solidFill>
                        <a:srgbClr val="F29E0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CO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54" name="153 Elipse"/>
                    <p:cNvSpPr/>
                    <p:nvPr/>
                  </p:nvSpPr>
                  <p:spPr>
                    <a:xfrm>
                      <a:off x="1353742" y="1268081"/>
                      <a:ext cx="144298" cy="133309"/>
                    </a:xfrm>
                    <a:prstGeom prst="ellipse">
                      <a:avLst/>
                    </a:prstGeom>
                    <a:solidFill>
                      <a:srgbClr val="9AA133"/>
                    </a:solidFill>
                    <a:ln w="19050">
                      <a:solidFill>
                        <a:srgbClr val="9AA1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CO" dirty="0">
                        <a:latin typeface="Century Gothic" pitchFamily="34" charset="0"/>
                      </a:endParaRPr>
                    </a:p>
                  </p:txBody>
                </p:sp>
              </p:grpSp>
            </p:grpSp>
            <p:sp>
              <p:nvSpPr>
                <p:cNvPr id="150" name="149 Elipse"/>
                <p:cNvSpPr/>
                <p:nvPr/>
              </p:nvSpPr>
              <p:spPr>
                <a:xfrm>
                  <a:off x="2321467" y="2234940"/>
                  <a:ext cx="142855" cy="133308"/>
                </a:xfrm>
                <a:prstGeom prst="ellipse">
                  <a:avLst/>
                </a:prstGeom>
                <a:solidFill>
                  <a:srgbClr val="404040"/>
                </a:solidFill>
                <a:ln w="19050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dirty="0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46" name="145 Elipse"/>
            <p:cNvSpPr/>
            <p:nvPr/>
          </p:nvSpPr>
          <p:spPr bwMode="auto">
            <a:xfrm>
              <a:off x="7944682" y="3792581"/>
              <a:ext cx="155563" cy="133308"/>
            </a:xfrm>
            <a:prstGeom prst="ellipse">
              <a:avLst/>
            </a:prstGeom>
            <a:solidFill>
              <a:srgbClr val="9A0827"/>
            </a:solidFill>
            <a:ln w="19050">
              <a:solidFill>
                <a:srgbClr val="9A0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latin typeface="Century Gothic" pitchFamily="34" charset="0"/>
              </a:endParaRPr>
            </a:p>
          </p:txBody>
        </p:sp>
      </p:grpSp>
      <p:grpSp>
        <p:nvGrpSpPr>
          <p:cNvPr id="91" name="12 Grupo"/>
          <p:cNvGrpSpPr>
            <a:grpSpLocks/>
          </p:cNvGrpSpPr>
          <p:nvPr/>
        </p:nvGrpSpPr>
        <p:grpSpPr bwMode="auto">
          <a:xfrm>
            <a:off x="2952482" y="3065763"/>
            <a:ext cx="3313015" cy="1793923"/>
            <a:chOff x="2884637" y="2494663"/>
            <a:chExt cx="3312767" cy="1793356"/>
          </a:xfrm>
        </p:grpSpPr>
        <p:grpSp>
          <p:nvGrpSpPr>
            <p:cNvPr id="104" name="8 Grupo"/>
            <p:cNvGrpSpPr>
              <a:grpSpLocks/>
            </p:cNvGrpSpPr>
            <p:nvPr/>
          </p:nvGrpSpPr>
          <p:grpSpPr bwMode="auto">
            <a:xfrm>
              <a:off x="2954141" y="2494663"/>
              <a:ext cx="2885705" cy="1703518"/>
              <a:chOff x="3092681" y="2494663"/>
              <a:chExt cx="2885705" cy="1703518"/>
            </a:xfrm>
          </p:grpSpPr>
          <p:sp>
            <p:nvSpPr>
              <p:cNvPr id="110" name="109 Elipse"/>
              <p:cNvSpPr/>
              <p:nvPr/>
            </p:nvSpPr>
            <p:spPr bwMode="auto">
              <a:xfrm rot="1203466">
                <a:off x="3163351" y="2494288"/>
                <a:ext cx="2338213" cy="1701262"/>
              </a:xfrm>
              <a:prstGeom prst="ellipse">
                <a:avLst/>
              </a:prstGeom>
              <a:solidFill>
                <a:srgbClr val="008000">
                  <a:alpha val="1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>
                  <a:latin typeface="Century Gothic" pitchFamily="34" charset="0"/>
                </a:endParaRPr>
              </a:p>
            </p:txBody>
          </p:sp>
          <p:cxnSp>
            <p:nvCxnSpPr>
              <p:cNvPr id="111" name="110 Conector recto"/>
              <p:cNvCxnSpPr/>
              <p:nvPr/>
            </p:nvCxnSpPr>
            <p:spPr bwMode="auto">
              <a:xfrm>
                <a:off x="3885610" y="2713294"/>
                <a:ext cx="385733" cy="1383862"/>
              </a:xfrm>
              <a:prstGeom prst="line">
                <a:avLst/>
              </a:prstGeom>
              <a:ln w="12700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360 Grupo"/>
              <p:cNvGrpSpPr>
                <a:grpSpLocks/>
              </p:cNvGrpSpPr>
              <p:nvPr/>
            </p:nvGrpSpPr>
            <p:grpSpPr bwMode="auto">
              <a:xfrm>
                <a:off x="3092681" y="3427714"/>
                <a:ext cx="1310157" cy="522250"/>
                <a:chOff x="3725914" y="2215064"/>
                <a:chExt cx="1190972" cy="522252"/>
              </a:xfrm>
            </p:grpSpPr>
            <p:pic>
              <p:nvPicPr>
                <p:cNvPr id="135" name="Picture 2" descr="http://www.mainadaei.com/img/logo-facebook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5914" y="2215064"/>
                  <a:ext cx="504016" cy="522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36" name="380 Grupo"/>
                <p:cNvGrpSpPr>
                  <a:grpSpLocks/>
                </p:cNvGrpSpPr>
                <p:nvPr/>
              </p:nvGrpSpPr>
              <p:grpSpPr bwMode="auto">
                <a:xfrm>
                  <a:off x="4229147" y="2261225"/>
                  <a:ext cx="687739" cy="436225"/>
                  <a:chOff x="1927267" y="1934747"/>
                  <a:chExt cx="687739" cy="436225"/>
                </a:xfrm>
              </p:grpSpPr>
              <p:grpSp>
                <p:nvGrpSpPr>
                  <p:cNvPr id="137" name="381 Grupo"/>
                  <p:cNvGrpSpPr>
                    <a:grpSpLocks/>
                  </p:cNvGrpSpPr>
                  <p:nvPr/>
                </p:nvGrpSpPr>
                <p:grpSpPr bwMode="auto">
                  <a:xfrm>
                    <a:off x="1927267" y="1934747"/>
                    <a:ext cx="687739" cy="436225"/>
                    <a:chOff x="1939967" y="1274347"/>
                    <a:chExt cx="687739" cy="436225"/>
                  </a:xfrm>
                </p:grpSpPr>
                <p:grpSp>
                  <p:nvGrpSpPr>
                    <p:cNvPr id="139" name="38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9967" y="1274347"/>
                      <a:ext cx="687739" cy="279002"/>
                      <a:chOff x="1939193" y="1284116"/>
                      <a:chExt cx="687739" cy="279002"/>
                    </a:xfrm>
                  </p:grpSpPr>
                  <p:sp>
                    <p:nvSpPr>
                      <p:cNvPr id="143" name="142 Rectángulo"/>
                      <p:cNvSpPr/>
                      <p:nvPr/>
                    </p:nvSpPr>
                    <p:spPr>
                      <a:xfrm>
                        <a:off x="1986484" y="1283708"/>
                        <a:ext cx="591621" cy="260269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19050"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44" name="Title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941752" y="1290056"/>
                        <a:ext cx="686857" cy="272965"/>
                      </a:xfrm>
                      <a:prstGeom prst="rect">
                        <a:avLst/>
                      </a:prstGeom>
                    </p:spPr>
                    <p:txBody>
                      <a:bodyPr anchor="ctr">
                        <a:normAutofit fontScale="70000" lnSpcReduction="20000"/>
                      </a:bodyPr>
                      <a:lstStyle>
                        <a:lvl1pPr algn="l" defTabSz="457200" rtl="0" eaLnBrk="1" latinLnBrk="0" hangingPunct="1">
                          <a:spcBef>
                            <a:spcPct val="0"/>
                          </a:spcBef>
                          <a:buNone/>
                          <a:defRPr sz="2000" b="1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Montserrat "/>
                            <a:ea typeface="+mj-ea"/>
                            <a:cs typeface="Montserrat "/>
                          </a:defRPr>
                        </a:lvl1pPr>
                      </a:lstStyle>
                      <a:p>
                        <a:pPr algn="ctr" fontAlgn="auto">
                          <a:spcAft>
                            <a:spcPts val="0"/>
                          </a:spcAft>
                          <a:defRPr/>
                        </a:pPr>
                        <a:r>
                          <a:rPr lang="es-CO" dirty="0">
                            <a:solidFill>
                              <a:schemeClr val="bg1"/>
                            </a:solidFill>
                            <a:latin typeface="Century Gothic" pitchFamily="34" charset="0"/>
                          </a:rPr>
                          <a:t>7</a:t>
                        </a:r>
                        <a:r>
                          <a:rPr lang="es-CO" dirty="0" smtClean="0">
                            <a:solidFill>
                              <a:schemeClr val="bg1"/>
                            </a:solidFill>
                            <a:latin typeface="Century Gothic" pitchFamily="34" charset="0"/>
                          </a:rPr>
                          <a:t>%</a:t>
                        </a:r>
                        <a:endParaRPr lang="es-CO" b="0" dirty="0">
                          <a:solidFill>
                            <a:schemeClr val="bg1"/>
                          </a:solidFill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0" name="38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3789" y="1574459"/>
                      <a:ext cx="317444" cy="136113"/>
                      <a:chOff x="1177963" y="1268000"/>
                      <a:chExt cx="317444" cy="136113"/>
                    </a:xfrm>
                  </p:grpSpPr>
                  <p:sp>
                    <p:nvSpPr>
                      <p:cNvPr id="141" name="140 Elipse"/>
                      <p:cNvSpPr/>
                      <p:nvPr/>
                    </p:nvSpPr>
                    <p:spPr>
                      <a:xfrm>
                        <a:off x="1178547" y="1270597"/>
                        <a:ext cx="141412" cy="133309"/>
                      </a:xfrm>
                      <a:prstGeom prst="ellipse">
                        <a:avLst/>
                      </a:prstGeom>
                      <a:solidFill>
                        <a:srgbClr val="9A0827"/>
                      </a:solidFill>
                      <a:ln w="19050">
                        <a:solidFill>
                          <a:srgbClr val="9A0827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42" name="141 Elipse"/>
                      <p:cNvSpPr/>
                      <p:nvPr/>
                    </p:nvSpPr>
                    <p:spPr>
                      <a:xfrm>
                        <a:off x="1354590" y="1267423"/>
                        <a:ext cx="141412" cy="133309"/>
                      </a:xfrm>
                      <a:prstGeom prst="ellipse">
                        <a:avLst/>
                      </a:prstGeom>
                      <a:solidFill>
                        <a:srgbClr val="F29E0A"/>
                      </a:solidFill>
                      <a:ln w="19050">
                        <a:solidFill>
                          <a:srgbClr val="F29E0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38" name="137 Elipse"/>
                  <p:cNvSpPr/>
                  <p:nvPr/>
                </p:nvSpPr>
                <p:spPr>
                  <a:xfrm>
                    <a:off x="2322316" y="2234283"/>
                    <a:ext cx="141412" cy="133308"/>
                  </a:xfrm>
                  <a:prstGeom prst="ellipse">
                    <a:avLst/>
                  </a:prstGeom>
                  <a:solidFill>
                    <a:srgbClr val="9AA133"/>
                  </a:solidFill>
                  <a:ln w="19050">
                    <a:solidFill>
                      <a:srgbClr val="9AA1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</p:grpSp>
          </p:grpSp>
          <p:grpSp>
            <p:nvGrpSpPr>
              <p:cNvPr id="113" name="2 Grupo"/>
              <p:cNvGrpSpPr>
                <a:grpSpLocks/>
              </p:cNvGrpSpPr>
              <p:nvPr/>
            </p:nvGrpSpPr>
            <p:grpSpPr bwMode="auto">
              <a:xfrm>
                <a:off x="4098466" y="2560525"/>
                <a:ext cx="1549541" cy="725549"/>
                <a:chOff x="3774616" y="2446225"/>
                <a:chExt cx="1549541" cy="725549"/>
              </a:xfrm>
            </p:grpSpPr>
            <p:grpSp>
              <p:nvGrpSpPr>
                <p:cNvPr id="125" name="390 Grupo"/>
                <p:cNvGrpSpPr>
                  <a:grpSpLocks/>
                </p:cNvGrpSpPr>
                <p:nvPr/>
              </p:nvGrpSpPr>
              <p:grpSpPr bwMode="auto">
                <a:xfrm>
                  <a:off x="4567593" y="2589098"/>
                  <a:ext cx="756564" cy="436223"/>
                  <a:chOff x="1927267" y="1934747"/>
                  <a:chExt cx="687739" cy="436225"/>
                </a:xfrm>
              </p:grpSpPr>
              <p:grpSp>
                <p:nvGrpSpPr>
                  <p:cNvPr id="127" name="391 Grupo"/>
                  <p:cNvGrpSpPr>
                    <a:grpSpLocks/>
                  </p:cNvGrpSpPr>
                  <p:nvPr/>
                </p:nvGrpSpPr>
                <p:grpSpPr bwMode="auto">
                  <a:xfrm>
                    <a:off x="1927267" y="1934747"/>
                    <a:ext cx="687739" cy="436225"/>
                    <a:chOff x="1939967" y="1274347"/>
                    <a:chExt cx="687739" cy="436225"/>
                  </a:xfrm>
                </p:grpSpPr>
                <p:grpSp>
                  <p:nvGrpSpPr>
                    <p:cNvPr id="129" name="39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9967" y="1274347"/>
                      <a:ext cx="687739" cy="279002"/>
                      <a:chOff x="1939193" y="1284116"/>
                      <a:chExt cx="687739" cy="279002"/>
                    </a:xfrm>
                  </p:grpSpPr>
                  <p:sp>
                    <p:nvSpPr>
                      <p:cNvPr id="133" name="132 Rectángulo"/>
                      <p:cNvSpPr/>
                      <p:nvPr/>
                    </p:nvSpPr>
                    <p:spPr>
                      <a:xfrm>
                        <a:off x="1984440" y="1281316"/>
                        <a:ext cx="593063" cy="260269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19050"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34" name="Title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939708" y="1287664"/>
                        <a:ext cx="689742" cy="272965"/>
                      </a:xfrm>
                      <a:prstGeom prst="rect">
                        <a:avLst/>
                      </a:prstGeom>
                    </p:spPr>
                    <p:txBody>
                      <a:bodyPr anchor="ctr">
                        <a:normAutofit fontScale="70000" lnSpcReduction="20000"/>
                      </a:bodyPr>
                      <a:lstStyle>
                        <a:lvl1pPr algn="l" defTabSz="457200" rtl="0" eaLnBrk="1" latinLnBrk="0" hangingPunct="1">
                          <a:spcBef>
                            <a:spcPct val="0"/>
                          </a:spcBef>
                          <a:buNone/>
                          <a:defRPr sz="2000" b="1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Montserrat "/>
                            <a:ea typeface="+mj-ea"/>
                            <a:cs typeface="Montserrat "/>
                          </a:defRPr>
                        </a:lvl1pPr>
                      </a:lstStyle>
                      <a:p>
                        <a:pPr algn="ctr" fontAlgn="auto">
                          <a:spcAft>
                            <a:spcPts val="0"/>
                          </a:spcAft>
                          <a:defRPr/>
                        </a:pPr>
                        <a:r>
                          <a:rPr lang="es-CO" dirty="0" smtClean="0">
                            <a:solidFill>
                              <a:schemeClr val="bg1"/>
                            </a:solidFill>
                            <a:latin typeface="Century Gothic" pitchFamily="34" charset="0"/>
                          </a:rPr>
                          <a:t>0%</a:t>
                        </a:r>
                        <a:endParaRPr lang="es-CO" b="0" dirty="0">
                          <a:solidFill>
                            <a:schemeClr val="bg1"/>
                          </a:solidFill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0" name="39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3789" y="1574459"/>
                      <a:ext cx="317444" cy="136113"/>
                      <a:chOff x="1177963" y="1268000"/>
                      <a:chExt cx="317444" cy="136113"/>
                    </a:xfrm>
                  </p:grpSpPr>
                  <p:sp>
                    <p:nvSpPr>
                      <p:cNvPr id="131" name="130 Elipse"/>
                      <p:cNvSpPr/>
                      <p:nvPr/>
                    </p:nvSpPr>
                    <p:spPr>
                      <a:xfrm>
                        <a:off x="1177946" y="1268206"/>
                        <a:ext cx="142854" cy="133309"/>
                      </a:xfrm>
                      <a:prstGeom prst="ellipse">
                        <a:avLst/>
                      </a:prstGeom>
                      <a:solidFill>
                        <a:srgbClr val="9A0827"/>
                      </a:solidFill>
                      <a:ln w="19050">
                        <a:solidFill>
                          <a:srgbClr val="9A0827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32" name="131 Elipse"/>
                      <p:cNvSpPr/>
                      <p:nvPr/>
                    </p:nvSpPr>
                    <p:spPr>
                      <a:xfrm>
                        <a:off x="1355431" y="1265032"/>
                        <a:ext cx="141412" cy="133309"/>
                      </a:xfrm>
                      <a:prstGeom prst="ellipse">
                        <a:avLst/>
                      </a:prstGeom>
                      <a:solidFill>
                        <a:srgbClr val="F29E0A"/>
                      </a:solidFill>
                      <a:ln w="19050">
                        <a:solidFill>
                          <a:srgbClr val="F29E0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28" name="127 Elipse"/>
                  <p:cNvSpPr/>
                  <p:nvPr/>
                </p:nvSpPr>
                <p:spPr>
                  <a:xfrm>
                    <a:off x="2323158" y="2231891"/>
                    <a:ext cx="141412" cy="133308"/>
                  </a:xfrm>
                  <a:prstGeom prst="ellipse">
                    <a:avLst/>
                  </a:prstGeom>
                  <a:solidFill>
                    <a:srgbClr val="9AA133"/>
                  </a:solidFill>
                  <a:ln w="19050">
                    <a:solidFill>
                      <a:srgbClr val="9AA1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</p:grpSp>
            <p:pic>
              <p:nvPicPr>
                <p:cNvPr id="126" name="Picture 4" descr="http://vjjf.be/images/twitter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54" t="3073" r="2512" b="2838"/>
                <a:stretch>
                  <a:fillRect/>
                </a:stretch>
              </p:blipFill>
              <p:spPr bwMode="auto">
                <a:xfrm>
                  <a:off x="3774616" y="2446225"/>
                  <a:ext cx="809557" cy="725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" name="3 Grupo"/>
              <p:cNvGrpSpPr>
                <a:grpSpLocks/>
              </p:cNvGrpSpPr>
              <p:nvPr/>
            </p:nvGrpSpPr>
            <p:grpSpPr bwMode="auto">
              <a:xfrm>
                <a:off x="4442355" y="3330045"/>
                <a:ext cx="1536031" cy="725550"/>
                <a:chOff x="3789863" y="2442520"/>
                <a:chExt cx="1536031" cy="725550"/>
              </a:xfrm>
            </p:grpSpPr>
            <p:grpSp>
              <p:nvGrpSpPr>
                <p:cNvPr id="115" name="370 Grupo"/>
                <p:cNvGrpSpPr>
                  <a:grpSpLocks/>
                </p:cNvGrpSpPr>
                <p:nvPr/>
              </p:nvGrpSpPr>
              <p:grpSpPr bwMode="auto">
                <a:xfrm>
                  <a:off x="4569330" y="2589222"/>
                  <a:ext cx="756564" cy="436223"/>
                  <a:chOff x="1927267" y="1934747"/>
                  <a:chExt cx="687739" cy="436225"/>
                </a:xfrm>
              </p:grpSpPr>
              <p:grpSp>
                <p:nvGrpSpPr>
                  <p:cNvPr id="117" name="371 Grupo"/>
                  <p:cNvGrpSpPr>
                    <a:grpSpLocks/>
                  </p:cNvGrpSpPr>
                  <p:nvPr/>
                </p:nvGrpSpPr>
                <p:grpSpPr bwMode="auto">
                  <a:xfrm>
                    <a:off x="1927267" y="1934747"/>
                    <a:ext cx="687739" cy="436225"/>
                    <a:chOff x="1939967" y="1274347"/>
                    <a:chExt cx="687739" cy="436225"/>
                  </a:xfrm>
                </p:grpSpPr>
                <p:grpSp>
                  <p:nvGrpSpPr>
                    <p:cNvPr id="119" name="37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9967" y="1274347"/>
                      <a:ext cx="687739" cy="279002"/>
                      <a:chOff x="1939193" y="1284116"/>
                      <a:chExt cx="687739" cy="279002"/>
                    </a:xfrm>
                  </p:grpSpPr>
                  <p:sp>
                    <p:nvSpPr>
                      <p:cNvPr id="123" name="122 Rectángulo"/>
                      <p:cNvSpPr/>
                      <p:nvPr/>
                    </p:nvSpPr>
                    <p:spPr>
                      <a:xfrm>
                        <a:off x="1984255" y="1279248"/>
                        <a:ext cx="593063" cy="260269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19050"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24" name="Title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939523" y="1285596"/>
                        <a:ext cx="689742" cy="272965"/>
                      </a:xfrm>
                      <a:prstGeom prst="rect">
                        <a:avLst/>
                      </a:prstGeom>
                    </p:spPr>
                    <p:txBody>
                      <a:bodyPr anchor="ctr">
                        <a:normAutofit fontScale="70000" lnSpcReduction="20000"/>
                      </a:bodyPr>
                      <a:lstStyle>
                        <a:lvl1pPr algn="l" defTabSz="457200" rtl="0" eaLnBrk="1" latinLnBrk="0" hangingPunct="1">
                          <a:spcBef>
                            <a:spcPct val="0"/>
                          </a:spcBef>
                          <a:buNone/>
                          <a:defRPr sz="2000" b="1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Montserrat "/>
                            <a:ea typeface="+mj-ea"/>
                            <a:cs typeface="Montserrat "/>
                          </a:defRPr>
                        </a:lvl1pPr>
                      </a:lstStyle>
                      <a:p>
                        <a:pPr algn="ctr" fontAlgn="auto">
                          <a:spcAft>
                            <a:spcPts val="0"/>
                          </a:spcAft>
                          <a:defRPr/>
                        </a:pPr>
                        <a:r>
                          <a:rPr lang="es-CO" dirty="0" smtClean="0">
                            <a:solidFill>
                              <a:schemeClr val="bg1"/>
                            </a:solidFill>
                            <a:latin typeface="Century Gothic" pitchFamily="34" charset="0"/>
                          </a:rPr>
                          <a:t>0%</a:t>
                        </a:r>
                        <a:endParaRPr lang="es-CO" b="0" dirty="0">
                          <a:solidFill>
                            <a:schemeClr val="bg1"/>
                          </a:solidFill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0" name="37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3789" y="1574459"/>
                      <a:ext cx="317444" cy="136113"/>
                      <a:chOff x="1177963" y="1268000"/>
                      <a:chExt cx="317444" cy="136113"/>
                    </a:xfrm>
                  </p:grpSpPr>
                  <p:sp>
                    <p:nvSpPr>
                      <p:cNvPr id="121" name="120 Elipse"/>
                      <p:cNvSpPr/>
                      <p:nvPr/>
                    </p:nvSpPr>
                    <p:spPr>
                      <a:xfrm>
                        <a:off x="1177760" y="1266138"/>
                        <a:ext cx="142854" cy="133309"/>
                      </a:xfrm>
                      <a:prstGeom prst="ellipse">
                        <a:avLst/>
                      </a:prstGeom>
                      <a:solidFill>
                        <a:srgbClr val="9A0827"/>
                      </a:solidFill>
                      <a:ln w="19050">
                        <a:solidFill>
                          <a:srgbClr val="9A0827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122" name="121 Elipse"/>
                      <p:cNvSpPr/>
                      <p:nvPr/>
                    </p:nvSpPr>
                    <p:spPr>
                      <a:xfrm>
                        <a:off x="1353803" y="1262964"/>
                        <a:ext cx="142854" cy="133309"/>
                      </a:xfrm>
                      <a:prstGeom prst="ellipse">
                        <a:avLst/>
                      </a:prstGeom>
                      <a:solidFill>
                        <a:srgbClr val="F29E0A"/>
                      </a:solidFill>
                      <a:ln w="19050">
                        <a:solidFill>
                          <a:srgbClr val="F29E0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CO" dirty="0">
                          <a:latin typeface="Century Gothic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18" name="117 Elipse"/>
                  <p:cNvSpPr/>
                  <p:nvPr/>
                </p:nvSpPr>
                <p:spPr>
                  <a:xfrm>
                    <a:off x="2321529" y="2229823"/>
                    <a:ext cx="142855" cy="133308"/>
                  </a:xfrm>
                  <a:prstGeom prst="ellipse">
                    <a:avLst/>
                  </a:prstGeom>
                  <a:solidFill>
                    <a:srgbClr val="9AA133"/>
                  </a:solidFill>
                  <a:ln w="19050">
                    <a:solidFill>
                      <a:srgbClr val="9AA1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CO" dirty="0">
                      <a:latin typeface="Century Gothic" pitchFamily="34" charset="0"/>
                    </a:endParaRPr>
                  </a:p>
                </p:txBody>
              </p:sp>
            </p:grpSp>
            <p:pic>
              <p:nvPicPr>
                <p:cNvPr id="116" name="Picture 2" descr="http://www.petitplat.fr/Graphics/logo_insta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9863" y="2442520"/>
                  <a:ext cx="778829" cy="725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5" name="104 Forma libre"/>
            <p:cNvSpPr/>
            <p:nvPr/>
          </p:nvSpPr>
          <p:spPr>
            <a:xfrm>
              <a:off x="5490014" y="2821210"/>
              <a:ext cx="325413" cy="598299"/>
            </a:xfrm>
            <a:custGeom>
              <a:avLst/>
              <a:gdLst>
                <a:gd name="connsiteX0" fmla="*/ 66675 w 324496"/>
                <a:gd name="connsiteY0" fmla="*/ 597629 h 597629"/>
                <a:gd name="connsiteX1" fmla="*/ 323850 w 324496"/>
                <a:gd name="connsiteY1" fmla="*/ 83279 h 597629"/>
                <a:gd name="connsiteX2" fmla="*/ 0 w 324496"/>
                <a:gd name="connsiteY2" fmla="*/ 7079 h 59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496" h="597629">
                  <a:moveTo>
                    <a:pt x="66675" y="597629"/>
                  </a:moveTo>
                  <a:cubicBezTo>
                    <a:pt x="200819" y="389666"/>
                    <a:pt x="334963" y="181704"/>
                    <a:pt x="323850" y="83279"/>
                  </a:cubicBezTo>
                  <a:cubicBezTo>
                    <a:pt x="312738" y="-15146"/>
                    <a:pt x="156369" y="-4034"/>
                    <a:pt x="0" y="7079"/>
                  </a:cubicBezTo>
                </a:path>
              </a:pathLst>
            </a:custGeom>
            <a:ln w="19050">
              <a:solidFill>
                <a:srgbClr val="9A0827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6" name="105 Forma libre"/>
            <p:cNvSpPr/>
            <p:nvPr/>
          </p:nvSpPr>
          <p:spPr>
            <a:xfrm>
              <a:off x="3232758" y="2832319"/>
              <a:ext cx="685749" cy="501491"/>
            </a:xfrm>
            <a:custGeom>
              <a:avLst/>
              <a:gdLst>
                <a:gd name="connsiteX0" fmla="*/ 685800 w 685800"/>
                <a:gd name="connsiteY0" fmla="*/ 43994 h 501194"/>
                <a:gd name="connsiteX1" fmla="*/ 228600 w 685800"/>
                <a:gd name="connsiteY1" fmla="*/ 43994 h 501194"/>
                <a:gd name="connsiteX2" fmla="*/ 0 w 685800"/>
                <a:gd name="connsiteY2" fmla="*/ 501194 h 50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501194">
                  <a:moveTo>
                    <a:pt x="685800" y="43994"/>
                  </a:moveTo>
                  <a:cubicBezTo>
                    <a:pt x="514350" y="5894"/>
                    <a:pt x="342900" y="-32206"/>
                    <a:pt x="228600" y="43994"/>
                  </a:cubicBezTo>
                  <a:cubicBezTo>
                    <a:pt x="114300" y="120194"/>
                    <a:pt x="57150" y="310694"/>
                    <a:pt x="0" y="501194"/>
                  </a:cubicBezTo>
                </a:path>
              </a:pathLst>
            </a:custGeom>
            <a:ln w="19050">
              <a:solidFill>
                <a:srgbClr val="9A082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7" name="106 Forma libre"/>
            <p:cNvSpPr/>
            <p:nvPr/>
          </p:nvSpPr>
          <p:spPr>
            <a:xfrm>
              <a:off x="3280379" y="4019394"/>
              <a:ext cx="1371497" cy="268202"/>
            </a:xfrm>
            <a:custGeom>
              <a:avLst/>
              <a:gdLst>
                <a:gd name="connsiteX0" fmla="*/ 0 w 1371600"/>
                <a:gd name="connsiteY0" fmla="*/ 0 h 268469"/>
                <a:gd name="connsiteX1" fmla="*/ 781050 w 1371600"/>
                <a:gd name="connsiteY1" fmla="*/ 266700 h 268469"/>
                <a:gd name="connsiteX2" fmla="*/ 1371600 w 1371600"/>
                <a:gd name="connsiteY2" fmla="*/ 95250 h 2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268469">
                  <a:moveTo>
                    <a:pt x="0" y="0"/>
                  </a:moveTo>
                  <a:cubicBezTo>
                    <a:pt x="276225" y="125412"/>
                    <a:pt x="552450" y="250825"/>
                    <a:pt x="781050" y="266700"/>
                  </a:cubicBezTo>
                  <a:cubicBezTo>
                    <a:pt x="1009650" y="282575"/>
                    <a:pt x="1190625" y="188912"/>
                    <a:pt x="1371600" y="95250"/>
                  </a:cubicBezTo>
                </a:path>
              </a:pathLst>
            </a:custGeom>
            <a:ln w="19050">
              <a:solidFill>
                <a:srgbClr val="9A082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8" name="Title 1"/>
            <p:cNvSpPr txBox="1">
              <a:spLocks/>
            </p:cNvSpPr>
            <p:nvPr/>
          </p:nvSpPr>
          <p:spPr bwMode="auto">
            <a:xfrm rot="20643736">
              <a:off x="5437630" y="2922778"/>
              <a:ext cx="760356" cy="261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"/>
                  <a:ea typeface="+mj-ea"/>
                  <a:cs typeface="Montserrat "/>
                </a:defRPr>
              </a:lvl1pPr>
            </a:lstStyle>
            <a:p>
              <a:pPr algn="ctr" fontAlgn="auto">
                <a:lnSpc>
                  <a:spcPts val="700"/>
                </a:lnSpc>
                <a:spcAft>
                  <a:spcPts val="0"/>
                </a:spcAft>
                <a:defRPr/>
              </a:pPr>
              <a:r>
                <a:rPr lang="es-CO" sz="800" b="0" dirty="0" smtClean="0">
                  <a:latin typeface="Century Gothic" pitchFamily="34" charset="0"/>
                </a:rPr>
                <a:t>Viralización Contenidos</a:t>
              </a:r>
              <a:endParaRPr lang="es-CO" sz="800" b="0" dirty="0">
                <a:latin typeface="Century Gothic" pitchFamily="34" charset="0"/>
              </a:endParaRPr>
            </a:p>
          </p:txBody>
        </p:sp>
        <p:sp>
          <p:nvSpPr>
            <p:cNvPr id="109" name="Title 1"/>
            <p:cNvSpPr txBox="1">
              <a:spLocks/>
            </p:cNvSpPr>
            <p:nvPr/>
          </p:nvSpPr>
          <p:spPr bwMode="auto">
            <a:xfrm rot="1029114">
              <a:off x="2885121" y="2808514"/>
              <a:ext cx="831788" cy="261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anchor="ctr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"/>
                  <a:ea typeface="+mj-ea"/>
                  <a:cs typeface="Montserrat "/>
                </a:defRPr>
              </a:lvl1pPr>
            </a:lstStyle>
            <a:p>
              <a:pPr algn="ctr" fontAlgn="auto">
                <a:lnSpc>
                  <a:spcPts val="700"/>
                </a:lnSpc>
                <a:spcAft>
                  <a:spcPts val="0"/>
                </a:spcAft>
                <a:defRPr/>
              </a:pPr>
              <a:r>
                <a:rPr lang="es-CO" sz="800" b="0" dirty="0" smtClean="0">
                  <a:latin typeface="Century Gothic" pitchFamily="34" charset="0"/>
                </a:rPr>
                <a:t>Alcance y Engagement</a:t>
              </a:r>
              <a:endParaRPr lang="es-CO" sz="800" b="0" dirty="0">
                <a:latin typeface="Century Gothic" pitchFamily="34" charset="0"/>
              </a:endParaRPr>
            </a:p>
          </p:txBody>
        </p:sp>
      </p:grpSp>
      <p:cxnSp>
        <p:nvCxnSpPr>
          <p:cNvPr id="92" name="91 Conector curvado"/>
          <p:cNvCxnSpPr>
            <a:stCxn id="216" idx="1"/>
            <a:endCxn id="110" idx="0"/>
          </p:cNvCxnSpPr>
          <p:nvPr/>
        </p:nvCxnSpPr>
        <p:spPr bwMode="auto">
          <a:xfrm rot="10800000">
            <a:off x="4551579" y="3117776"/>
            <a:ext cx="2293937" cy="630237"/>
          </a:xfrm>
          <a:prstGeom prst="curvedConnector4">
            <a:avLst>
              <a:gd name="adj1" fmla="val 20810"/>
              <a:gd name="adj2" fmla="val 136262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itle 1"/>
          <p:cNvSpPr txBox="1">
            <a:spLocks/>
          </p:cNvSpPr>
          <p:nvPr/>
        </p:nvSpPr>
        <p:spPr bwMode="auto">
          <a:xfrm rot="231947">
            <a:off x="3525988" y="2473677"/>
            <a:ext cx="1996751" cy="209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"/>
                <a:ea typeface="+mj-ea"/>
                <a:cs typeface="Montserrat "/>
              </a:defRPr>
            </a:lvl1pPr>
          </a:lstStyle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CO" sz="1000" b="0" dirty="0" smtClean="0">
                <a:latin typeface="Century Gothic" pitchFamily="34" charset="0"/>
              </a:rPr>
              <a:t>Genera Interés y Amplifica</a:t>
            </a:r>
            <a:endParaRPr lang="es-CO" sz="1000" b="0" dirty="0">
              <a:latin typeface="Century Gothic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 rot="312639">
            <a:off x="4897628" y="2852445"/>
            <a:ext cx="1252538" cy="262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"/>
                <a:ea typeface="+mj-ea"/>
                <a:cs typeface="Montserrat "/>
              </a:defRPr>
            </a:lvl1pPr>
          </a:lstStyle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MX" sz="800" b="0" dirty="0" smtClean="0">
                <a:latin typeface="Century Gothic" pitchFamily="34" charset="0"/>
              </a:rPr>
              <a:t>Lideres de Opinión</a:t>
            </a:r>
          </a:p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MX" sz="800" b="0" dirty="0" smtClean="0">
                <a:latin typeface="Century Gothic" pitchFamily="34" charset="0"/>
              </a:rPr>
              <a:t>Identidad &amp; Viralidad</a:t>
            </a:r>
            <a:endParaRPr lang="es-CO" sz="800" b="0" dirty="0">
              <a:latin typeface="Century Gothic" pitchFamily="34" charset="0"/>
            </a:endParaRPr>
          </a:p>
        </p:txBody>
      </p:sp>
      <p:cxnSp>
        <p:nvCxnSpPr>
          <p:cNvPr id="95" name="94 Conector curvado"/>
          <p:cNvCxnSpPr>
            <a:stCxn id="157" idx="2"/>
            <a:endCxn id="110" idx="5"/>
          </p:cNvCxnSpPr>
          <p:nvPr/>
        </p:nvCxnSpPr>
        <p:spPr bwMode="auto">
          <a:xfrm rot="5400000">
            <a:off x="5895062" y="3537544"/>
            <a:ext cx="164517" cy="2290430"/>
          </a:xfrm>
          <a:prstGeom prst="curvedConnector3">
            <a:avLst>
              <a:gd name="adj1" fmla="val 240271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 bwMode="auto">
          <a:xfrm>
            <a:off x="5206296" y="4880861"/>
            <a:ext cx="1667128" cy="190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"/>
                <a:ea typeface="+mj-ea"/>
                <a:cs typeface="Montserrat "/>
              </a:defRPr>
            </a:lvl1pPr>
          </a:lstStyle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MX" sz="1000" b="0" dirty="0" smtClean="0">
                <a:latin typeface="Century Gothic" pitchFamily="34" charset="0"/>
              </a:rPr>
              <a:t>Identidad &amp; Viralidad</a:t>
            </a:r>
            <a:endParaRPr lang="es-CO" sz="1000" b="0" dirty="0">
              <a:latin typeface="Century Gothic" pitchFamily="34" charset="0"/>
            </a:endParaRPr>
          </a:p>
        </p:txBody>
      </p:sp>
      <p:cxnSp>
        <p:nvCxnSpPr>
          <p:cNvPr id="97" name="96 Conector curvado"/>
          <p:cNvCxnSpPr>
            <a:stCxn id="236" idx="3"/>
            <a:endCxn id="110" idx="4"/>
          </p:cNvCxnSpPr>
          <p:nvPr/>
        </p:nvCxnSpPr>
        <p:spPr bwMode="auto">
          <a:xfrm>
            <a:off x="2386229" y="4583038"/>
            <a:ext cx="1581150" cy="134938"/>
          </a:xfrm>
          <a:prstGeom prst="curvedConnector4">
            <a:avLst>
              <a:gd name="adj1" fmla="val 22233"/>
              <a:gd name="adj2" fmla="val 270065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 bwMode="auto">
          <a:xfrm rot="211326">
            <a:off x="2805581" y="4795763"/>
            <a:ext cx="891671" cy="261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"/>
                <a:ea typeface="+mj-ea"/>
                <a:cs typeface="Montserrat "/>
              </a:defRPr>
            </a:lvl1pPr>
          </a:lstStyle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CO" sz="1050" b="0" dirty="0" smtClean="0">
                <a:latin typeface="Century Gothic" pitchFamily="34" charset="0"/>
              </a:rPr>
              <a:t>Refuerza Identidad</a:t>
            </a:r>
            <a:endParaRPr lang="es-CO" sz="1050" b="0" dirty="0">
              <a:latin typeface="Century Gothic" pitchFamily="34" charset="0"/>
            </a:endParaRPr>
          </a:p>
        </p:txBody>
      </p:sp>
      <p:cxnSp>
        <p:nvCxnSpPr>
          <p:cNvPr id="99" name="98 Conector curvado"/>
          <p:cNvCxnSpPr>
            <a:stCxn id="258" idx="1"/>
            <a:endCxn id="228" idx="1"/>
          </p:cNvCxnSpPr>
          <p:nvPr/>
        </p:nvCxnSpPr>
        <p:spPr bwMode="auto">
          <a:xfrm rot="10800000" flipV="1">
            <a:off x="1130516" y="2892351"/>
            <a:ext cx="12700" cy="2378075"/>
          </a:xfrm>
          <a:prstGeom prst="curvedConnector3">
            <a:avLst>
              <a:gd name="adj1" fmla="val 2454551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99 Forma libre"/>
          <p:cNvSpPr/>
          <p:nvPr/>
        </p:nvSpPr>
        <p:spPr bwMode="auto">
          <a:xfrm>
            <a:off x="833654" y="3473376"/>
            <a:ext cx="296862" cy="469900"/>
          </a:xfrm>
          <a:custGeom>
            <a:avLst/>
            <a:gdLst>
              <a:gd name="connsiteX0" fmla="*/ 0 w 295564"/>
              <a:gd name="connsiteY0" fmla="*/ 469371 h 469371"/>
              <a:gd name="connsiteX1" fmla="*/ 101600 w 295564"/>
              <a:gd name="connsiteY1" fmla="*/ 62971 h 469371"/>
              <a:gd name="connsiteX2" fmla="*/ 295564 w 295564"/>
              <a:gd name="connsiteY2" fmla="*/ 7552 h 46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64" h="469371">
                <a:moveTo>
                  <a:pt x="0" y="469371"/>
                </a:moveTo>
                <a:cubicBezTo>
                  <a:pt x="26169" y="304656"/>
                  <a:pt x="52339" y="139941"/>
                  <a:pt x="101600" y="62971"/>
                </a:cubicBezTo>
                <a:cubicBezTo>
                  <a:pt x="150861" y="-13999"/>
                  <a:pt x="223212" y="-3224"/>
                  <a:pt x="295564" y="7552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1" name="100 Forma libre"/>
          <p:cNvSpPr/>
          <p:nvPr/>
        </p:nvSpPr>
        <p:spPr bwMode="auto">
          <a:xfrm>
            <a:off x="833654" y="3951213"/>
            <a:ext cx="277812" cy="736600"/>
          </a:xfrm>
          <a:custGeom>
            <a:avLst/>
            <a:gdLst>
              <a:gd name="connsiteX0" fmla="*/ 0 w 277091"/>
              <a:gd name="connsiteY0" fmla="*/ 0 h 736095"/>
              <a:gd name="connsiteX1" fmla="*/ 110837 w 277091"/>
              <a:gd name="connsiteY1" fmla="*/ 655782 h 736095"/>
              <a:gd name="connsiteX2" fmla="*/ 277091 w 277091"/>
              <a:gd name="connsiteY2" fmla="*/ 701964 h 7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91" h="736095">
                <a:moveTo>
                  <a:pt x="0" y="0"/>
                </a:moveTo>
                <a:cubicBezTo>
                  <a:pt x="32327" y="269394"/>
                  <a:pt x="64655" y="538788"/>
                  <a:pt x="110837" y="655782"/>
                </a:cubicBezTo>
                <a:cubicBezTo>
                  <a:pt x="157019" y="772776"/>
                  <a:pt x="217055" y="737370"/>
                  <a:pt x="277091" y="701964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2" name="101 Forma libre"/>
          <p:cNvSpPr/>
          <p:nvPr/>
        </p:nvSpPr>
        <p:spPr bwMode="auto">
          <a:xfrm>
            <a:off x="825716" y="3924226"/>
            <a:ext cx="295275" cy="138112"/>
          </a:xfrm>
          <a:custGeom>
            <a:avLst/>
            <a:gdLst>
              <a:gd name="connsiteX0" fmla="*/ 0 w 295564"/>
              <a:gd name="connsiteY0" fmla="*/ 19005 h 139077"/>
              <a:gd name="connsiteX1" fmla="*/ 147782 w 295564"/>
              <a:gd name="connsiteY1" fmla="*/ 9768 h 139077"/>
              <a:gd name="connsiteX2" fmla="*/ 295564 w 295564"/>
              <a:gd name="connsiteY2" fmla="*/ 139077 h 13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64" h="139077">
                <a:moveTo>
                  <a:pt x="0" y="19005"/>
                </a:moveTo>
                <a:cubicBezTo>
                  <a:pt x="49260" y="4380"/>
                  <a:pt x="98521" y="-10244"/>
                  <a:pt x="147782" y="9768"/>
                </a:cubicBezTo>
                <a:cubicBezTo>
                  <a:pt x="197043" y="29780"/>
                  <a:pt x="246303" y="84428"/>
                  <a:pt x="295564" y="139077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3" name="Title 1"/>
          <p:cNvSpPr txBox="1">
            <a:spLocks/>
          </p:cNvSpPr>
          <p:nvPr/>
        </p:nvSpPr>
        <p:spPr bwMode="auto">
          <a:xfrm rot="16200000">
            <a:off x="-133197" y="3940937"/>
            <a:ext cx="1863633" cy="230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"/>
                <a:ea typeface="+mj-ea"/>
                <a:cs typeface="Montserrat "/>
              </a:defRPr>
            </a:lvl1pPr>
          </a:lstStyle>
          <a:p>
            <a:pPr algn="ctr" fontAlgn="auto">
              <a:lnSpc>
                <a:spcPts val="700"/>
              </a:lnSpc>
              <a:spcAft>
                <a:spcPts val="0"/>
              </a:spcAft>
              <a:defRPr/>
            </a:pPr>
            <a:r>
              <a:rPr lang="es-MX" sz="1050" b="0" dirty="0" smtClean="0">
                <a:latin typeface="Century Gothic" pitchFamily="34" charset="0"/>
              </a:rPr>
              <a:t>Awareness y Notoriedad</a:t>
            </a:r>
            <a:endParaRPr lang="es-CO" sz="1050" b="0" dirty="0">
              <a:latin typeface="Century Gothic" pitchFamily="34" charset="0"/>
            </a:endParaRPr>
          </a:p>
        </p:txBody>
      </p:sp>
      <p:sp>
        <p:nvSpPr>
          <p:cNvPr id="260" name="80 CuadroTexto"/>
          <p:cNvSpPr txBox="1">
            <a:spLocks noChangeArrowheads="1"/>
          </p:cNvSpPr>
          <p:nvPr/>
        </p:nvSpPr>
        <p:spPr bwMode="auto">
          <a:xfrm>
            <a:off x="1034373" y="1777852"/>
            <a:ext cx="1606671" cy="2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b="1" dirty="0" smtClean="0">
                <a:solidFill>
                  <a:srgbClr val="008000"/>
                </a:solidFill>
                <a:latin typeface="Century Gothic" pitchFamily="34" charset="0"/>
              </a:rPr>
              <a:t>Conocimiento</a:t>
            </a:r>
            <a:endParaRPr lang="es-CO" altLang="es-CO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261" name="80 CuadroTexto"/>
          <p:cNvSpPr txBox="1">
            <a:spLocks noChangeArrowheads="1"/>
          </p:cNvSpPr>
          <p:nvPr/>
        </p:nvSpPr>
        <p:spPr bwMode="auto">
          <a:xfrm>
            <a:off x="3529602" y="1777852"/>
            <a:ext cx="2138479" cy="4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b="1" dirty="0" smtClean="0">
                <a:solidFill>
                  <a:srgbClr val="008000"/>
                </a:solidFill>
                <a:latin typeface="Century Gothic" pitchFamily="34" charset="0"/>
              </a:rPr>
              <a:t>Comportamiento</a:t>
            </a:r>
            <a:endParaRPr lang="es-CO" altLang="es-CO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262" name="80 CuadroTexto"/>
          <p:cNvSpPr txBox="1">
            <a:spLocks noChangeArrowheads="1"/>
          </p:cNvSpPr>
          <p:nvPr/>
        </p:nvSpPr>
        <p:spPr bwMode="auto">
          <a:xfrm>
            <a:off x="6321953" y="1777852"/>
            <a:ext cx="2138479" cy="2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b="1" dirty="0" smtClean="0">
                <a:solidFill>
                  <a:srgbClr val="008000"/>
                </a:solidFill>
                <a:latin typeface="Century Gothic" pitchFamily="34" charset="0"/>
              </a:rPr>
              <a:t>Actitud</a:t>
            </a:r>
            <a:endParaRPr lang="es-CO" altLang="es-CO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grpSp>
        <p:nvGrpSpPr>
          <p:cNvPr id="265" name="267 Grupo"/>
          <p:cNvGrpSpPr>
            <a:grpSpLocks/>
          </p:cNvGrpSpPr>
          <p:nvPr/>
        </p:nvGrpSpPr>
        <p:grpSpPr bwMode="auto">
          <a:xfrm>
            <a:off x="7123895" y="2023880"/>
            <a:ext cx="511873" cy="484047"/>
            <a:chOff x="3422793" y="771171"/>
            <a:chExt cx="422975" cy="399914"/>
          </a:xfrm>
        </p:grpSpPr>
        <p:sp>
          <p:nvSpPr>
            <p:cNvPr id="266" name="265 Elipse"/>
            <p:cNvSpPr/>
            <p:nvPr/>
          </p:nvSpPr>
          <p:spPr>
            <a:xfrm>
              <a:off x="3461683" y="814808"/>
              <a:ext cx="337656" cy="320575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latin typeface="Century Gothic" pitchFamily="34" charset="0"/>
              </a:endParaRPr>
            </a:p>
          </p:txBody>
        </p:sp>
        <p:sp>
          <p:nvSpPr>
            <p:cNvPr id="267" name="Title 1"/>
            <p:cNvSpPr txBox="1">
              <a:spLocks/>
            </p:cNvSpPr>
            <p:nvPr/>
          </p:nvSpPr>
          <p:spPr bwMode="auto">
            <a:xfrm>
              <a:off x="3422793" y="771171"/>
              <a:ext cx="422975" cy="399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defRPr sz="1600">
                  <a:solidFill>
                    <a:srgbClr val="DC002E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ts val="1800"/>
                </a:lnSpc>
                <a:spcBef>
                  <a:spcPts val="12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CO" altLang="es-CO" sz="2000" b="1" dirty="0" smtClean="0">
                  <a:solidFill>
                    <a:schemeClr val="bg1"/>
                  </a:solidFill>
                  <a:latin typeface="Century Gothic" pitchFamily="34" charset="0"/>
                  <a:ea typeface="Montserrat "/>
                  <a:cs typeface="Montserrat "/>
                </a:rPr>
                <a:t>35</a:t>
              </a:r>
              <a:endParaRPr lang="es-CO" altLang="es-CO" sz="2000" dirty="0">
                <a:solidFill>
                  <a:schemeClr val="bg1"/>
                </a:solidFill>
                <a:latin typeface="Century Gothic" pitchFamily="34" charset="0"/>
                <a:ea typeface="Montserrat "/>
                <a:cs typeface="Montserrat "/>
              </a:endParaRPr>
            </a:p>
          </p:txBody>
        </p:sp>
      </p:grpSp>
      <p:sp>
        <p:nvSpPr>
          <p:cNvPr id="268" name="98 CuadroTexto"/>
          <p:cNvSpPr txBox="1">
            <a:spLocks noChangeArrowheads="1"/>
          </p:cNvSpPr>
          <p:nvPr/>
        </p:nvSpPr>
        <p:spPr bwMode="auto">
          <a:xfrm>
            <a:off x="499873" y="5762284"/>
            <a:ext cx="745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Radio</a:t>
            </a:r>
            <a:endParaRPr lang="es-CO" altLang="es-CO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70" name="35 Imagen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3" t="34599" r="25751" b="57365"/>
          <a:stretch>
            <a:fillRect/>
          </a:stretch>
        </p:blipFill>
        <p:spPr bwMode="auto">
          <a:xfrm>
            <a:off x="1176126" y="3880719"/>
            <a:ext cx="371527" cy="4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270 Imagen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4" t="38655" r="22191" b="56834"/>
          <a:stretch/>
        </p:blipFill>
        <p:spPr bwMode="auto">
          <a:xfrm>
            <a:off x="1434581" y="4149473"/>
            <a:ext cx="170410" cy="154959"/>
          </a:xfrm>
          <a:prstGeom prst="rect">
            <a:avLst/>
          </a:prstGeom>
        </p:spPr>
      </p:pic>
      <p:pic>
        <p:nvPicPr>
          <p:cNvPr id="272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" y="5730891"/>
            <a:ext cx="296774" cy="297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273" name="272 Imagen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7" t="51170" r="26598" b="41163"/>
          <a:stretch/>
        </p:blipFill>
        <p:spPr bwMode="auto">
          <a:xfrm>
            <a:off x="266034" y="6092162"/>
            <a:ext cx="230288" cy="26385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" y="6426245"/>
            <a:ext cx="282077" cy="2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77" y="5791312"/>
            <a:ext cx="259092" cy="24937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277" name="Picture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5" y="6119897"/>
            <a:ext cx="291743" cy="26339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67" y="6309320"/>
            <a:ext cx="554069" cy="65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" name="98 CuadroTexto"/>
          <p:cNvSpPr txBox="1">
            <a:spLocks noChangeArrowheads="1"/>
          </p:cNvSpPr>
          <p:nvPr/>
        </p:nvSpPr>
        <p:spPr bwMode="auto">
          <a:xfrm>
            <a:off x="683568" y="1124744"/>
            <a:ext cx="8074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Nos vamos a enfocar en generar Awareness con </a:t>
            </a:r>
            <a:r>
              <a:rPr lang="es-MX" altLang="es-CO" sz="1400" dirty="0" smtClean="0">
                <a:solidFill>
                  <a:srgbClr val="008000"/>
                </a:solidFill>
                <a:latin typeface="Century Gothic" pitchFamily="34" charset="0"/>
              </a:rPr>
              <a:t>(Visibilidad no convencional) 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y queremos que el consumidor pruebe </a:t>
            </a:r>
            <a:r>
              <a:rPr lang="es-MX" altLang="es-CO" sz="1400" dirty="0" smtClean="0">
                <a:solidFill>
                  <a:srgbClr val="008000"/>
                </a:solidFill>
                <a:latin typeface="Century Gothic" pitchFamily="34" charset="0"/>
              </a:rPr>
              <a:t>Grolsch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acompañado de experiencias afines a la marca..</a:t>
            </a:r>
            <a:endParaRPr lang="es-CO" altLang="es-CO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0" name="98 CuadroTexto"/>
          <p:cNvSpPr txBox="1">
            <a:spLocks noChangeArrowheads="1"/>
          </p:cNvSpPr>
          <p:nvPr/>
        </p:nvSpPr>
        <p:spPr bwMode="auto">
          <a:xfrm>
            <a:off x="496010" y="6075097"/>
            <a:ext cx="745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Mupis</a:t>
            </a:r>
            <a:endParaRPr lang="es-MX" altLang="es-CO" sz="14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1" name="98 CuadroTexto"/>
          <p:cNvSpPr txBox="1">
            <a:spLocks noChangeArrowheads="1"/>
          </p:cNvSpPr>
          <p:nvPr/>
        </p:nvSpPr>
        <p:spPr bwMode="auto">
          <a:xfrm>
            <a:off x="505407" y="6429709"/>
            <a:ext cx="12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Otros OOH</a:t>
            </a:r>
            <a:endParaRPr lang="es-MX" altLang="es-CO" sz="14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2" name="98 CuadroTexto"/>
          <p:cNvSpPr txBox="1">
            <a:spLocks noChangeArrowheads="1"/>
          </p:cNvSpPr>
          <p:nvPr/>
        </p:nvSpPr>
        <p:spPr bwMode="auto">
          <a:xfrm>
            <a:off x="2026555" y="5756491"/>
            <a:ext cx="745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Digital</a:t>
            </a:r>
            <a:endParaRPr lang="es-CO" altLang="es-CO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3" name="98 CuadroTexto"/>
          <p:cNvSpPr txBox="1">
            <a:spLocks noChangeArrowheads="1"/>
          </p:cNvSpPr>
          <p:nvPr/>
        </p:nvSpPr>
        <p:spPr bwMode="auto">
          <a:xfrm>
            <a:off x="2038882" y="6074535"/>
            <a:ext cx="991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Impresos</a:t>
            </a:r>
            <a:endParaRPr lang="es-CO" altLang="es-CO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4" name="98 CuadroTexto"/>
          <p:cNvSpPr txBox="1">
            <a:spLocks noChangeArrowheads="1"/>
          </p:cNvSpPr>
          <p:nvPr/>
        </p:nvSpPr>
        <p:spPr bwMode="auto">
          <a:xfrm>
            <a:off x="2037632" y="6438822"/>
            <a:ext cx="1320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Exposiciones</a:t>
            </a:r>
            <a:endParaRPr lang="es-CO" altLang="es-CO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85" name="284 Conector recto"/>
          <p:cNvCxnSpPr/>
          <p:nvPr/>
        </p:nvCxnSpPr>
        <p:spPr bwMode="auto">
          <a:xfrm>
            <a:off x="-21014" y="5630252"/>
            <a:ext cx="326932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285 Conector recto"/>
          <p:cNvCxnSpPr/>
          <p:nvPr/>
        </p:nvCxnSpPr>
        <p:spPr bwMode="auto">
          <a:xfrm>
            <a:off x="3250342" y="5656160"/>
            <a:ext cx="0" cy="113480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7236296" y="38100"/>
            <a:ext cx="1544899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4968552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5595610" y="35241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latin typeface="Century Gothic" panose="020B0502020202020204" pitchFamily="34" charset="0"/>
              </a:rPr>
              <a:t>Implementación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sp>
        <p:nvSpPr>
          <p:cNvPr id="217" name="98 CuadroTexto"/>
          <p:cNvSpPr txBox="1">
            <a:spLocks noChangeArrowheads="1"/>
          </p:cNvSpPr>
          <p:nvPr/>
        </p:nvSpPr>
        <p:spPr bwMode="auto">
          <a:xfrm>
            <a:off x="1707178" y="1083732"/>
            <a:ext cx="71853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Para generar conocimiento y visibilidad de la marca necesitamos hacer implementaciones disruptivas en la primera fase de comunicación.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Usaremos 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Graffiti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gran formato con diferentes Técnicas (Eco-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Scatch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), intervenciones de tiendas, cartelería urbana (con 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Call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to 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action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)… Bicicletas para incentivar la movilidad y dejar claro el ADN de la marca en los consumidores 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ademas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de paraderos con detalle </a:t>
            </a:r>
            <a:r>
              <a:rPr lang="es-MX" altLang="es-CO" sz="1400" b="1" dirty="0" err="1" smtClean="0">
                <a:solidFill>
                  <a:srgbClr val="008000"/>
                </a:solidFill>
                <a:latin typeface="Century Gothic" pitchFamily="34" charset="0"/>
              </a:rPr>
              <a:t>SwingTop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para destacarlo…..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32266" r="46903" b="33867"/>
          <a:stretch/>
        </p:blipFill>
        <p:spPr bwMode="auto">
          <a:xfrm>
            <a:off x="3671494" y="2659626"/>
            <a:ext cx="2412674" cy="186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2 CuadroTexto"/>
          <p:cNvSpPr txBox="1">
            <a:spLocks noChangeArrowheads="1"/>
          </p:cNvSpPr>
          <p:nvPr/>
        </p:nvSpPr>
        <p:spPr bwMode="auto">
          <a:xfrm>
            <a:off x="793551" y="1084674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 smtClean="0">
                <a:solidFill>
                  <a:srgbClr val="008000"/>
                </a:solidFill>
                <a:latin typeface="Century Gothic" pitchFamily="34" charset="0"/>
              </a:rPr>
              <a:t>1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240" name="98 CuadroTexto"/>
          <p:cNvSpPr txBox="1">
            <a:spLocks noChangeArrowheads="1"/>
          </p:cNvSpPr>
          <p:nvPr/>
        </p:nvSpPr>
        <p:spPr bwMode="auto">
          <a:xfrm>
            <a:off x="102527" y="6546830"/>
            <a:ext cx="8908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b="1" dirty="0" smtClean="0">
                <a:solidFill>
                  <a:srgbClr val="008000"/>
                </a:solidFill>
                <a:latin typeface="Century Gothic" pitchFamily="34" charset="0"/>
              </a:rPr>
              <a:t>La idea es que todo sea hecho en Alianzas con artistas y colectivos artísticos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7" y="2852936"/>
            <a:ext cx="3148905" cy="275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" name="Imagen 2" descr="unnamed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90" b="13478"/>
          <a:stretch/>
        </p:blipFill>
        <p:spPr>
          <a:xfrm>
            <a:off x="3567814" y="5003160"/>
            <a:ext cx="2531852" cy="104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4" name="98 CuadroTexto"/>
          <p:cNvSpPr txBox="1">
            <a:spLocks noChangeArrowheads="1"/>
          </p:cNvSpPr>
          <p:nvPr/>
        </p:nvSpPr>
        <p:spPr bwMode="auto">
          <a:xfrm>
            <a:off x="395536" y="5661248"/>
            <a:ext cx="2838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Murales en las principales ciudades</a:t>
            </a:r>
          </a:p>
        </p:txBody>
      </p:sp>
      <p:sp>
        <p:nvSpPr>
          <p:cNvPr id="275" name="98 CuadroTexto"/>
          <p:cNvSpPr txBox="1">
            <a:spLocks noChangeArrowheads="1"/>
          </p:cNvSpPr>
          <p:nvPr/>
        </p:nvSpPr>
        <p:spPr bwMode="auto">
          <a:xfrm>
            <a:off x="3575714" y="4524618"/>
            <a:ext cx="258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Cartelería con </a:t>
            </a:r>
            <a:r>
              <a:rPr lang="es-MX" altLang="es-CO" sz="1200" dirty="0" err="1" smtClean="0">
                <a:solidFill>
                  <a:schemeClr val="tx1"/>
                </a:solidFill>
                <a:latin typeface="Century Gothic" pitchFamily="34" charset="0"/>
              </a:rPr>
              <a:t>Call</a:t>
            </a: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 to </a:t>
            </a:r>
            <a:r>
              <a:rPr lang="es-MX" altLang="es-CO" sz="1200" dirty="0" err="1" smtClean="0">
                <a:solidFill>
                  <a:schemeClr val="tx1"/>
                </a:solidFill>
                <a:latin typeface="Century Gothic" pitchFamily="34" charset="0"/>
              </a:rPr>
              <a:t>Action</a:t>
            </a: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 a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Facebook</a:t>
            </a:r>
          </a:p>
        </p:txBody>
      </p:sp>
      <p:sp>
        <p:nvSpPr>
          <p:cNvPr id="278" name="98 CuadroTexto"/>
          <p:cNvSpPr txBox="1">
            <a:spLocks noChangeArrowheads="1"/>
          </p:cNvSpPr>
          <p:nvPr/>
        </p:nvSpPr>
        <p:spPr bwMode="auto">
          <a:xfrm>
            <a:off x="3563888" y="6073211"/>
            <a:ext cx="258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Bicicletas para incentivar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Movilidad (Movimiento Grolsch)</a:t>
            </a:r>
          </a:p>
        </p:txBody>
      </p:sp>
      <p:pic>
        <p:nvPicPr>
          <p:cNvPr id="289" name="Imagen 1" descr="BARRA_CAJA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390" y="3496933"/>
            <a:ext cx="2705090" cy="180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0" name="98 CuadroTexto"/>
          <p:cNvSpPr txBox="1">
            <a:spLocks noChangeArrowheads="1"/>
          </p:cNvSpPr>
          <p:nvPr/>
        </p:nvSpPr>
        <p:spPr bwMode="auto">
          <a:xfrm>
            <a:off x="6224512" y="5332204"/>
            <a:ext cx="258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Tiendas con look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err="1" smtClean="0">
                <a:solidFill>
                  <a:schemeClr val="tx1"/>
                </a:solidFill>
                <a:latin typeface="Century Gothic" pitchFamily="34" charset="0"/>
              </a:rPr>
              <a:t>Grlosch</a:t>
            </a:r>
            <a:endParaRPr lang="es-MX" altLang="es-CO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7236296" y="38100"/>
            <a:ext cx="1544899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4968552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5595610" y="35241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latin typeface="Century Gothic" panose="020B0502020202020204" pitchFamily="34" charset="0"/>
              </a:rPr>
              <a:t>Implementación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sp>
        <p:nvSpPr>
          <p:cNvPr id="217" name="98 CuadroTexto"/>
          <p:cNvSpPr txBox="1">
            <a:spLocks noChangeArrowheads="1"/>
          </p:cNvSpPr>
          <p:nvPr/>
        </p:nvSpPr>
        <p:spPr bwMode="auto">
          <a:xfrm>
            <a:off x="1676182" y="1130226"/>
            <a:ext cx="71853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Cuando la gente ya reconozca </a:t>
            </a: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Grolsch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, necesitamos brindarles una experiencia para que se vuelva memorable… </a:t>
            </a:r>
            <a:r>
              <a:rPr lang="es-MX" altLang="es-CO" sz="1400" dirty="0" smtClean="0">
                <a:solidFill>
                  <a:srgbClr val="008000"/>
                </a:solidFill>
                <a:latin typeface="Century Gothic" pitchFamily="34" charset="0"/>
              </a:rPr>
              <a:t>(pasar del conocimiento al destape – prueba)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Por eso llegan las Ferias de Arte </a:t>
            </a:r>
            <a:r>
              <a:rPr lang="es-MX" altLang="es-CO" sz="1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Grolsh</a:t>
            </a:r>
            <a:r>
              <a:rPr lang="es-MX" altLang="es-CO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Inspira por el mundo……</a:t>
            </a:r>
          </a:p>
        </p:txBody>
      </p:sp>
      <p:sp>
        <p:nvSpPr>
          <p:cNvPr id="219" name="2 CuadroTexto"/>
          <p:cNvSpPr txBox="1">
            <a:spLocks noChangeArrowheads="1"/>
          </p:cNvSpPr>
          <p:nvPr/>
        </p:nvSpPr>
        <p:spPr bwMode="auto">
          <a:xfrm>
            <a:off x="793551" y="1084674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>
                <a:solidFill>
                  <a:srgbClr val="008000"/>
                </a:solidFill>
                <a:latin typeface="Century Gothic" pitchFamily="34" charset="0"/>
              </a:rPr>
              <a:t>2</a:t>
            </a:r>
            <a:r>
              <a:rPr lang="es-CO" altLang="es-CO" sz="2000" b="1" dirty="0" smtClean="0">
                <a:solidFill>
                  <a:srgbClr val="008000"/>
                </a:solidFill>
                <a:latin typeface="Century Gothic" pitchFamily="34" charset="0"/>
              </a:rPr>
              <a:t>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pic>
        <p:nvPicPr>
          <p:cNvPr id="8194" name="Picture 2" descr="D:\Materiales\Grolsch\joa\Fotos QBR\IMG_3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1854"/>
            <a:ext cx="3032921" cy="226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D:\Materiales\Grolsch\joa\Fotos QBR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2" y="2060848"/>
            <a:ext cx="1864913" cy="279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98 CuadroTexto"/>
          <p:cNvSpPr txBox="1">
            <a:spLocks noChangeArrowheads="1"/>
          </p:cNvSpPr>
          <p:nvPr/>
        </p:nvSpPr>
        <p:spPr bwMode="auto">
          <a:xfrm>
            <a:off x="1043608" y="4974267"/>
            <a:ext cx="4571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Son activaciones de marca donde </a:t>
            </a: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además </a:t>
            </a: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de hacer marketing, la idea es generar una experiencia en el consumidor</a:t>
            </a: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…(son diferentes actividades – una por cada artista de un país diferente)</a:t>
            </a:r>
            <a:endParaRPr lang="es-MX" altLang="es-CO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98 CuadroTexto"/>
          <p:cNvSpPr txBox="1">
            <a:spLocks noChangeArrowheads="1"/>
          </p:cNvSpPr>
          <p:nvPr/>
        </p:nvSpPr>
        <p:spPr bwMode="auto">
          <a:xfrm>
            <a:off x="5796136" y="2124145"/>
            <a:ext cx="3122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dirty="0" smtClean="0">
                <a:solidFill>
                  <a:srgbClr val="008000"/>
                </a:solidFill>
                <a:latin typeface="Century Gothic" pitchFamily="34" charset="0"/>
              </a:rPr>
              <a:t>Grolsch traerá a los mejores artistas… (de que?)</a:t>
            </a:r>
          </a:p>
        </p:txBody>
      </p:sp>
      <p:sp>
        <p:nvSpPr>
          <p:cNvPr id="25" name="98 CuadroTexto"/>
          <p:cNvSpPr txBox="1">
            <a:spLocks noChangeArrowheads="1"/>
          </p:cNvSpPr>
          <p:nvPr/>
        </p:nvSpPr>
        <p:spPr bwMode="auto">
          <a:xfrm>
            <a:off x="5796136" y="2836093"/>
            <a:ext cx="3122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En las redes sociales de Grolsch y Radio se empezara a hacer un sondeo sobre los gustos de la gente que es Fan de la marca, esto para que los artistas que traigamos sean de alta afinidad con el target..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(aseguramos aforo)</a:t>
            </a:r>
          </a:p>
        </p:txBody>
      </p:sp>
      <p:pic>
        <p:nvPicPr>
          <p:cNvPr id="26" name="Picture 2" descr="http://www.mainadaei.com/img/logo-face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39" y="4365104"/>
            <a:ext cx="312998" cy="2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://vjjf.be/images/twit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3073" r="2512" b="2838"/>
          <a:stretch>
            <a:fillRect/>
          </a:stretch>
        </p:blipFill>
        <p:spPr bwMode="auto">
          <a:xfrm>
            <a:off x="7334138" y="4366936"/>
            <a:ext cx="343356" cy="3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98 CuadroTexto"/>
          <p:cNvSpPr txBox="1">
            <a:spLocks noChangeArrowheads="1"/>
          </p:cNvSpPr>
          <p:nvPr/>
        </p:nvSpPr>
        <p:spPr bwMode="auto">
          <a:xfrm>
            <a:off x="-159994" y="6152547"/>
            <a:ext cx="890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En estas ferias tendremos experiencias </a:t>
            </a:r>
            <a:r>
              <a:rPr lang="es-MX" altLang="es-CO" sz="1400" dirty="0" err="1" smtClean="0">
                <a:solidFill>
                  <a:schemeClr val="tx1"/>
                </a:solidFill>
                <a:latin typeface="Century Gothic" pitchFamily="34" charset="0"/>
              </a:rPr>
              <a:t>multisensoriales</a:t>
            </a: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 para clarificar los intrínsecos de la marca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dirty="0" smtClean="0">
                <a:solidFill>
                  <a:schemeClr val="tx1"/>
                </a:solidFill>
                <a:latin typeface="Century Gothic" pitchFamily="34" charset="0"/>
              </a:rPr>
              <a:t>(Aroma y Sabor por las 2 clases de lúpulos que la componen)</a:t>
            </a:r>
          </a:p>
        </p:txBody>
      </p:sp>
      <p:sp>
        <p:nvSpPr>
          <p:cNvPr id="29" name="98 CuadroTexto"/>
          <p:cNvSpPr txBox="1">
            <a:spLocks noChangeArrowheads="1"/>
          </p:cNvSpPr>
          <p:nvPr/>
        </p:nvSpPr>
        <p:spPr bwMode="auto">
          <a:xfrm>
            <a:off x="-159994" y="5792507"/>
            <a:ext cx="8908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Revistas como VICE, Cartel Urbano tendrán contenido editorial sobre lo sucedido en las ferias</a:t>
            </a:r>
          </a:p>
        </p:txBody>
      </p:sp>
      <p:pic>
        <p:nvPicPr>
          <p:cNvPr id="30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72" y="4736294"/>
            <a:ext cx="471318" cy="46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57" y="4792960"/>
            <a:ext cx="1000853" cy="31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0" t="50945" r="56464" b="41650"/>
          <a:stretch>
            <a:fillRect/>
          </a:stretch>
        </p:blipFill>
        <p:spPr bwMode="auto">
          <a:xfrm>
            <a:off x="7948201" y="4816635"/>
            <a:ext cx="800263" cy="3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98 CuadroTexto"/>
          <p:cNvSpPr txBox="1">
            <a:spLocks noChangeArrowheads="1"/>
          </p:cNvSpPr>
          <p:nvPr/>
        </p:nvSpPr>
        <p:spPr bwMode="auto">
          <a:xfrm>
            <a:off x="6095994" y="5130125"/>
            <a:ext cx="258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200" dirty="0" smtClean="0">
                <a:solidFill>
                  <a:schemeClr val="tx1"/>
                </a:solidFill>
                <a:latin typeface="Century Gothic" pitchFamily="34" charset="0"/>
              </a:rPr>
              <a:t>Remotos en Vivo</a:t>
            </a:r>
          </a:p>
        </p:txBody>
      </p:sp>
    </p:spTree>
    <p:extLst>
      <p:ext uri="{BB962C8B-B14F-4D97-AF65-F5344CB8AC3E}">
        <p14:creationId xmlns:p14="http://schemas.microsoft.com/office/powerpoint/2010/main" val="1308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29"/>
            <a:ext cx="1440160" cy="8910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816"/>
            <a:ext cx="1440160" cy="8910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748"/>
            <a:ext cx="1440160" cy="8910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1926"/>
            <a:ext cx="1440160" cy="8910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77397"/>
            <a:ext cx="1440160" cy="891099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364088" y="38100"/>
            <a:ext cx="1708553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95536" y="44624"/>
            <a:ext cx="4968552" cy="9807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72 CuadroTexto"/>
          <p:cNvSpPr txBox="1"/>
          <p:nvPr/>
        </p:nvSpPr>
        <p:spPr>
          <a:xfrm>
            <a:off x="7274396" y="371465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err="1" smtClean="0">
                <a:latin typeface="Century Gothic" panose="020B0502020202020204" pitchFamily="34" charset="0"/>
              </a:rPr>
              <a:t>Flow</a:t>
            </a:r>
            <a:r>
              <a:rPr lang="es-CO" sz="1400" b="1" dirty="0" smtClean="0">
                <a:latin typeface="Century Gothic" panose="020B0502020202020204" pitchFamily="34" charset="0"/>
              </a:rPr>
              <a:t> Concept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908720"/>
            <a:ext cx="669386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r>
              <a:rPr lang="es-CO" b="1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Flow</a:t>
            </a:r>
            <a:r>
              <a:rPr lang="es-CO" b="1" dirty="0">
                <a:solidFill>
                  <a:srgbClr val="008000"/>
                </a:solidFill>
                <a:latin typeface="Century Gothic" panose="020B0502020202020204" pitchFamily="34" charset="0"/>
              </a:rPr>
              <a:t> Concept </a:t>
            </a:r>
            <a:endParaRPr lang="es-CO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Inversión proyectada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para las 2 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fases de campaña</a:t>
            </a:r>
          </a:p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(1.000.000.000 </a:t>
            </a:r>
            <a:r>
              <a:rPr lang="es-CO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Cop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s-CO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2881"/>
              </p:ext>
            </p:extLst>
          </p:nvPr>
        </p:nvGraphicFramePr>
        <p:xfrm>
          <a:off x="395536" y="2276872"/>
          <a:ext cx="8229595" cy="2714896"/>
        </p:xfrm>
        <a:graphic>
          <a:graphicData uri="http://schemas.openxmlformats.org/drawingml/2006/table">
            <a:tbl>
              <a:tblPr/>
              <a:tblGrid>
                <a:gridCol w="673178"/>
                <a:gridCol w="1380015"/>
                <a:gridCol w="210368"/>
                <a:gridCol w="235612"/>
                <a:gridCol w="235612"/>
                <a:gridCol w="235612"/>
                <a:gridCol w="210368"/>
                <a:gridCol w="235612"/>
                <a:gridCol w="235612"/>
                <a:gridCol w="235612"/>
                <a:gridCol w="210368"/>
                <a:gridCol w="235612"/>
                <a:gridCol w="235612"/>
                <a:gridCol w="235612"/>
                <a:gridCol w="210368"/>
                <a:gridCol w="235612"/>
                <a:gridCol w="235612"/>
                <a:gridCol w="235612"/>
                <a:gridCol w="210368"/>
                <a:gridCol w="235612"/>
                <a:gridCol w="235612"/>
                <a:gridCol w="235612"/>
                <a:gridCol w="210368"/>
                <a:gridCol w="235612"/>
                <a:gridCol w="235612"/>
                <a:gridCol w="235612"/>
                <a:gridCol w="673178"/>
              </a:tblGrid>
              <a:tr h="184746"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398" marR="8398" marT="8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398" marR="8398" marT="83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5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Mes 6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Medio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S1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S2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S3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S4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Radio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Contenido - Secciones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OOH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Paraderos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Carteleria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Bicicletas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Muros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Tiendas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Digital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Facebook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Twitter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Instagram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Display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47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Revistas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Contenido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BTL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Exposiciones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8398" marR="8398" marT="8398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Llaves"/>
          <p:cNvSpPr/>
          <p:nvPr/>
        </p:nvSpPr>
        <p:spPr>
          <a:xfrm>
            <a:off x="2453230" y="5085184"/>
            <a:ext cx="2250386" cy="28803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Llaves"/>
          <p:cNvSpPr/>
          <p:nvPr/>
        </p:nvSpPr>
        <p:spPr>
          <a:xfrm>
            <a:off x="4733592" y="5085184"/>
            <a:ext cx="3294792" cy="28803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2 CuadroTexto"/>
          <p:cNvSpPr txBox="1">
            <a:spLocks noChangeArrowheads="1"/>
          </p:cNvSpPr>
          <p:nvPr/>
        </p:nvSpPr>
        <p:spPr bwMode="auto">
          <a:xfrm>
            <a:off x="3059832" y="5031363"/>
            <a:ext cx="970137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 smtClean="0">
                <a:solidFill>
                  <a:srgbClr val="008000"/>
                </a:solidFill>
                <a:latin typeface="Century Gothic" pitchFamily="34" charset="0"/>
              </a:rPr>
              <a:t>1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2" name="2 CuadroTexto"/>
          <p:cNvSpPr txBox="1">
            <a:spLocks noChangeArrowheads="1"/>
          </p:cNvSpPr>
          <p:nvPr/>
        </p:nvSpPr>
        <p:spPr bwMode="auto">
          <a:xfrm>
            <a:off x="5906119" y="5013176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2000" b="1" dirty="0" smtClean="0">
                <a:solidFill>
                  <a:srgbClr val="008000"/>
                </a:solidFill>
                <a:latin typeface="Century Gothic" pitchFamily="34" charset="0"/>
              </a:rPr>
              <a:t>2 Fase</a:t>
            </a:r>
            <a:endParaRPr lang="es-CO" altLang="es-CO" sz="2000" b="1" dirty="0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33" name="98 CuadroTexto"/>
          <p:cNvSpPr txBox="1">
            <a:spLocks noChangeArrowheads="1"/>
          </p:cNvSpPr>
          <p:nvPr/>
        </p:nvSpPr>
        <p:spPr bwMode="auto">
          <a:xfrm>
            <a:off x="-87986" y="5661248"/>
            <a:ext cx="89084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spcAft>
                <a:spcPts val="800"/>
              </a:spcAft>
              <a:buFont typeface="Arial" pitchFamily="34" charset="0"/>
              <a:defRPr sz="1600">
                <a:solidFill>
                  <a:srgbClr val="DC002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12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Al final de la campaña proyectamos un alcance multimedio del 42%, es bajo por que la gran </a:t>
            </a:r>
            <a:r>
              <a:rPr lang="es-MX" altLang="es-CO" sz="1400" b="1" dirty="0" err="1" smtClean="0">
                <a:solidFill>
                  <a:srgbClr val="008000"/>
                </a:solidFill>
                <a:latin typeface="Century Gothic" pitchFamily="34" charset="0"/>
              </a:rPr>
              <a:t>mayoria</a:t>
            </a: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 de medios no tienen estudios sindicados que respalden la construcción del alcance.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CO" sz="1400" b="1" dirty="0">
              <a:solidFill>
                <a:srgbClr val="00800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De todas maneras la campaña va enfocada a generar </a:t>
            </a:r>
            <a:r>
              <a:rPr lang="es-MX" altLang="es-CO" sz="1400" b="1" dirty="0" err="1" smtClean="0">
                <a:solidFill>
                  <a:srgbClr val="008000"/>
                </a:solidFill>
                <a:latin typeface="Century Gothic" pitchFamily="34" charset="0"/>
              </a:rPr>
              <a:t>Engagement</a:t>
            </a:r>
            <a:r>
              <a:rPr lang="es-MX" altLang="es-CO" sz="1400" b="1" dirty="0" smtClean="0">
                <a:solidFill>
                  <a:srgbClr val="008000"/>
                </a:solidFill>
                <a:latin typeface="Century Gothic" pitchFamily="34" charset="0"/>
              </a:rPr>
              <a:t> con el consumidor…</a:t>
            </a:r>
          </a:p>
        </p:txBody>
      </p:sp>
    </p:spTree>
    <p:extLst>
      <p:ext uri="{BB962C8B-B14F-4D97-AF65-F5344CB8AC3E}">
        <p14:creationId xmlns:p14="http://schemas.microsoft.com/office/powerpoint/2010/main" val="37644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951</Words>
  <Application>Microsoft Office PowerPoint</Application>
  <PresentationFormat>Presentación en pantalla (4:3)</PresentationFormat>
  <Paragraphs>492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Correa</dc:creator>
  <cp:lastModifiedBy>Oscar Correa</cp:lastModifiedBy>
  <cp:revision>51</cp:revision>
  <dcterms:created xsi:type="dcterms:W3CDTF">2015-03-23T17:05:09Z</dcterms:created>
  <dcterms:modified xsi:type="dcterms:W3CDTF">2015-03-25T15:22:02Z</dcterms:modified>
</cp:coreProperties>
</file>