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5" r:id="rId2"/>
    <p:sldId id="268" r:id="rId3"/>
    <p:sldId id="273" r:id="rId4"/>
    <p:sldId id="270" r:id="rId5"/>
    <p:sldId id="280" r:id="rId6"/>
    <p:sldId id="278" r:id="rId7"/>
    <p:sldId id="257" r:id="rId8"/>
    <p:sldId id="282" r:id="rId9"/>
    <p:sldId id="284" r:id="rId10"/>
    <p:sldId id="269"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ocha" initials="LR" lastIdx="1" clrIdx="0">
    <p:extLst>
      <p:ext uri="{19B8F6BF-5375-455C-9EA6-DF929625EA0E}">
        <p15:presenceInfo xmlns:p15="http://schemas.microsoft.com/office/powerpoint/2012/main" userId="S-1-5-21-1294160185-2340748300-3387365238-476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0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434" autoAdjust="0"/>
  </p:normalViewPr>
  <p:slideViewPr>
    <p:cSldViewPr snapToGrid="0">
      <p:cViewPr varScale="1">
        <p:scale>
          <a:sx n="68" d="100"/>
          <a:sy n="68"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70C1C-3357-45C9-A720-042621C31873}" type="datetimeFigureOut">
              <a:rPr lang="en-US" smtClean="0"/>
              <a:t>3/23/2015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666F8-2103-465A-BF6B-BF2BA5C00C79}" type="slidenum">
              <a:rPr lang="en-US" smtClean="0"/>
              <a:t>‹Nº›</a:t>
            </a:fld>
            <a:endParaRPr lang="en-US"/>
          </a:p>
        </p:txBody>
      </p:sp>
    </p:spTree>
    <p:extLst>
      <p:ext uri="{BB962C8B-B14F-4D97-AF65-F5344CB8AC3E}">
        <p14:creationId xmlns:p14="http://schemas.microsoft.com/office/powerpoint/2010/main" val="164656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74666F8-2103-465A-BF6B-BF2BA5C00C79}" type="slidenum">
              <a:rPr lang="en-US" smtClean="0"/>
              <a:t>5</a:t>
            </a:fld>
            <a:endParaRPr lang="en-US"/>
          </a:p>
        </p:txBody>
      </p:sp>
    </p:spTree>
    <p:extLst>
      <p:ext uri="{BB962C8B-B14F-4D97-AF65-F5344CB8AC3E}">
        <p14:creationId xmlns:p14="http://schemas.microsoft.com/office/powerpoint/2010/main" val="9835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8936423A-8511-4AC3-B99B-B9256012ACB4}" type="datetimeFigureOut">
              <a:rPr lang="en-US" smtClean="0"/>
              <a:t>3/23/2015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101106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936423A-8511-4AC3-B99B-B9256012ACB4}" type="datetimeFigureOut">
              <a:rPr lang="en-US" smtClean="0"/>
              <a:t>3/23/2015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123630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936423A-8511-4AC3-B99B-B9256012ACB4}" type="datetimeFigureOut">
              <a:rPr lang="en-US" smtClean="0"/>
              <a:t>3/23/2015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28214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936423A-8511-4AC3-B99B-B9256012ACB4}" type="datetimeFigureOut">
              <a:rPr lang="en-US" smtClean="0"/>
              <a:t>3/23/2015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13717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936423A-8511-4AC3-B99B-B9256012ACB4}" type="datetimeFigureOut">
              <a:rPr lang="en-US" smtClean="0"/>
              <a:t>3/23/2015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211319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8936423A-8511-4AC3-B99B-B9256012ACB4}" type="datetimeFigureOut">
              <a:rPr lang="en-US" smtClean="0"/>
              <a:t>3/23/2015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199327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8936423A-8511-4AC3-B99B-B9256012ACB4}" type="datetimeFigureOut">
              <a:rPr lang="en-US" smtClean="0"/>
              <a:t>3/23/2015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23763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8936423A-8511-4AC3-B99B-B9256012ACB4}" type="datetimeFigureOut">
              <a:rPr lang="en-US" smtClean="0"/>
              <a:t>3/23/2015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404518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36423A-8511-4AC3-B99B-B9256012ACB4}" type="datetimeFigureOut">
              <a:rPr lang="en-US" smtClean="0"/>
              <a:t>3/23/2015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251716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936423A-8511-4AC3-B99B-B9256012ACB4}" type="datetimeFigureOut">
              <a:rPr lang="en-US" smtClean="0"/>
              <a:t>3/23/2015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382741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936423A-8511-4AC3-B99B-B9256012ACB4}" type="datetimeFigureOut">
              <a:rPr lang="en-US" smtClean="0"/>
              <a:t>3/23/2015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EC03EB8-2D63-4AAC-8C9E-380FC33E3F5C}" type="slidenum">
              <a:rPr lang="en-US" smtClean="0"/>
              <a:t>‹Nº›</a:t>
            </a:fld>
            <a:endParaRPr lang="en-US"/>
          </a:p>
        </p:txBody>
      </p:sp>
    </p:spTree>
    <p:extLst>
      <p:ext uri="{BB962C8B-B14F-4D97-AF65-F5344CB8AC3E}">
        <p14:creationId xmlns:p14="http://schemas.microsoft.com/office/powerpoint/2010/main" val="239798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6423A-8511-4AC3-B99B-B9256012ACB4}" type="datetimeFigureOut">
              <a:rPr lang="en-US" smtClean="0"/>
              <a:t>3/23/2015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3EB8-2D63-4AAC-8C9E-380FC33E3F5C}" type="slidenum">
              <a:rPr lang="en-US" smtClean="0"/>
              <a:t>‹Nº›</a:t>
            </a:fld>
            <a:endParaRPr lang="en-US"/>
          </a:p>
        </p:txBody>
      </p:sp>
    </p:spTree>
    <p:extLst>
      <p:ext uri="{BB962C8B-B14F-4D97-AF65-F5344CB8AC3E}">
        <p14:creationId xmlns:p14="http://schemas.microsoft.com/office/powerpoint/2010/main" val="83508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12649" t="8449" r="12519" b="9375"/>
          <a:stretch/>
        </p:blipFill>
        <p:spPr>
          <a:xfrm rot="10800000">
            <a:off x="-5" y="-135467"/>
            <a:ext cx="12192001" cy="6993615"/>
          </a:xfrm>
          <a:prstGeom prst="rect">
            <a:avLst/>
          </a:prstGeom>
        </p:spPr>
      </p:pic>
      <p:sp>
        <p:nvSpPr>
          <p:cNvPr id="4" name="Rectángulo 3"/>
          <p:cNvSpPr/>
          <p:nvPr/>
        </p:nvSpPr>
        <p:spPr>
          <a:xfrm>
            <a:off x="245532" y="5471895"/>
            <a:ext cx="11700932" cy="177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3600" dirty="0">
                <a:solidFill>
                  <a:schemeClr val="bg1"/>
                </a:solidFill>
                <a:effectLst>
                  <a:outerShdw blurRad="38100" dist="38100" dir="2700000" algn="tl">
                    <a:srgbClr val="000000">
                      <a:alpha val="43137"/>
                    </a:srgbClr>
                  </a:outerShdw>
                </a:effectLst>
                <a:latin typeface="Brannboll Ny Personal Use Only" panose="02000000000000000000" pitchFamily="2" charset="0"/>
              </a:rPr>
              <a:t>“El cerebro humano es el objeto más maravilloso y misterioso de todo el universo”</a:t>
            </a:r>
            <a:br>
              <a:rPr lang="es-CO" sz="3600" dirty="0">
                <a:solidFill>
                  <a:schemeClr val="bg1"/>
                </a:solidFill>
                <a:effectLst>
                  <a:outerShdw blurRad="38100" dist="38100" dir="2700000" algn="tl">
                    <a:srgbClr val="000000">
                      <a:alpha val="43137"/>
                    </a:srgbClr>
                  </a:outerShdw>
                </a:effectLst>
                <a:latin typeface="Brannboll Ny Personal Use Only" panose="02000000000000000000" pitchFamily="2" charset="0"/>
              </a:rPr>
            </a:br>
            <a:endParaRPr lang="en-US" sz="3600" dirty="0">
              <a:solidFill>
                <a:schemeClr val="bg1"/>
              </a:solidFill>
              <a:effectLst>
                <a:outerShdw blurRad="38100" dist="38100" dir="2700000" algn="tl">
                  <a:srgbClr val="000000">
                    <a:alpha val="43137"/>
                  </a:srgbClr>
                </a:outerShdw>
              </a:effectLst>
              <a:latin typeface="Brannboll Ny Personal Use Only" panose="02000000000000000000" pitchFamily="2" charset="0"/>
            </a:endParaRPr>
          </a:p>
        </p:txBody>
      </p:sp>
      <p:pic>
        <p:nvPicPr>
          <p:cNvPr id="8"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684" y="2676131"/>
            <a:ext cx="2464627" cy="150588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8034039" y="6358894"/>
            <a:ext cx="2097048" cy="369332"/>
          </a:xfrm>
          <a:prstGeom prst="rect">
            <a:avLst/>
          </a:prstGeom>
        </p:spPr>
        <p:txBody>
          <a:bodyPr wrap="none">
            <a:spAutoFit/>
          </a:bodyPr>
          <a:lstStyle/>
          <a:p>
            <a:pPr algn="ctr"/>
            <a:r>
              <a:rPr lang="es-CO" dirty="0" smtClean="0">
                <a:solidFill>
                  <a:schemeClr val="bg1"/>
                </a:solidFill>
                <a:effectLst>
                  <a:outerShdw blurRad="38100" dist="38100" dir="2700000" algn="tl">
                    <a:srgbClr val="000000">
                      <a:alpha val="43137"/>
                    </a:srgbClr>
                  </a:outerShdw>
                </a:effectLst>
                <a:latin typeface="Brannboll Ny Personal Use Only" panose="02000000000000000000" pitchFamily="2" charset="0"/>
              </a:rPr>
              <a:t>Henry Fairfield </a:t>
            </a:r>
            <a:r>
              <a:rPr lang="es-CO" dirty="0" err="1" smtClean="0">
                <a:solidFill>
                  <a:schemeClr val="bg1"/>
                </a:solidFill>
                <a:effectLst>
                  <a:outerShdw blurRad="38100" dist="38100" dir="2700000" algn="tl">
                    <a:srgbClr val="000000">
                      <a:alpha val="43137"/>
                    </a:srgbClr>
                  </a:outerShdw>
                </a:effectLst>
                <a:latin typeface="Brannboll Ny Personal Use Only" panose="02000000000000000000" pitchFamily="2" charset="0"/>
              </a:rPr>
              <a:t>Osborn</a:t>
            </a:r>
            <a:endParaRPr lang="en-US" dirty="0">
              <a:solidFill>
                <a:schemeClr val="bg1"/>
              </a:solidFill>
              <a:effectLst>
                <a:outerShdw blurRad="38100" dist="38100" dir="2700000" algn="tl">
                  <a:srgbClr val="000000">
                    <a:alpha val="43137"/>
                  </a:srgbClr>
                </a:outerShdw>
              </a:effectLst>
              <a:latin typeface="Brannboll Ny Personal Use Only" panose="02000000000000000000" pitchFamily="2" charset="0"/>
            </a:endParaRPr>
          </a:p>
        </p:txBody>
      </p:sp>
    </p:spTree>
    <p:extLst>
      <p:ext uri="{BB962C8B-B14F-4D97-AF65-F5344CB8AC3E}">
        <p14:creationId xmlns:p14="http://schemas.microsoft.com/office/powerpoint/2010/main" val="136062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srcRect t="339" r="47641" b="666"/>
          <a:stretch/>
        </p:blipFill>
        <p:spPr>
          <a:xfrm rot="5400000">
            <a:off x="4886918" y="-442577"/>
            <a:ext cx="2418166" cy="12192000"/>
          </a:xfrm>
          <a:prstGeom prst="rect">
            <a:avLst/>
          </a:prstGeom>
        </p:spPr>
      </p:pic>
      <p:sp>
        <p:nvSpPr>
          <p:cNvPr id="9" name="Rectángulo 8"/>
          <p:cNvSpPr/>
          <p:nvPr/>
        </p:nvSpPr>
        <p:spPr>
          <a:xfrm>
            <a:off x="0" y="-2"/>
            <a:ext cx="12192000" cy="6849981"/>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268311" y="-280300"/>
            <a:ext cx="11551155" cy="1692771"/>
          </a:xfrm>
          <a:prstGeom prst="rect">
            <a:avLst/>
          </a:prstGeom>
          <a:noFill/>
          <a:ln>
            <a:noFill/>
          </a:ln>
        </p:spPr>
        <p:txBody>
          <a:bodyPr wrap="square" rtlCol="0">
            <a:spAutoFit/>
          </a:bodyPr>
          <a:lstStyle/>
          <a:p>
            <a:r>
              <a:rPr lang="en-US" sz="10400" dirty="0" smtClean="0">
                <a:solidFill>
                  <a:schemeClr val="bg1"/>
                </a:solidFill>
                <a:effectLst>
                  <a:outerShdw blurRad="38100" dist="38100" dir="2700000" algn="tl">
                    <a:srgbClr val="000000">
                      <a:alpha val="43137"/>
                    </a:srgbClr>
                  </a:outerShdw>
                </a:effectLst>
                <a:latin typeface="Marcelle script" panose="03040602040607080904" pitchFamily="66" charset="0"/>
              </a:rPr>
              <a:t>Presupuesto y Rol</a:t>
            </a:r>
            <a:endParaRPr lang="en-US" sz="150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pic>
        <p:nvPicPr>
          <p:cNvPr id="8"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a:off x="3717164" y="1486190"/>
            <a:ext cx="2259997" cy="20981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Marcelle script" panose="03040602040607080904" pitchFamily="66" charset="0"/>
              </a:rPr>
              <a:t>6</a:t>
            </a:r>
            <a:r>
              <a:rPr lang="en-US" sz="6000" dirty="0" smtClean="0">
                <a:solidFill>
                  <a:srgbClr val="FF0000"/>
                </a:solidFill>
                <a:latin typeface="Marcelle script" panose="03040602040607080904" pitchFamily="66" charset="0"/>
              </a:rPr>
              <a:t>5%</a:t>
            </a:r>
            <a:endParaRPr lang="en-US" sz="6000" dirty="0">
              <a:solidFill>
                <a:srgbClr val="FF0000"/>
              </a:solidFill>
              <a:latin typeface="Marcelle script" panose="03040602040607080904" pitchFamily="66" charset="0"/>
            </a:endParaRPr>
          </a:p>
        </p:txBody>
      </p:sp>
      <p:sp>
        <p:nvSpPr>
          <p:cNvPr id="4" name="Elipse 3"/>
          <p:cNvSpPr/>
          <p:nvPr/>
        </p:nvSpPr>
        <p:spPr>
          <a:xfrm>
            <a:off x="4097867" y="4066453"/>
            <a:ext cx="1608667" cy="1437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Marcelle script" panose="03040602040607080904" pitchFamily="66" charset="0"/>
              </a:rPr>
              <a:t>35%</a:t>
            </a:r>
            <a:endParaRPr lang="en-US" sz="3600" dirty="0">
              <a:solidFill>
                <a:srgbClr val="FF0000"/>
              </a:solidFill>
              <a:latin typeface="Marcelle script" panose="03040602040607080904" pitchFamily="66" charset="0"/>
            </a:endParaRPr>
          </a:p>
        </p:txBody>
      </p:sp>
      <p:sp>
        <p:nvSpPr>
          <p:cNvPr id="16" name="CuadroTexto 15"/>
          <p:cNvSpPr txBox="1"/>
          <p:nvPr/>
        </p:nvSpPr>
        <p:spPr>
          <a:xfrm>
            <a:off x="4363910" y="5236858"/>
            <a:ext cx="1076579" cy="400110"/>
          </a:xfrm>
          <a:prstGeom prst="rect">
            <a:avLst/>
          </a:prstGeom>
          <a:solidFill>
            <a:schemeClr val="bg1"/>
          </a:solidFill>
        </p:spPr>
        <p:txBody>
          <a:bodyPr wrap="square" rtlCol="0">
            <a:spAutoFit/>
          </a:bodyPr>
          <a:lstStyle/>
          <a:p>
            <a:pPr algn="ctr"/>
            <a:r>
              <a:rPr lang="en-US" sz="2000" dirty="0" smtClean="0">
                <a:latin typeface="Marcelle script" panose="03040602040607080904" pitchFamily="66" charset="0"/>
              </a:rPr>
              <a:t>Digital</a:t>
            </a:r>
            <a:endParaRPr lang="en-US" sz="2000" dirty="0">
              <a:latin typeface="Marcelle script" panose="03040602040607080904" pitchFamily="66" charset="0"/>
            </a:endParaRPr>
          </a:p>
        </p:txBody>
      </p:sp>
      <p:sp>
        <p:nvSpPr>
          <p:cNvPr id="17" name="CuadroTexto 16"/>
          <p:cNvSpPr txBox="1"/>
          <p:nvPr/>
        </p:nvSpPr>
        <p:spPr>
          <a:xfrm>
            <a:off x="4120775" y="3151723"/>
            <a:ext cx="1414682" cy="523220"/>
          </a:xfrm>
          <a:prstGeom prst="rect">
            <a:avLst/>
          </a:prstGeom>
          <a:solidFill>
            <a:schemeClr val="bg1"/>
          </a:solidFill>
        </p:spPr>
        <p:txBody>
          <a:bodyPr wrap="square" rtlCol="0">
            <a:spAutoFit/>
          </a:bodyPr>
          <a:lstStyle/>
          <a:p>
            <a:pPr algn="ctr"/>
            <a:r>
              <a:rPr lang="en-US" sz="2800" dirty="0" err="1" smtClean="0">
                <a:latin typeface="Marcelle script" panose="03040602040607080904" pitchFamily="66" charset="0"/>
              </a:rPr>
              <a:t>Btl</a:t>
            </a:r>
            <a:endParaRPr lang="en-US" sz="2800" dirty="0">
              <a:latin typeface="Marcelle script" panose="03040602040607080904" pitchFamily="66" charset="0"/>
            </a:endParaRPr>
          </a:p>
        </p:txBody>
      </p:sp>
      <p:sp>
        <p:nvSpPr>
          <p:cNvPr id="21" name="Rectángulo redondeado 20"/>
          <p:cNvSpPr/>
          <p:nvPr/>
        </p:nvSpPr>
        <p:spPr>
          <a:xfrm>
            <a:off x="6841067" y="1692841"/>
            <a:ext cx="1032934" cy="3222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ABRIL</a:t>
            </a:r>
            <a:endParaRPr lang="en-US" dirty="0"/>
          </a:p>
        </p:txBody>
      </p:sp>
      <p:sp>
        <p:nvSpPr>
          <p:cNvPr id="22" name="Rectángulo redondeado 21"/>
          <p:cNvSpPr/>
          <p:nvPr/>
        </p:nvSpPr>
        <p:spPr>
          <a:xfrm>
            <a:off x="8144938" y="1709777"/>
            <a:ext cx="1032934" cy="3222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MAYO</a:t>
            </a:r>
            <a:endParaRPr lang="en-US" dirty="0"/>
          </a:p>
        </p:txBody>
      </p:sp>
      <p:sp>
        <p:nvSpPr>
          <p:cNvPr id="23" name="Rectángulo redondeado 22"/>
          <p:cNvSpPr/>
          <p:nvPr/>
        </p:nvSpPr>
        <p:spPr>
          <a:xfrm>
            <a:off x="9381065" y="1709777"/>
            <a:ext cx="1032934" cy="3222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JUNIO</a:t>
            </a:r>
            <a:endParaRPr lang="en-US" dirty="0"/>
          </a:p>
        </p:txBody>
      </p:sp>
      <p:sp>
        <p:nvSpPr>
          <p:cNvPr id="24" name="Rectángulo redondeado 23"/>
          <p:cNvSpPr/>
          <p:nvPr/>
        </p:nvSpPr>
        <p:spPr>
          <a:xfrm>
            <a:off x="10600262" y="1709777"/>
            <a:ext cx="1032934" cy="3222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JULIO</a:t>
            </a:r>
            <a:endParaRPr lang="en-US" dirty="0"/>
          </a:p>
        </p:txBody>
      </p:sp>
      <p:sp>
        <p:nvSpPr>
          <p:cNvPr id="25" name="CuadroTexto 24"/>
          <p:cNvSpPr txBox="1"/>
          <p:nvPr/>
        </p:nvSpPr>
        <p:spPr>
          <a:xfrm>
            <a:off x="2319562" y="2065664"/>
            <a:ext cx="2438400" cy="830997"/>
          </a:xfrm>
          <a:prstGeom prst="rect">
            <a:avLst/>
          </a:prstGeom>
          <a:noFill/>
        </p:spPr>
        <p:txBody>
          <a:bodyPr wrap="square" rtlCol="0">
            <a:spAutoFit/>
          </a:bodyPr>
          <a:lstStyle/>
          <a:p>
            <a:r>
              <a:rPr lang="en-US" sz="2400" dirty="0" smtClean="0">
                <a:solidFill>
                  <a:schemeClr val="bg1"/>
                </a:solidFill>
                <a:latin typeface="Franklin Gothic Book" panose="020B0503020102020204" pitchFamily="34" charset="0"/>
              </a:rPr>
              <a:t>Word of </a:t>
            </a:r>
          </a:p>
          <a:p>
            <a:r>
              <a:rPr lang="en-US" sz="2400" dirty="0" smtClean="0">
                <a:solidFill>
                  <a:schemeClr val="bg1"/>
                </a:solidFill>
                <a:latin typeface="Franklin Gothic Book" panose="020B0503020102020204" pitchFamily="34" charset="0"/>
              </a:rPr>
              <a:t>Mouth</a:t>
            </a:r>
            <a:endParaRPr lang="en-US" sz="2400" dirty="0">
              <a:solidFill>
                <a:schemeClr val="bg1"/>
              </a:solidFill>
              <a:latin typeface="Franklin Gothic Book" panose="020B0503020102020204" pitchFamily="34" charset="0"/>
            </a:endParaRPr>
          </a:p>
        </p:txBody>
      </p:sp>
      <p:sp>
        <p:nvSpPr>
          <p:cNvPr id="26" name="Rectángulo redondeado 25"/>
          <p:cNvSpPr/>
          <p:nvPr/>
        </p:nvSpPr>
        <p:spPr>
          <a:xfrm>
            <a:off x="6841067" y="2641600"/>
            <a:ext cx="2336805" cy="5101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redondeado 26"/>
          <p:cNvSpPr/>
          <p:nvPr/>
        </p:nvSpPr>
        <p:spPr>
          <a:xfrm>
            <a:off x="6841066" y="4461276"/>
            <a:ext cx="4792130" cy="602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2060974" y="4184984"/>
            <a:ext cx="2438400" cy="830997"/>
          </a:xfrm>
          <a:prstGeom prst="rect">
            <a:avLst/>
          </a:prstGeom>
          <a:noFill/>
        </p:spPr>
        <p:txBody>
          <a:bodyPr wrap="square" rtlCol="0">
            <a:spAutoFit/>
          </a:bodyPr>
          <a:lstStyle/>
          <a:p>
            <a:r>
              <a:rPr lang="en-US" sz="2400" dirty="0" smtClean="0">
                <a:solidFill>
                  <a:schemeClr val="bg1"/>
                </a:solidFill>
                <a:latin typeface="Franklin Gothic Book" panose="020B0503020102020204" pitchFamily="34" charset="0"/>
              </a:rPr>
              <a:t>Engagement</a:t>
            </a:r>
          </a:p>
          <a:p>
            <a:r>
              <a:rPr lang="en-US" sz="2400" dirty="0" smtClean="0">
                <a:solidFill>
                  <a:schemeClr val="bg1"/>
                </a:solidFill>
                <a:latin typeface="Franklin Gothic Book" panose="020B0503020102020204" pitchFamily="34" charset="0"/>
              </a:rPr>
              <a:t>Awareness</a:t>
            </a:r>
          </a:p>
        </p:txBody>
      </p:sp>
    </p:spTree>
    <p:extLst>
      <p:ext uri="{BB962C8B-B14F-4D97-AF65-F5344CB8AC3E}">
        <p14:creationId xmlns:p14="http://schemas.microsoft.com/office/powerpoint/2010/main" val="336307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srcRect t="339" r="47641" b="666"/>
          <a:stretch/>
        </p:blipFill>
        <p:spPr>
          <a:xfrm rot="5400000">
            <a:off x="4886918" y="-442577"/>
            <a:ext cx="2418166" cy="12192000"/>
          </a:xfrm>
          <a:prstGeom prst="rect">
            <a:avLst/>
          </a:prstGeom>
        </p:spPr>
      </p:pic>
      <p:sp>
        <p:nvSpPr>
          <p:cNvPr id="9" name="Rectángulo 8"/>
          <p:cNvSpPr/>
          <p:nvPr/>
        </p:nvSpPr>
        <p:spPr>
          <a:xfrm>
            <a:off x="0" y="-15074"/>
            <a:ext cx="12192000" cy="6849981"/>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rot="16200000">
            <a:off x="-2064150" y="1874930"/>
            <a:ext cx="5721089" cy="1862048"/>
          </a:xfrm>
          <a:prstGeom prst="rect">
            <a:avLst/>
          </a:prstGeom>
          <a:noFill/>
          <a:ln>
            <a:noFill/>
          </a:ln>
        </p:spPr>
        <p:txBody>
          <a:bodyPr wrap="square" rtlCol="0">
            <a:spAutoFit/>
          </a:bodyPr>
          <a:lstStyle/>
          <a:p>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Situación</a:t>
            </a:r>
            <a:endParaRPr lang="en-US" sz="166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15" name="Rectángulo 14"/>
          <p:cNvSpPr/>
          <p:nvPr/>
        </p:nvSpPr>
        <p:spPr>
          <a:xfrm>
            <a:off x="2620776" y="979144"/>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cxnSp>
        <p:nvCxnSpPr>
          <p:cNvPr id="24" name="Conector curvado 23"/>
          <p:cNvCxnSpPr/>
          <p:nvPr/>
        </p:nvCxnSpPr>
        <p:spPr>
          <a:xfrm flipV="1">
            <a:off x="4962152" y="1232043"/>
            <a:ext cx="2480033" cy="2462659"/>
          </a:xfrm>
          <a:prstGeom prst="curvedConnector3">
            <a:avLst>
              <a:gd name="adj1" fmla="val 57697"/>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7"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sp>
        <p:nvSpPr>
          <p:cNvPr id="72" name="CuadroTexto 71"/>
          <p:cNvSpPr txBox="1"/>
          <p:nvPr/>
        </p:nvSpPr>
        <p:spPr>
          <a:xfrm>
            <a:off x="6405519" y="124494"/>
            <a:ext cx="6679838" cy="3570208"/>
          </a:xfrm>
          <a:prstGeom prst="rect">
            <a:avLst/>
          </a:prstGeom>
          <a:noFill/>
          <a:ln>
            <a:noFill/>
          </a:ln>
        </p:spPr>
        <p:txBody>
          <a:bodyPr wrap="square" rtlCol="0">
            <a:spAutoFit/>
          </a:bodyPr>
          <a:lstStyle/>
          <a:p>
            <a:pPr algn="ctr"/>
            <a:r>
              <a:rPr lang="en-US" sz="13800" dirty="0" smtClean="0">
                <a:solidFill>
                  <a:schemeClr val="bg1"/>
                </a:solidFill>
                <a:effectLst>
                  <a:outerShdw blurRad="38100" dist="38100" dir="2700000" algn="tl">
                    <a:srgbClr val="000000">
                      <a:alpha val="43137"/>
                    </a:srgbClr>
                  </a:outerShdw>
                </a:effectLst>
                <a:latin typeface="Marcelle script" panose="03040602040607080904" pitchFamily="66" charset="0"/>
              </a:rPr>
              <a:t>El reto</a:t>
            </a: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73" name="CuadroTexto 72"/>
          <p:cNvSpPr txBox="1"/>
          <p:nvPr/>
        </p:nvSpPr>
        <p:spPr>
          <a:xfrm>
            <a:off x="6430761" y="2309707"/>
            <a:ext cx="5678387" cy="1384995"/>
          </a:xfrm>
          <a:prstGeom prst="rect">
            <a:avLst/>
          </a:prstGeom>
          <a:noFill/>
        </p:spPr>
        <p:txBody>
          <a:bodyPr wrap="square" rtlCol="0">
            <a:spAutoFit/>
          </a:bodyPr>
          <a:lstStyle/>
          <a:p>
            <a:pPr algn="ctr"/>
            <a:r>
              <a:rPr lang="es-CO" sz="2800" dirty="0" smtClean="0">
                <a:solidFill>
                  <a:schemeClr val="bg1"/>
                </a:solidFill>
                <a:latin typeface="Franklin Gothic Book" panose="020B0503020102020204" pitchFamily="34" charset="0"/>
              </a:rPr>
              <a:t>Generar interés por la marca para crear conexión entre el consumidor y Grolsch.</a:t>
            </a:r>
            <a:endParaRPr lang="es-CO" sz="2800" dirty="0">
              <a:solidFill>
                <a:schemeClr val="bg1"/>
              </a:solidFill>
              <a:latin typeface="Franklin Gothic Demi" panose="020B0703020102020204" pitchFamily="34" charset="0"/>
            </a:endParaRPr>
          </a:p>
        </p:txBody>
      </p:sp>
      <p:sp>
        <p:nvSpPr>
          <p:cNvPr id="75" name="Rectángulo 74"/>
          <p:cNvSpPr/>
          <p:nvPr/>
        </p:nvSpPr>
        <p:spPr>
          <a:xfrm>
            <a:off x="1236132" y="1651792"/>
            <a:ext cx="4707467" cy="2308324"/>
          </a:xfrm>
          <a:prstGeom prst="rect">
            <a:avLst/>
          </a:prstGeom>
        </p:spPr>
        <p:txBody>
          <a:bodyPr wrap="square">
            <a:spAutoFit/>
          </a:bodyPr>
          <a:lstStyle/>
          <a:p>
            <a:pPr algn="ctr"/>
            <a:r>
              <a:rPr lang="es-CO" sz="2400" dirty="0" smtClean="0">
                <a:solidFill>
                  <a:schemeClr val="bg1"/>
                </a:solidFill>
                <a:latin typeface="Franklin Gothic Book" panose="020B0503020102020204" pitchFamily="34" charset="0"/>
              </a:rPr>
              <a:t>Grolsch lleva 400 años en el mercado de cerveza mundial y llega a Colombia a conquistar al público de la escena artística y cultural con su personalidad cautivadora.</a:t>
            </a:r>
            <a:endParaRPr lang="es-CO" sz="24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223725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818" y="1750"/>
            <a:ext cx="12192000" cy="6858000"/>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pic>
        <p:nvPicPr>
          <p:cNvPr id="14" name="Imagen 13"/>
          <p:cNvPicPr>
            <a:picLocks noChangeAspect="1"/>
          </p:cNvPicPr>
          <p:nvPr/>
        </p:nvPicPr>
        <p:blipFill rotWithShape="1">
          <a:blip r:embed="rId2"/>
          <a:srcRect t="339" r="47641" b="666"/>
          <a:stretch/>
        </p:blipFill>
        <p:spPr>
          <a:xfrm rot="5400000">
            <a:off x="4886918" y="-442577"/>
            <a:ext cx="2418166" cy="12192000"/>
          </a:xfrm>
          <a:prstGeom prst="rect">
            <a:avLst/>
          </a:prstGeom>
        </p:spPr>
      </p:pic>
      <p:sp>
        <p:nvSpPr>
          <p:cNvPr id="15" name="Rectángulo 14"/>
          <p:cNvSpPr/>
          <p:nvPr/>
        </p:nvSpPr>
        <p:spPr>
          <a:xfrm>
            <a:off x="2857150" y="3106002"/>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pic>
        <p:nvPicPr>
          <p:cNvPr id="67"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300463" y="1969638"/>
            <a:ext cx="6679838" cy="1785104"/>
          </a:xfrm>
          <a:prstGeom prst="rect">
            <a:avLst/>
          </a:prstGeom>
          <a:noFill/>
          <a:ln>
            <a:noFill/>
          </a:ln>
        </p:spPr>
        <p:txBody>
          <a:bodyPr wrap="square" rtlCol="0">
            <a:spAutoFit/>
          </a:bodyPr>
          <a:lstStyle/>
          <a:p>
            <a:pPr algn="ctr"/>
            <a:r>
              <a:rPr lang="en-US" sz="11000" dirty="0" smtClean="0">
                <a:solidFill>
                  <a:schemeClr val="bg1"/>
                </a:solidFill>
                <a:effectLst>
                  <a:outerShdw blurRad="38100" dist="38100" dir="2700000" algn="tl">
                    <a:srgbClr val="000000">
                      <a:alpha val="43137"/>
                    </a:srgbClr>
                  </a:outerShdw>
                </a:effectLst>
                <a:latin typeface="Marcelle script" panose="03040602040607080904" pitchFamily="66" charset="0"/>
              </a:rPr>
              <a:t>Cómo</a:t>
            </a:r>
            <a:endParaRPr lang="en-US" sz="110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12" name="Rectángulo 11"/>
          <p:cNvSpPr/>
          <p:nvPr/>
        </p:nvSpPr>
        <p:spPr>
          <a:xfrm rot="10800000">
            <a:off x="724460" y="1934583"/>
            <a:ext cx="723275" cy="1569660"/>
          </a:xfrm>
          <a:prstGeom prst="rect">
            <a:avLst/>
          </a:prstGeom>
        </p:spPr>
        <p:txBody>
          <a:bodyPr wrap="none">
            <a:spAutoFit/>
          </a:bodyPr>
          <a:lstStyle/>
          <a:p>
            <a:r>
              <a:rPr lang="en-US" sz="9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dirty="0"/>
          </a:p>
        </p:txBody>
      </p:sp>
      <p:sp>
        <p:nvSpPr>
          <p:cNvPr id="13" name="Rectángulo 12"/>
          <p:cNvSpPr/>
          <p:nvPr/>
        </p:nvSpPr>
        <p:spPr>
          <a:xfrm>
            <a:off x="845813" y="3106002"/>
            <a:ext cx="5638082" cy="1107996"/>
          </a:xfrm>
          <a:prstGeom prst="rect">
            <a:avLst/>
          </a:prstGeom>
        </p:spPr>
        <p:txBody>
          <a:bodyPr wrap="none">
            <a:spAutoFit/>
          </a:bodyPr>
          <a:lstStyle/>
          <a:p>
            <a:r>
              <a:rPr lang="en-US" sz="6600" dirty="0" smtClean="0">
                <a:solidFill>
                  <a:schemeClr val="bg1"/>
                </a:solidFill>
                <a:effectLst>
                  <a:outerShdw blurRad="38100" dist="38100" dir="2700000" algn="tl">
                    <a:srgbClr val="000000">
                      <a:alpha val="43137"/>
                    </a:srgbClr>
                  </a:outerShdw>
                </a:effectLst>
                <a:latin typeface="Marcelle script" panose="03040602040607080904" pitchFamily="66" charset="0"/>
              </a:rPr>
              <a:t>Es el </a:t>
            </a:r>
            <a:r>
              <a:rPr lang="es-CO" sz="6600" dirty="0" smtClean="0">
                <a:solidFill>
                  <a:schemeClr val="bg1"/>
                </a:solidFill>
                <a:effectLst>
                  <a:outerShdw blurRad="38100" dist="38100" dir="2700000" algn="tl">
                    <a:srgbClr val="000000">
                      <a:alpha val="43137"/>
                    </a:srgbClr>
                  </a:outerShdw>
                </a:effectLst>
                <a:latin typeface="Marcelle script" panose="03040602040607080904" pitchFamily="66" charset="0"/>
              </a:rPr>
              <a:t>público</a:t>
            </a:r>
            <a:r>
              <a:rPr lang="en-US" sz="6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sz="1100" dirty="0"/>
          </a:p>
        </p:txBody>
      </p:sp>
      <p:sp>
        <p:nvSpPr>
          <p:cNvPr id="16" name="CuadroTexto 15"/>
          <p:cNvSpPr txBox="1"/>
          <p:nvPr/>
        </p:nvSpPr>
        <p:spPr>
          <a:xfrm>
            <a:off x="7746713" y="2812767"/>
            <a:ext cx="5046685" cy="830997"/>
          </a:xfrm>
          <a:prstGeom prst="rect">
            <a:avLst/>
          </a:prstGeom>
          <a:noFill/>
        </p:spPr>
        <p:txBody>
          <a:bodyPr wrap="square" rtlCol="0">
            <a:spAutoFit/>
          </a:bodyPr>
          <a:lstStyle/>
          <a:p>
            <a:pPr algn="ctr"/>
            <a:r>
              <a:rPr lang="en-US" sz="4800" dirty="0" smtClean="0">
                <a:solidFill>
                  <a:schemeClr val="bg1"/>
                </a:solidFill>
                <a:latin typeface="Brannboll Ny Personal Use Only" panose="02000000000000000000" pitchFamily="2" charset="0"/>
              </a:rPr>
              <a:t>Estético</a:t>
            </a:r>
            <a:endParaRPr lang="en-US" sz="1400" dirty="0">
              <a:solidFill>
                <a:schemeClr val="bg1"/>
              </a:solidFill>
              <a:latin typeface="Franklin Gothic Demi" panose="020B0703020102020204" pitchFamily="34" charset="0"/>
            </a:endParaRPr>
          </a:p>
        </p:txBody>
      </p:sp>
      <p:sp>
        <p:nvSpPr>
          <p:cNvPr id="17" name="Rectángulo 16"/>
          <p:cNvSpPr/>
          <p:nvPr/>
        </p:nvSpPr>
        <p:spPr>
          <a:xfrm>
            <a:off x="5288391" y="2861176"/>
            <a:ext cx="4303167" cy="523220"/>
          </a:xfrm>
          <a:prstGeom prst="rect">
            <a:avLst/>
          </a:prstGeom>
        </p:spPr>
        <p:txBody>
          <a:bodyPr wrap="square">
            <a:spAutoFit/>
          </a:bodyPr>
          <a:lstStyle/>
          <a:p>
            <a:pPr algn="ctr"/>
            <a:r>
              <a:rPr lang="en-US" sz="2800" spc="600" dirty="0" smtClean="0">
                <a:solidFill>
                  <a:schemeClr val="bg1"/>
                </a:solidFill>
                <a:latin typeface="Franklin Gothic Book" panose="020B0503020102020204" pitchFamily="34" charset="0"/>
              </a:rPr>
              <a:t>Intelectual</a:t>
            </a:r>
            <a:endParaRPr lang="en-US" sz="1100" spc="600" dirty="0" smtClean="0">
              <a:solidFill>
                <a:schemeClr val="bg1"/>
              </a:solidFill>
              <a:latin typeface="Franklin Gothic Book" panose="020B0503020102020204" pitchFamily="34" charset="0"/>
            </a:endParaRPr>
          </a:p>
        </p:txBody>
      </p:sp>
      <p:sp>
        <p:nvSpPr>
          <p:cNvPr id="18" name="Rectángulo 17"/>
          <p:cNvSpPr/>
          <p:nvPr/>
        </p:nvSpPr>
        <p:spPr>
          <a:xfrm>
            <a:off x="6311164" y="3946543"/>
            <a:ext cx="4598999" cy="769441"/>
          </a:xfrm>
          <a:prstGeom prst="rect">
            <a:avLst/>
          </a:prstGeom>
        </p:spPr>
        <p:txBody>
          <a:bodyPr wrap="square">
            <a:spAutoFit/>
          </a:bodyPr>
          <a:lstStyle/>
          <a:p>
            <a:r>
              <a:rPr lang="en-US" sz="4400" u="sng" spc="-150" dirty="0" smtClean="0">
                <a:solidFill>
                  <a:schemeClr val="bg1"/>
                </a:solidFill>
                <a:latin typeface="Franklin Gothic Demi" panose="020B0703020102020204" pitchFamily="34" charset="0"/>
              </a:rPr>
              <a:t>Exclusivo</a:t>
            </a:r>
            <a:endParaRPr lang="en-US" sz="4400" u="sng" spc="-150" dirty="0"/>
          </a:p>
        </p:txBody>
      </p:sp>
      <p:sp>
        <p:nvSpPr>
          <p:cNvPr id="19" name="Rectángulo 18"/>
          <p:cNvSpPr/>
          <p:nvPr/>
        </p:nvSpPr>
        <p:spPr>
          <a:xfrm>
            <a:off x="6145809" y="3306449"/>
            <a:ext cx="1518364" cy="769441"/>
          </a:xfrm>
          <a:prstGeom prst="rect">
            <a:avLst/>
          </a:prstGeom>
        </p:spPr>
        <p:txBody>
          <a:bodyPr wrap="none">
            <a:spAutoFit/>
          </a:bodyPr>
          <a:lstStyle/>
          <a:p>
            <a:r>
              <a:rPr lang="es-CO" sz="4400" dirty="0" smtClean="0">
                <a:solidFill>
                  <a:schemeClr val="bg1"/>
                </a:solidFill>
                <a:latin typeface="Franklin Gothic Book" panose="020B0503020102020204" pitchFamily="34" charset="0"/>
              </a:rPr>
              <a:t>Único</a:t>
            </a:r>
            <a:endParaRPr lang="es-CO" sz="2400" dirty="0">
              <a:latin typeface="Franklin Gothic Book" panose="020B0503020102020204" pitchFamily="34" charset="0"/>
            </a:endParaRPr>
          </a:p>
        </p:txBody>
      </p:sp>
      <p:sp>
        <p:nvSpPr>
          <p:cNvPr id="20" name="Rectángulo 19"/>
          <p:cNvSpPr/>
          <p:nvPr/>
        </p:nvSpPr>
        <p:spPr>
          <a:xfrm>
            <a:off x="8575441" y="4042710"/>
            <a:ext cx="3619379" cy="646331"/>
          </a:xfrm>
          <a:prstGeom prst="rect">
            <a:avLst/>
          </a:prstGeom>
        </p:spPr>
        <p:txBody>
          <a:bodyPr wrap="square">
            <a:spAutoFit/>
          </a:bodyPr>
          <a:lstStyle/>
          <a:p>
            <a:pPr algn="ctr"/>
            <a:r>
              <a:rPr lang="en-US" sz="3600" dirty="0" smtClean="0">
                <a:solidFill>
                  <a:schemeClr val="bg1"/>
                </a:solidFill>
                <a:latin typeface="[z] Arista" panose="02000500000000020004" pitchFamily="2" charset="0"/>
              </a:rPr>
              <a:t>Social Media</a:t>
            </a:r>
          </a:p>
        </p:txBody>
      </p:sp>
      <p:sp>
        <p:nvSpPr>
          <p:cNvPr id="21" name="Rectángulo 20"/>
          <p:cNvSpPr/>
          <p:nvPr/>
        </p:nvSpPr>
        <p:spPr>
          <a:xfrm>
            <a:off x="8368653" y="3320944"/>
            <a:ext cx="1887055" cy="769441"/>
          </a:xfrm>
          <a:prstGeom prst="rect">
            <a:avLst/>
          </a:prstGeom>
        </p:spPr>
        <p:txBody>
          <a:bodyPr wrap="none">
            <a:spAutoFit/>
          </a:bodyPr>
          <a:lstStyle/>
          <a:p>
            <a:r>
              <a:rPr lang="en-US" sz="4400" dirty="0" smtClean="0">
                <a:solidFill>
                  <a:schemeClr val="bg1"/>
                </a:solidFill>
                <a:latin typeface="Franklin Gothic Medium Cond" panose="020B0606030402020204" pitchFamily="34" charset="0"/>
                <a:cs typeface="Aharoni" panose="02010803020104030203" pitchFamily="2" charset="-79"/>
              </a:rPr>
              <a:t>Creativo</a:t>
            </a:r>
            <a:endParaRPr lang="en-US" sz="6000" dirty="0">
              <a:latin typeface="Franklin Gothic Medium Cond" panose="020B0606030402020204" pitchFamily="34" charset="0"/>
              <a:cs typeface="Aharoni" panose="02010803020104030203" pitchFamily="2" charset="-79"/>
            </a:endParaRPr>
          </a:p>
        </p:txBody>
      </p:sp>
      <p:sp>
        <p:nvSpPr>
          <p:cNvPr id="22" name="Rectángulo 21"/>
          <p:cNvSpPr/>
          <p:nvPr/>
        </p:nvSpPr>
        <p:spPr>
          <a:xfrm>
            <a:off x="7897175" y="4581132"/>
            <a:ext cx="1903085" cy="769441"/>
          </a:xfrm>
          <a:prstGeom prst="rect">
            <a:avLst/>
          </a:prstGeom>
        </p:spPr>
        <p:txBody>
          <a:bodyPr wrap="none">
            <a:spAutoFit/>
          </a:bodyPr>
          <a:lstStyle/>
          <a:p>
            <a:r>
              <a:rPr lang="en-US" sz="4400" dirty="0" smtClean="0">
                <a:solidFill>
                  <a:schemeClr val="bg1"/>
                </a:solidFill>
                <a:latin typeface="Marcelle script" panose="03040602040607080904" pitchFamily="66" charset="0"/>
                <a:cs typeface="Aharoni" panose="02010803020104030203" pitchFamily="2" charset="-79"/>
              </a:rPr>
              <a:t>Vintage</a:t>
            </a:r>
            <a:endParaRPr lang="en-US" sz="6000" dirty="0">
              <a:latin typeface="Marcelle script" panose="03040602040607080904" pitchFamily="66" charset="0"/>
              <a:cs typeface="Aharoni" panose="02010803020104030203" pitchFamily="2" charset="-79"/>
            </a:endParaRPr>
          </a:p>
        </p:txBody>
      </p:sp>
      <p:sp>
        <p:nvSpPr>
          <p:cNvPr id="23" name="CuadroTexto 22"/>
          <p:cNvSpPr txBox="1"/>
          <p:nvPr/>
        </p:nvSpPr>
        <p:spPr>
          <a:xfrm>
            <a:off x="938178" y="640865"/>
            <a:ext cx="10837332" cy="1200329"/>
          </a:xfrm>
          <a:prstGeom prst="rect">
            <a:avLst/>
          </a:prstGeom>
          <a:noFill/>
        </p:spPr>
        <p:txBody>
          <a:bodyPr wrap="square" rtlCol="0">
            <a:spAutoFit/>
          </a:bodyPr>
          <a:lstStyle/>
          <a:p>
            <a:pPr algn="ctr"/>
            <a:r>
              <a:rPr lang="es-CO" sz="3600" dirty="0" smtClean="0">
                <a:solidFill>
                  <a:schemeClr val="bg1"/>
                </a:solidFill>
                <a:latin typeface="Franklin Gothic Demi" panose="020B0703020102020204" pitchFamily="34" charset="0"/>
              </a:rPr>
              <a:t>“Las marcas que uso hablan por mí, deben reflejar mi personalidad y mis gustos” </a:t>
            </a:r>
            <a:endParaRPr lang="es-CO" sz="36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2979885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srcRect l="12688" t="7416" r="12833" b="9561"/>
          <a:stretch/>
        </p:blipFill>
        <p:spPr>
          <a:xfrm>
            <a:off x="0" y="-118532"/>
            <a:ext cx="12276667" cy="6976530"/>
          </a:xfrm>
          <a:prstGeom prst="rect">
            <a:avLst/>
          </a:prstGeom>
        </p:spPr>
      </p:pic>
      <p:sp>
        <p:nvSpPr>
          <p:cNvPr id="5" name="Rectángulo 4"/>
          <p:cNvSpPr/>
          <p:nvPr/>
        </p:nvSpPr>
        <p:spPr>
          <a:xfrm>
            <a:off x="0" y="-118532"/>
            <a:ext cx="12276667" cy="5181599"/>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0" y="-118532"/>
            <a:ext cx="12276667" cy="5181599"/>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sp>
        <p:nvSpPr>
          <p:cNvPr id="15" name="Rectángulo 14"/>
          <p:cNvSpPr/>
          <p:nvPr/>
        </p:nvSpPr>
        <p:spPr>
          <a:xfrm>
            <a:off x="2620776" y="979144"/>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sp>
        <p:nvSpPr>
          <p:cNvPr id="23" name="CuadroTexto 22"/>
          <p:cNvSpPr txBox="1"/>
          <p:nvPr/>
        </p:nvSpPr>
        <p:spPr>
          <a:xfrm>
            <a:off x="1422399" y="-299305"/>
            <a:ext cx="10143067" cy="3339376"/>
          </a:xfrm>
          <a:prstGeom prst="rect">
            <a:avLst/>
          </a:prstGeom>
          <a:noFill/>
          <a:ln>
            <a:noFill/>
          </a:ln>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Estrategia</a:t>
            </a: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25" name="CuadroTexto 24"/>
          <p:cNvSpPr txBox="1"/>
          <p:nvPr/>
        </p:nvSpPr>
        <p:spPr>
          <a:xfrm>
            <a:off x="711197" y="1403062"/>
            <a:ext cx="11255559" cy="3416320"/>
          </a:xfrm>
          <a:prstGeom prst="rect">
            <a:avLst/>
          </a:prstGeom>
          <a:noFill/>
        </p:spPr>
        <p:txBody>
          <a:bodyPr wrap="square" rtlCol="0">
            <a:spAutoFit/>
          </a:bodyPr>
          <a:lstStyle/>
          <a:p>
            <a:pPr algn="ctr"/>
            <a:r>
              <a:rPr lang="es-CO" sz="3600" dirty="0" smtClean="0">
                <a:solidFill>
                  <a:schemeClr val="bg1"/>
                </a:solidFill>
                <a:latin typeface="Franklin Gothic Book" panose="020B0503020102020204" pitchFamily="34" charset="0"/>
              </a:rPr>
              <a:t>El hemisferio derecho del cerebro es conocido por ser el responsable de los procesos creativos, la curiosidad, las sensaciones y las habilidades espaciales, por eso no hay nada más Grolsch que él. </a:t>
            </a:r>
          </a:p>
          <a:p>
            <a:pPr algn="ctr"/>
            <a:r>
              <a:rPr lang="es-CO" sz="3600" dirty="0" smtClean="0">
                <a:solidFill>
                  <a:schemeClr val="bg1"/>
                </a:solidFill>
                <a:latin typeface="Franklin Gothic Book" panose="020B0503020102020204" pitchFamily="34" charset="0"/>
              </a:rPr>
              <a:t>Apelaremos a las características de dicho hemisferio para conectarnos con el consumidor.</a:t>
            </a:r>
            <a:endParaRPr lang="es-CO" sz="3600" dirty="0">
              <a:solidFill>
                <a:schemeClr val="bg1"/>
              </a:solidFill>
              <a:latin typeface="Franklin Gothic Demi" panose="020B0703020102020204" pitchFamily="34" charset="0"/>
            </a:endParaRPr>
          </a:p>
        </p:txBody>
      </p:sp>
      <p:pic>
        <p:nvPicPr>
          <p:cNvPr id="28"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12641" t="7949" r="13135" b="9814"/>
          <a:stretch/>
        </p:blipFill>
        <p:spPr>
          <a:xfrm>
            <a:off x="-170702" y="-27181"/>
            <a:ext cx="12362701" cy="6885181"/>
          </a:xfrm>
          <a:prstGeom prst="rect">
            <a:avLst/>
          </a:prstGeom>
        </p:spPr>
      </p:pic>
      <p:pic>
        <p:nvPicPr>
          <p:cNvPr id="3074" name="Picture 2" descr="http://sffs.org/Images/GROLSCH-Badge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7457" y="5454838"/>
            <a:ext cx="1949300" cy="119102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7818982" y="1054540"/>
            <a:ext cx="5308979" cy="461665"/>
          </a:xfrm>
          <a:prstGeom prst="rect">
            <a:avLst/>
          </a:prstGeom>
          <a:noFill/>
          <a:ln>
            <a:noFill/>
          </a:ln>
        </p:spPr>
        <p:txBody>
          <a:bodyPr wrap="square" rtlCol="0">
            <a:spAutoFit/>
          </a:bodyPr>
          <a:lstStyle/>
          <a:p>
            <a:r>
              <a:rPr lang="en-US" sz="2400" dirty="0" smtClean="0">
                <a:ln>
                  <a:noFill/>
                  <a:miter lim="800000"/>
                </a:ln>
                <a:solidFill>
                  <a:schemeClr val="bg1"/>
                </a:solidFill>
                <a:effectLst>
                  <a:glow rad="736600">
                    <a:srgbClr val="008000">
                      <a:alpha val="40000"/>
                    </a:srgbClr>
                  </a:glow>
                  <a:outerShdw blurRad="723900" dist="38100" dir="2700000" sx="135000" sy="135000" algn="tl">
                    <a:srgbClr val="008000">
                      <a:alpha val="18000"/>
                    </a:srgbClr>
                  </a:outerShdw>
                </a:effectLst>
                <a:latin typeface="Franklin Gothic Demi" panose="020B0703020102020204" pitchFamily="34" charset="0"/>
                <a:cs typeface="Arial" panose="020B0604020202020204" pitchFamily="34" charset="0"/>
              </a:rPr>
              <a:t>Presentamos:</a:t>
            </a:r>
            <a:endParaRPr lang="en-US" sz="2400" dirty="0">
              <a:ln>
                <a:noFill/>
                <a:miter lim="800000"/>
              </a:ln>
              <a:solidFill>
                <a:schemeClr val="bg1"/>
              </a:solidFill>
              <a:effectLst>
                <a:glow rad="736600">
                  <a:srgbClr val="008000">
                    <a:alpha val="40000"/>
                  </a:srgbClr>
                </a:glow>
                <a:outerShdw blurRad="723900" dist="38100" dir="2700000" sx="135000" sy="135000" algn="tl">
                  <a:srgbClr val="008000">
                    <a:alpha val="18000"/>
                  </a:srgbClr>
                </a:outerShdw>
              </a:effectLst>
              <a:latin typeface="Franklin Gothic Demi" panose="020B0703020102020204" pitchFamily="34" charset="0"/>
              <a:cs typeface="Arial" panose="020B0604020202020204" pitchFamily="34" charset="0"/>
            </a:endParaRPr>
          </a:p>
        </p:txBody>
      </p:sp>
      <p:sp>
        <p:nvSpPr>
          <p:cNvPr id="11" name="CuadroTexto 10"/>
          <p:cNvSpPr txBox="1"/>
          <p:nvPr/>
        </p:nvSpPr>
        <p:spPr>
          <a:xfrm>
            <a:off x="6041795" y="1661360"/>
            <a:ext cx="6150205" cy="1692771"/>
          </a:xfrm>
          <a:prstGeom prst="rect">
            <a:avLst/>
          </a:prstGeom>
          <a:noFill/>
          <a:ln>
            <a:noFill/>
          </a:ln>
        </p:spPr>
        <p:txBody>
          <a:bodyPr wrap="square" rtlCol="0">
            <a:spAutoFit/>
          </a:bodyPr>
          <a:lstStyle/>
          <a:p>
            <a:r>
              <a:rPr lang="en-US" sz="10400" dirty="0" smtClean="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effectLst>
                  <a:outerShdw blurRad="38100" dist="38100" dir="2700000" algn="tl">
                    <a:srgbClr val="000000">
                      <a:alpha val="43137"/>
                    </a:srgbClr>
                  </a:outerShdw>
                </a:effectLst>
                <a:latin typeface="Brannboll Ny Personal Use Only" panose="02000000000000000000" pitchFamily="2" charset="0"/>
              </a:rPr>
              <a:t>Destapa el</a:t>
            </a:r>
          </a:p>
        </p:txBody>
      </p:sp>
      <p:sp>
        <p:nvSpPr>
          <p:cNvPr id="10" name="Rectángulo 9"/>
          <p:cNvSpPr/>
          <p:nvPr/>
        </p:nvSpPr>
        <p:spPr>
          <a:xfrm>
            <a:off x="8217124" y="3673036"/>
            <a:ext cx="184731" cy="1569660"/>
          </a:xfrm>
          <a:prstGeom prst="rect">
            <a:avLst/>
          </a:prstGeom>
        </p:spPr>
        <p:txBody>
          <a:bodyPr wrap="none">
            <a:spAutoFit/>
          </a:bodyPr>
          <a:lstStyle/>
          <a:p>
            <a:endParaRPr lang="en-US" sz="9600" dirty="0" smtClean="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effectLst>
                <a:outerShdw blurRad="38100" dist="38100" dir="2700000" algn="tl">
                  <a:srgbClr val="000000">
                    <a:alpha val="43137"/>
                  </a:srgbClr>
                </a:outerShdw>
              </a:effectLst>
              <a:latin typeface="Brannboll Ny Personal Use Only" panose="02000000000000000000" pitchFamily="2" charset="0"/>
            </a:endParaRPr>
          </a:p>
        </p:txBody>
      </p:sp>
      <p:sp>
        <p:nvSpPr>
          <p:cNvPr id="16" name="Rectángulo 15"/>
          <p:cNvSpPr/>
          <p:nvPr/>
        </p:nvSpPr>
        <p:spPr>
          <a:xfrm>
            <a:off x="6365742" y="2630579"/>
            <a:ext cx="4932761" cy="1569660"/>
          </a:xfrm>
          <a:prstGeom prst="rect">
            <a:avLst/>
          </a:prstGeom>
        </p:spPr>
        <p:txBody>
          <a:bodyPr wrap="none">
            <a:spAutoFit/>
          </a:bodyPr>
          <a:lstStyle/>
          <a:p>
            <a:r>
              <a:rPr lang="en-US" sz="9600" dirty="0" smtClean="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effectLst>
                  <a:outerShdw blurRad="38100" dist="38100" dir="2700000" algn="tl">
                    <a:srgbClr val="000000">
                      <a:alpha val="43137"/>
                    </a:srgbClr>
                  </a:outerShdw>
                </a:effectLst>
                <a:latin typeface="Brannboll Ny Personal Use Only" panose="02000000000000000000" pitchFamily="2" charset="0"/>
              </a:rPr>
              <a:t>hemisferio </a:t>
            </a:r>
            <a:endParaRPr lang="en-US" dirty="0"/>
          </a:p>
        </p:txBody>
      </p:sp>
      <p:sp>
        <p:nvSpPr>
          <p:cNvPr id="17" name="Rectángulo 16"/>
          <p:cNvSpPr/>
          <p:nvPr/>
        </p:nvSpPr>
        <p:spPr>
          <a:xfrm>
            <a:off x="6535766" y="3499287"/>
            <a:ext cx="5091458" cy="2215991"/>
          </a:xfrm>
          <a:prstGeom prst="rect">
            <a:avLst/>
          </a:prstGeom>
        </p:spPr>
        <p:txBody>
          <a:bodyPr wrap="none">
            <a:spAutoFit/>
          </a:bodyPr>
          <a:lstStyle/>
          <a:p>
            <a:r>
              <a:rPr lang="en-US" sz="13800" dirty="0" smtClean="0">
                <a:ln>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effectLst>
                  <a:outerShdw blurRad="38100" dist="38100" dir="2700000" algn="tl">
                    <a:srgbClr val="000000">
                      <a:alpha val="43137"/>
                    </a:srgbClr>
                  </a:outerShdw>
                </a:effectLst>
                <a:latin typeface="Brannboll Ny Personal Use Only" panose="02000000000000000000" pitchFamily="2" charset="0"/>
              </a:rPr>
              <a:t>Grolsch</a:t>
            </a:r>
            <a:endParaRPr lang="en-US" sz="2000" dirty="0"/>
          </a:p>
        </p:txBody>
      </p:sp>
    </p:spTree>
    <p:extLst>
      <p:ext uri="{BB962C8B-B14F-4D97-AF65-F5344CB8AC3E}">
        <p14:creationId xmlns:p14="http://schemas.microsoft.com/office/powerpoint/2010/main" val="155036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t="339" r="47641" b="666"/>
          <a:stretch/>
        </p:blipFill>
        <p:spPr>
          <a:xfrm rot="5400000">
            <a:off x="4886918" y="-442577"/>
            <a:ext cx="2418166" cy="12192000"/>
          </a:xfrm>
          <a:prstGeom prst="rect">
            <a:avLst/>
          </a:prstGeom>
        </p:spPr>
      </p:pic>
      <p:sp>
        <p:nvSpPr>
          <p:cNvPr id="37" name="Rectángulo 36"/>
          <p:cNvSpPr/>
          <p:nvPr/>
        </p:nvSpPr>
        <p:spPr>
          <a:xfrm>
            <a:off x="1" y="0"/>
            <a:ext cx="12192000" cy="6858000"/>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sp>
        <p:nvSpPr>
          <p:cNvPr id="15" name="Rectángulo 14"/>
          <p:cNvSpPr/>
          <p:nvPr/>
        </p:nvSpPr>
        <p:spPr>
          <a:xfrm>
            <a:off x="2400643" y="1707277"/>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pic>
        <p:nvPicPr>
          <p:cNvPr id="28" name="Picture 2" descr="http://sffs.org/Images/GROLSCH-Badg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4554462" y="-76636"/>
            <a:ext cx="13910210" cy="3216265"/>
          </a:xfrm>
          <a:prstGeom prst="rect">
            <a:avLst/>
          </a:prstGeom>
          <a:noFill/>
          <a:ln>
            <a:noFill/>
          </a:ln>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¿Qué es?</a:t>
            </a: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31" name="Rectángulo 30"/>
          <p:cNvSpPr/>
          <p:nvPr/>
        </p:nvSpPr>
        <p:spPr>
          <a:xfrm rot="10631659">
            <a:off x="222644" y="102819"/>
            <a:ext cx="723275" cy="1569660"/>
          </a:xfrm>
          <a:prstGeom prst="rect">
            <a:avLst/>
          </a:prstGeom>
        </p:spPr>
        <p:txBody>
          <a:bodyPr wrap="none">
            <a:spAutoFit/>
          </a:bodyPr>
          <a:lstStyle/>
          <a:p>
            <a:r>
              <a:rPr lang="en-US" sz="9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dirty="0"/>
          </a:p>
        </p:txBody>
      </p:sp>
      <p:sp>
        <p:nvSpPr>
          <p:cNvPr id="2048" name="CuadroTexto 2047"/>
          <p:cNvSpPr txBox="1"/>
          <p:nvPr/>
        </p:nvSpPr>
        <p:spPr>
          <a:xfrm>
            <a:off x="524933" y="1978947"/>
            <a:ext cx="11238624" cy="3785652"/>
          </a:xfrm>
          <a:prstGeom prst="rect">
            <a:avLst/>
          </a:prstGeom>
          <a:noFill/>
        </p:spPr>
        <p:txBody>
          <a:bodyPr wrap="square" rtlCol="0">
            <a:spAutoFit/>
          </a:bodyPr>
          <a:lstStyle/>
          <a:p>
            <a:pPr algn="ctr"/>
            <a:r>
              <a:rPr lang="es-CO" sz="3200" dirty="0" smtClean="0">
                <a:solidFill>
                  <a:schemeClr val="bg1"/>
                </a:solidFill>
                <a:latin typeface="Franklin Gothic Book" panose="020B0503020102020204" pitchFamily="34" charset="0"/>
              </a:rPr>
              <a:t>El hemisferio Grolsch es música, es pintura, es poesía, es cine, es expresión, color, sonido, sabor... </a:t>
            </a:r>
          </a:p>
          <a:p>
            <a:pPr algn="ctr"/>
            <a:endParaRPr lang="es-CO" sz="3200" dirty="0" smtClean="0">
              <a:solidFill>
                <a:schemeClr val="bg1"/>
              </a:solidFill>
              <a:latin typeface="Franklin Gothic Book" panose="020B0503020102020204" pitchFamily="34" charset="0"/>
            </a:endParaRPr>
          </a:p>
          <a:p>
            <a:pPr algn="ctr"/>
            <a:r>
              <a:rPr lang="es-CO" sz="4000" dirty="0" smtClean="0">
                <a:solidFill>
                  <a:schemeClr val="bg1"/>
                </a:solidFill>
                <a:latin typeface="Franklin Gothic Book" panose="020B0503020102020204" pitchFamily="34" charset="0"/>
              </a:rPr>
              <a:t>El hemisferio Grolsch será el vehículo perfecto para destapar la creatividad.</a:t>
            </a:r>
          </a:p>
          <a:p>
            <a:pPr algn="ctr"/>
            <a:endParaRPr lang="es-CO" sz="3200" dirty="0">
              <a:solidFill>
                <a:schemeClr val="bg1"/>
              </a:solidFill>
              <a:latin typeface="Franklin Gothic Book" panose="020B0503020102020204" pitchFamily="34" charset="0"/>
            </a:endParaRPr>
          </a:p>
          <a:p>
            <a:pPr algn="ctr"/>
            <a:endParaRPr lang="es-CO" sz="3200" dirty="0" smtClean="0">
              <a:solidFill>
                <a:schemeClr val="bg1"/>
              </a:solidFill>
              <a:latin typeface="Franklin Gothic Book" panose="020B0503020102020204" pitchFamily="34" charset="0"/>
            </a:endParaRPr>
          </a:p>
        </p:txBody>
      </p:sp>
      <p:sp>
        <p:nvSpPr>
          <p:cNvPr id="2" name="Rectángulo 1"/>
          <p:cNvSpPr/>
          <p:nvPr/>
        </p:nvSpPr>
        <p:spPr>
          <a:xfrm>
            <a:off x="1987536" y="5068648"/>
            <a:ext cx="8528064" cy="584775"/>
          </a:xfrm>
          <a:prstGeom prst="rect">
            <a:avLst/>
          </a:prstGeom>
          <a:solidFill>
            <a:srgbClr val="008000">
              <a:alpha val="81176"/>
            </a:srgbClr>
          </a:solidFill>
        </p:spPr>
        <p:txBody>
          <a:bodyPr wrap="square">
            <a:spAutoFit/>
          </a:bodyPr>
          <a:lstStyle/>
          <a:p>
            <a:pPr algn="ctr"/>
            <a:r>
              <a:rPr lang="es-CO" sz="3200" b="1" dirty="0" smtClean="0">
                <a:solidFill>
                  <a:schemeClr val="bg1"/>
                </a:solidFill>
                <a:latin typeface="Franklin Gothic Book" panose="020B0503020102020204" pitchFamily="34" charset="0"/>
              </a:rPr>
              <a:t>El hemisferio Grolsch se destapará en 3 fases.</a:t>
            </a:r>
          </a:p>
        </p:txBody>
      </p:sp>
    </p:spTree>
    <p:extLst>
      <p:ext uri="{BB962C8B-B14F-4D97-AF65-F5344CB8AC3E}">
        <p14:creationId xmlns:p14="http://schemas.microsoft.com/office/powerpoint/2010/main" val="270557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1" y="0"/>
            <a:ext cx="12192000" cy="6858000"/>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sp>
        <p:nvSpPr>
          <p:cNvPr id="15" name="Rectángulo 14"/>
          <p:cNvSpPr/>
          <p:nvPr/>
        </p:nvSpPr>
        <p:spPr>
          <a:xfrm>
            <a:off x="2400643" y="1707277"/>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pic>
        <p:nvPicPr>
          <p:cNvPr id="28" name="Picture 2" descr="http://sffs.org/Images/GROLSCH-Badge_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grpSp>
        <p:nvGrpSpPr>
          <p:cNvPr id="2049" name="Grupo 2048"/>
          <p:cNvGrpSpPr/>
          <p:nvPr/>
        </p:nvGrpSpPr>
        <p:grpSpPr>
          <a:xfrm>
            <a:off x="-1565810" y="-883"/>
            <a:ext cx="13910210" cy="3216265"/>
            <a:chOff x="-1565810" y="-883"/>
            <a:chExt cx="13910210" cy="3216265"/>
          </a:xfrm>
        </p:grpSpPr>
        <p:sp>
          <p:nvSpPr>
            <p:cNvPr id="38" name="CuadroTexto 37"/>
            <p:cNvSpPr txBox="1"/>
            <p:nvPr/>
          </p:nvSpPr>
          <p:spPr>
            <a:xfrm>
              <a:off x="-1565810" y="-883"/>
              <a:ext cx="13910210" cy="3216265"/>
            </a:xfrm>
            <a:prstGeom prst="rect">
              <a:avLst/>
            </a:prstGeom>
            <a:noFill/>
            <a:ln>
              <a:noFill/>
            </a:ln>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¿Cómo lo haremos?</a:t>
              </a: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31" name="Rectángulo 30"/>
            <p:cNvSpPr/>
            <p:nvPr/>
          </p:nvSpPr>
          <p:spPr>
            <a:xfrm rot="10631659">
              <a:off x="163296" y="120856"/>
              <a:ext cx="723275" cy="1569660"/>
            </a:xfrm>
            <a:prstGeom prst="rect">
              <a:avLst/>
            </a:prstGeom>
          </p:spPr>
          <p:txBody>
            <a:bodyPr wrap="none">
              <a:spAutoFit/>
            </a:bodyPr>
            <a:lstStyle/>
            <a:p>
              <a:r>
                <a:rPr lang="en-US" sz="9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dirty="0"/>
            </a:p>
          </p:txBody>
        </p:sp>
      </p:grpSp>
      <p:sp>
        <p:nvSpPr>
          <p:cNvPr id="2048" name="CuadroTexto 2047"/>
          <p:cNvSpPr txBox="1"/>
          <p:nvPr/>
        </p:nvSpPr>
        <p:spPr>
          <a:xfrm>
            <a:off x="-1565810" y="1811372"/>
            <a:ext cx="11226800" cy="2000548"/>
          </a:xfrm>
          <a:prstGeom prst="rect">
            <a:avLst/>
          </a:prstGeom>
          <a:noFill/>
        </p:spPr>
        <p:txBody>
          <a:bodyPr wrap="square" rtlCol="0">
            <a:spAutoFit/>
          </a:bodyPr>
          <a:lstStyle/>
          <a:p>
            <a:pPr algn="ctr"/>
            <a:endParaRPr lang="es-CO" sz="2800" dirty="0" smtClean="0">
              <a:solidFill>
                <a:schemeClr val="bg1"/>
              </a:solidFill>
              <a:latin typeface="Franklin Gothic Book" panose="020B0503020102020204" pitchFamily="34" charset="0"/>
            </a:endParaRPr>
          </a:p>
          <a:p>
            <a:pPr algn="ctr"/>
            <a:endParaRPr lang="es-CO" sz="3200" dirty="0" smtClean="0">
              <a:solidFill>
                <a:schemeClr val="bg1"/>
              </a:solidFill>
              <a:latin typeface="Franklin Gothic Book" panose="020B0503020102020204" pitchFamily="34" charset="0"/>
            </a:endParaRPr>
          </a:p>
          <a:p>
            <a:pPr algn="ctr"/>
            <a:endParaRPr lang="es-CO" sz="3200" dirty="0" smtClean="0">
              <a:solidFill>
                <a:schemeClr val="bg1"/>
              </a:solidFill>
              <a:latin typeface="Franklin Gothic Book" panose="020B0503020102020204" pitchFamily="34" charset="0"/>
            </a:endParaRPr>
          </a:p>
          <a:p>
            <a:pPr algn="ctr"/>
            <a:endParaRPr lang="es-CO" sz="3200" dirty="0">
              <a:solidFill>
                <a:schemeClr val="bg1"/>
              </a:solidFill>
              <a:latin typeface="Franklin Gothic Book" panose="020B0503020102020204" pitchFamily="34" charset="0"/>
            </a:endParaRPr>
          </a:p>
        </p:txBody>
      </p:sp>
      <p:sp>
        <p:nvSpPr>
          <p:cNvPr id="2052" name="Elipse 2051"/>
          <p:cNvSpPr/>
          <p:nvPr/>
        </p:nvSpPr>
        <p:spPr>
          <a:xfrm>
            <a:off x="125312" y="1489781"/>
            <a:ext cx="1405466" cy="1227050"/>
          </a:xfrm>
          <a:prstGeom prst="ellipse">
            <a:avLst/>
          </a:prstGeom>
          <a:solidFill>
            <a:schemeClr val="bg1">
              <a:lumMod val="7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Franklin Gothic Demi" panose="020B0703020102020204" pitchFamily="34" charset="0"/>
              </a:rPr>
              <a:t>1</a:t>
            </a:r>
            <a:endParaRPr lang="en-US" sz="6000" b="1" dirty="0">
              <a:latin typeface="Franklin Gothic Demi" panose="020B0703020102020204" pitchFamily="34" charset="0"/>
            </a:endParaRPr>
          </a:p>
        </p:txBody>
      </p:sp>
      <p:grpSp>
        <p:nvGrpSpPr>
          <p:cNvPr id="2068" name="Grupo 2067"/>
          <p:cNvGrpSpPr/>
          <p:nvPr/>
        </p:nvGrpSpPr>
        <p:grpSpPr>
          <a:xfrm>
            <a:off x="3817" y="2666032"/>
            <a:ext cx="3365917" cy="4208789"/>
            <a:chOff x="122349" y="2716831"/>
            <a:chExt cx="3365917" cy="4208789"/>
          </a:xfrm>
        </p:grpSpPr>
        <p:pic>
          <p:nvPicPr>
            <p:cNvPr id="2054" name="Imagen 205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151" y1="60143" x2="93296" y2="75857"/>
                          <a14:foregroundMark x1="84916" y1="32857" x2="89385" y2="68286"/>
                          <a14:foregroundMark x1="75791" y1="84000" x2="75791" y2="88143"/>
                          <a14:foregroundMark x1="65177" y1="92143" x2="81937" y2="95143"/>
                        </a14:backgroundRemoval>
                      </a14:imgEffect>
                    </a14:imgLayer>
                  </a14:imgProps>
                </a:ext>
                <a:ext uri="{28A0092B-C50C-407E-A947-70E740481C1C}">
                  <a14:useLocalDpi xmlns:a14="http://schemas.microsoft.com/office/drawing/2010/main" val="0"/>
                </a:ext>
              </a:extLst>
            </a:blip>
            <a:stretch>
              <a:fillRect/>
            </a:stretch>
          </p:blipFill>
          <p:spPr>
            <a:xfrm flipH="1">
              <a:off x="122349" y="2716831"/>
              <a:ext cx="3365917" cy="4208789"/>
            </a:xfrm>
            <a:prstGeom prst="rect">
              <a:avLst/>
            </a:prstGeom>
          </p:spPr>
        </p:pic>
        <p:sp>
          <p:nvSpPr>
            <p:cNvPr id="2055" name="Forma libre 2054"/>
            <p:cNvSpPr/>
            <p:nvPr/>
          </p:nvSpPr>
          <p:spPr>
            <a:xfrm>
              <a:off x="795867" y="3793067"/>
              <a:ext cx="1964266" cy="2269066"/>
            </a:xfrm>
            <a:custGeom>
              <a:avLst/>
              <a:gdLst>
                <a:gd name="connsiteX0" fmla="*/ 0 w 1964266"/>
                <a:gd name="connsiteY0" fmla="*/ 304800 h 2269066"/>
                <a:gd name="connsiteX1" fmla="*/ 1473200 w 1964266"/>
                <a:gd name="connsiteY1" fmla="*/ 0 h 2269066"/>
                <a:gd name="connsiteX2" fmla="*/ 1964266 w 1964266"/>
                <a:gd name="connsiteY2" fmla="*/ 1862666 h 2269066"/>
                <a:gd name="connsiteX3" fmla="*/ 457200 w 1964266"/>
                <a:gd name="connsiteY3" fmla="*/ 2269066 h 2269066"/>
                <a:gd name="connsiteX4" fmla="*/ 0 w 1964266"/>
                <a:gd name="connsiteY4" fmla="*/ 304800 h 226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66" h="2269066">
                  <a:moveTo>
                    <a:pt x="0" y="304800"/>
                  </a:moveTo>
                  <a:lnTo>
                    <a:pt x="1473200" y="0"/>
                  </a:lnTo>
                  <a:lnTo>
                    <a:pt x="1964266" y="1862666"/>
                  </a:lnTo>
                  <a:lnTo>
                    <a:pt x="457200" y="2269066"/>
                  </a:lnTo>
                  <a:lnTo>
                    <a:pt x="0" y="3048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pic>
          <p:nvPicPr>
            <p:cNvPr id="2057" name="Imagen 2056"/>
            <p:cNvPicPr>
              <a:picLocks noChangeAspect="1"/>
            </p:cNvPicPr>
            <p:nvPr/>
          </p:nvPicPr>
          <p:blipFill rotWithShape="1">
            <a:blip r:embed="rId5"/>
            <a:srcRect b="40291"/>
            <a:stretch/>
          </p:blipFill>
          <p:spPr>
            <a:xfrm rot="20717352">
              <a:off x="414746" y="4206399"/>
              <a:ext cx="2781119" cy="1660581"/>
            </a:xfrm>
            <a:prstGeom prst="rect">
              <a:avLst/>
            </a:prstGeom>
          </p:spPr>
        </p:pic>
        <p:cxnSp>
          <p:nvCxnSpPr>
            <p:cNvPr id="2059" name="Conector recto 2058"/>
            <p:cNvCxnSpPr/>
            <p:nvPr/>
          </p:nvCxnSpPr>
          <p:spPr>
            <a:xfrm>
              <a:off x="947352" y="4399479"/>
              <a:ext cx="430112" cy="1129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188228" y="4099677"/>
              <a:ext cx="340722" cy="2491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flipH="1">
              <a:off x="1702035" y="3908039"/>
              <a:ext cx="16996" cy="35378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1851711" y="4041086"/>
              <a:ext cx="272178" cy="3077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2" descr="http://sffs.org/Images/GROLSCH-Badge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997">
              <a:off x="1484674" y="5085330"/>
              <a:ext cx="734075" cy="448519"/>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p:cNvSpPr txBox="1"/>
          <p:nvPr/>
        </p:nvSpPr>
        <p:spPr>
          <a:xfrm>
            <a:off x="2204296" y="1595581"/>
            <a:ext cx="9894474" cy="4031873"/>
          </a:xfrm>
          <a:prstGeom prst="rect">
            <a:avLst/>
          </a:prstGeom>
          <a:noFill/>
        </p:spPr>
        <p:txBody>
          <a:bodyPr wrap="square" rtlCol="0">
            <a:spAutoFit/>
          </a:bodyPr>
          <a:lstStyle/>
          <a:p>
            <a:pPr algn="r"/>
            <a:r>
              <a:rPr lang="es-CO" sz="2800" dirty="0" smtClean="0">
                <a:solidFill>
                  <a:schemeClr val="bg1"/>
                </a:solidFill>
                <a:latin typeface="Franklin Gothic Book" panose="020B0503020102020204" pitchFamily="34" charset="0"/>
              </a:rPr>
              <a:t>Desarrollaremos una APP de Facebook que será el inicio para destapar el hemisferio Grolsch, esta permitirá al usuario unirse a una comunidad única y creativa donde podrá crear contenido artístico con los elementos icónicos de Grolsch, como el sonido de la tapa para realizar canciones y proponer diseños que los otros usuarios puedan descargar para material de merchandising dándoles el crédito.</a:t>
            </a:r>
          </a:p>
          <a:p>
            <a:pPr algn="r"/>
            <a:endParaRPr lang="es-CO" sz="2800" dirty="0" smtClean="0">
              <a:solidFill>
                <a:schemeClr val="bg1"/>
              </a:solidFill>
              <a:latin typeface="Franklin Gothic Book" panose="020B0503020102020204" pitchFamily="34" charset="0"/>
            </a:endParaRPr>
          </a:p>
          <a:p>
            <a:pPr algn="r"/>
            <a:endParaRPr lang="es-CO" sz="3200" dirty="0">
              <a:solidFill>
                <a:schemeClr val="bg1"/>
              </a:solidFill>
              <a:latin typeface="Franklin Gothic Book" panose="020B0503020102020204" pitchFamily="34" charset="0"/>
            </a:endParaRPr>
          </a:p>
        </p:txBody>
      </p:sp>
      <p:sp>
        <p:nvSpPr>
          <p:cNvPr id="66" name="CuadroTexto 65"/>
          <p:cNvSpPr txBox="1"/>
          <p:nvPr/>
        </p:nvSpPr>
        <p:spPr>
          <a:xfrm>
            <a:off x="2678676" y="4751163"/>
            <a:ext cx="9381383" cy="2123658"/>
          </a:xfrm>
          <a:prstGeom prst="rect">
            <a:avLst/>
          </a:prstGeom>
          <a:noFill/>
        </p:spPr>
        <p:txBody>
          <a:bodyPr wrap="square" rtlCol="0">
            <a:spAutoFit/>
          </a:bodyPr>
          <a:lstStyle/>
          <a:p>
            <a:pPr algn="r"/>
            <a:r>
              <a:rPr lang="es-CO" sz="2400" dirty="0" smtClean="0">
                <a:solidFill>
                  <a:schemeClr val="bg1"/>
                </a:solidFill>
                <a:latin typeface="Franklin Gothic Book" panose="020B0503020102020204" pitchFamily="34" charset="0"/>
              </a:rPr>
              <a:t>Esta APP dispondrá de contenido exclusivo de todos sus artistas aliados que los usuarios podrán descargar como Merchandising para identificarse como habitante del hemisferio Grolsch. </a:t>
            </a:r>
          </a:p>
          <a:p>
            <a:pPr algn="r"/>
            <a:endParaRPr lang="es-CO" sz="2800" dirty="0" smtClean="0">
              <a:solidFill>
                <a:schemeClr val="bg1"/>
              </a:solidFill>
              <a:latin typeface="Franklin Gothic Book" panose="020B0503020102020204" pitchFamily="34" charset="0"/>
            </a:endParaRPr>
          </a:p>
          <a:p>
            <a:pPr algn="r"/>
            <a:endParaRPr lang="es-CO" sz="32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292141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1" y="0"/>
            <a:ext cx="12192000" cy="6858000"/>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sp>
        <p:nvSpPr>
          <p:cNvPr id="15" name="Rectángulo 14"/>
          <p:cNvSpPr/>
          <p:nvPr/>
        </p:nvSpPr>
        <p:spPr>
          <a:xfrm>
            <a:off x="2400643" y="1707277"/>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pic>
        <p:nvPicPr>
          <p:cNvPr id="28" name="Picture 2" descr="http://sffs.org/Images/GROLSCH-Badge_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grpSp>
        <p:nvGrpSpPr>
          <p:cNvPr id="2049" name="Grupo 2048"/>
          <p:cNvGrpSpPr/>
          <p:nvPr/>
        </p:nvGrpSpPr>
        <p:grpSpPr>
          <a:xfrm>
            <a:off x="-1379544" y="-256945"/>
            <a:ext cx="13910210" cy="3216265"/>
            <a:chOff x="-1379544" y="-256945"/>
            <a:chExt cx="13910210" cy="3216265"/>
          </a:xfrm>
        </p:grpSpPr>
        <p:sp>
          <p:nvSpPr>
            <p:cNvPr id="38" name="CuadroTexto 37"/>
            <p:cNvSpPr txBox="1"/>
            <p:nvPr/>
          </p:nvSpPr>
          <p:spPr>
            <a:xfrm>
              <a:off x="-1379544" y="-256945"/>
              <a:ext cx="13910210" cy="3216265"/>
            </a:xfrm>
            <a:prstGeom prst="rect">
              <a:avLst/>
            </a:prstGeom>
            <a:noFill/>
            <a:ln>
              <a:noFill/>
            </a:ln>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¿Cómo lo haremos</a:t>
              </a:r>
              <a:r>
                <a:rPr lang="en-US" sz="11500" dirty="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endParaRP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31" name="Rectángulo 30"/>
            <p:cNvSpPr/>
            <p:nvPr/>
          </p:nvSpPr>
          <p:spPr>
            <a:xfrm rot="10631659">
              <a:off x="466407" y="-130506"/>
              <a:ext cx="723275" cy="1569660"/>
            </a:xfrm>
            <a:prstGeom prst="rect">
              <a:avLst/>
            </a:prstGeom>
          </p:spPr>
          <p:txBody>
            <a:bodyPr wrap="none">
              <a:spAutoFit/>
            </a:bodyPr>
            <a:lstStyle/>
            <a:p>
              <a:r>
                <a:rPr lang="en-US" sz="9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dirty="0"/>
            </a:p>
          </p:txBody>
        </p:sp>
      </p:grpSp>
      <p:sp>
        <p:nvSpPr>
          <p:cNvPr id="2048" name="CuadroTexto 2047"/>
          <p:cNvSpPr txBox="1"/>
          <p:nvPr/>
        </p:nvSpPr>
        <p:spPr>
          <a:xfrm>
            <a:off x="1530777" y="1378860"/>
            <a:ext cx="10620578" cy="1569660"/>
          </a:xfrm>
          <a:prstGeom prst="rect">
            <a:avLst/>
          </a:prstGeom>
          <a:noFill/>
        </p:spPr>
        <p:txBody>
          <a:bodyPr wrap="square" rtlCol="0">
            <a:spAutoFit/>
          </a:bodyPr>
          <a:lstStyle/>
          <a:p>
            <a:pPr algn="ctr"/>
            <a:endParaRPr lang="es-CO" sz="3200" dirty="0" smtClean="0">
              <a:solidFill>
                <a:schemeClr val="bg1"/>
              </a:solidFill>
              <a:latin typeface="Franklin Gothic Book" panose="020B0503020102020204" pitchFamily="34" charset="0"/>
            </a:endParaRPr>
          </a:p>
          <a:p>
            <a:pPr algn="ctr"/>
            <a:endParaRPr lang="es-CO" sz="3200" dirty="0" smtClean="0">
              <a:solidFill>
                <a:schemeClr val="bg1"/>
              </a:solidFill>
              <a:latin typeface="Franklin Gothic Book" panose="020B0503020102020204" pitchFamily="34" charset="0"/>
            </a:endParaRPr>
          </a:p>
          <a:p>
            <a:pPr algn="ctr"/>
            <a:endParaRPr lang="es-CO" sz="3200" dirty="0">
              <a:solidFill>
                <a:schemeClr val="bg1"/>
              </a:solidFill>
              <a:latin typeface="Franklin Gothic Book" panose="020B0503020102020204" pitchFamily="34" charset="0"/>
            </a:endParaRPr>
          </a:p>
        </p:txBody>
      </p:sp>
      <p:sp>
        <p:nvSpPr>
          <p:cNvPr id="10" name="Elipse 9"/>
          <p:cNvSpPr/>
          <p:nvPr/>
        </p:nvSpPr>
        <p:spPr>
          <a:xfrm>
            <a:off x="125311" y="1340450"/>
            <a:ext cx="1405466" cy="1227050"/>
          </a:xfrm>
          <a:prstGeom prst="ellipse">
            <a:avLst/>
          </a:prstGeom>
          <a:solidFill>
            <a:schemeClr val="bg1">
              <a:lumMod val="7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Franklin Gothic Demi" panose="020B0703020102020204" pitchFamily="34" charset="0"/>
              </a:rPr>
              <a:t>2</a:t>
            </a:r>
            <a:endParaRPr lang="en-US" sz="6000" b="1" dirty="0">
              <a:latin typeface="Franklin Gothic Demi" panose="020B0703020102020204" pitchFamily="34" charset="0"/>
            </a:endParaRPr>
          </a:p>
        </p:txBody>
      </p:sp>
      <p:sp>
        <p:nvSpPr>
          <p:cNvPr id="3" name="CuadroTexto 2"/>
          <p:cNvSpPr txBox="1"/>
          <p:nvPr/>
        </p:nvSpPr>
        <p:spPr>
          <a:xfrm>
            <a:off x="6358848" y="4421106"/>
            <a:ext cx="5787062" cy="1384995"/>
          </a:xfrm>
          <a:prstGeom prst="rect">
            <a:avLst/>
          </a:prstGeom>
          <a:noFill/>
        </p:spPr>
        <p:txBody>
          <a:bodyPr wrap="square" rtlCol="0">
            <a:spAutoFit/>
          </a:bodyPr>
          <a:lstStyle>
            <a:defPPr>
              <a:defRPr lang="es-CO"/>
            </a:defPPr>
            <a:lvl1pPr algn="ctr">
              <a:defRPr sz="2800">
                <a:solidFill>
                  <a:schemeClr val="bg1"/>
                </a:solidFill>
                <a:latin typeface="Franklin Gothic Book" panose="020B0503020102020204" pitchFamily="34" charset="0"/>
              </a:defRPr>
            </a:lvl1pPr>
          </a:lstStyle>
          <a:p>
            <a:r>
              <a:rPr lang="es-CO" dirty="0" smtClean="0"/>
              <a:t>Los participantes compartirán sus experiencias en redes con el hashtag </a:t>
            </a:r>
            <a:r>
              <a:rPr lang="es-CO" i="1" dirty="0" smtClean="0"/>
              <a:t>#HemisferioGrolsch</a:t>
            </a:r>
            <a:endParaRPr lang="es-CO" i="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02" y="2646903"/>
            <a:ext cx="9252378" cy="4907219"/>
          </a:xfrm>
          <a:prstGeom prst="rect">
            <a:avLst/>
          </a:prstGeom>
        </p:spPr>
      </p:pic>
      <p:sp>
        <p:nvSpPr>
          <p:cNvPr id="43" name="CuadroTexto 42"/>
          <p:cNvSpPr txBox="1"/>
          <p:nvPr/>
        </p:nvSpPr>
        <p:spPr>
          <a:xfrm>
            <a:off x="2400643" y="1435750"/>
            <a:ext cx="9834056" cy="2677656"/>
          </a:xfrm>
          <a:prstGeom prst="rect">
            <a:avLst/>
          </a:prstGeom>
          <a:noFill/>
        </p:spPr>
        <p:txBody>
          <a:bodyPr wrap="square" rtlCol="0">
            <a:spAutoFit/>
          </a:bodyPr>
          <a:lstStyle/>
          <a:p>
            <a:pPr algn="ctr"/>
            <a:r>
              <a:rPr lang="es-CO" sz="2400" dirty="0" smtClean="0">
                <a:solidFill>
                  <a:schemeClr val="bg1"/>
                </a:solidFill>
                <a:latin typeface="Franklin Gothic Book" panose="020B0503020102020204" pitchFamily="34" charset="0"/>
              </a:rPr>
              <a:t>Llevaremos el Hemisferio Grolsch a un espacio real que construiremos en una móvil con estética vintage la cual irá recorriendo los puntos más importantes para encontrar al target, una vez ingresen en él los usuarios podrán interactuar con diferentes expresiones artísticas, en él encontrarán desconectados con artistas locales, pintura en vivo, proyecciones de cortos, convirtiéndolo en un referente de arte y cultura dentro de la escena.</a:t>
            </a:r>
            <a:endParaRPr lang="es-CO" sz="2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0202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1" y="0"/>
            <a:ext cx="12192000" cy="6858000"/>
          </a:xfrm>
          <a:prstGeom prst="rect">
            <a:avLst/>
          </a:prstGeom>
          <a:solidFill>
            <a:srgbClr val="008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C00"/>
              </a:solidFill>
            </a:endParaRPr>
          </a:p>
        </p:txBody>
      </p:sp>
      <p:sp>
        <p:nvSpPr>
          <p:cNvPr id="15" name="Rectángulo 14"/>
          <p:cNvSpPr/>
          <p:nvPr/>
        </p:nvSpPr>
        <p:spPr>
          <a:xfrm>
            <a:off x="2400643" y="1707277"/>
            <a:ext cx="184731" cy="1569660"/>
          </a:xfrm>
          <a:prstGeom prst="rect">
            <a:avLst/>
          </a:prstGeom>
        </p:spPr>
        <p:txBody>
          <a:bodyPr wrap="none">
            <a:spAutoFit/>
          </a:bodyPr>
          <a:lstStyle/>
          <a:p>
            <a:endParaRPr lang="en-US" sz="9600" dirty="0">
              <a:solidFill>
                <a:schemeClr val="bg1"/>
              </a:solidFill>
              <a:latin typeface="Franklin Gothic Demi" panose="020B0703020102020204" pitchFamily="34" charset="0"/>
            </a:endParaRPr>
          </a:p>
        </p:txBody>
      </p:sp>
      <p:pic>
        <p:nvPicPr>
          <p:cNvPr id="28" name="Picture 2" descr="http://sffs.org/Images/GROLSCH-Badge_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2842" y="5980106"/>
            <a:ext cx="1203915" cy="735591"/>
          </a:xfrm>
          <a:prstGeom prst="rect">
            <a:avLst/>
          </a:prstGeom>
          <a:noFill/>
          <a:extLst>
            <a:ext uri="{909E8E84-426E-40DD-AFC4-6F175D3DCCD1}">
              <a14:hiddenFill xmlns:a14="http://schemas.microsoft.com/office/drawing/2010/main">
                <a:solidFill>
                  <a:srgbClr val="FFFFFF"/>
                </a:solidFill>
              </a14:hiddenFill>
            </a:ext>
          </a:extLst>
        </p:spPr>
      </p:pic>
      <p:grpSp>
        <p:nvGrpSpPr>
          <p:cNvPr id="2049" name="Grupo 2048"/>
          <p:cNvGrpSpPr/>
          <p:nvPr/>
        </p:nvGrpSpPr>
        <p:grpSpPr>
          <a:xfrm>
            <a:off x="-1379544" y="-256945"/>
            <a:ext cx="13910210" cy="3216265"/>
            <a:chOff x="-1379544" y="-256945"/>
            <a:chExt cx="13910210" cy="3216265"/>
          </a:xfrm>
        </p:grpSpPr>
        <p:sp>
          <p:nvSpPr>
            <p:cNvPr id="38" name="CuadroTexto 37"/>
            <p:cNvSpPr txBox="1"/>
            <p:nvPr/>
          </p:nvSpPr>
          <p:spPr>
            <a:xfrm>
              <a:off x="-1379544" y="-256945"/>
              <a:ext cx="13910210" cy="3216265"/>
            </a:xfrm>
            <a:prstGeom prst="rect">
              <a:avLst/>
            </a:prstGeom>
            <a:noFill/>
            <a:ln>
              <a:noFill/>
            </a:ln>
          </p:spPr>
          <p:txBody>
            <a:bodyPr wrap="square" rtlCol="0">
              <a:spAutoFit/>
            </a:bodyPr>
            <a:lstStyle/>
            <a:p>
              <a:pPr algn="ctr"/>
              <a:r>
                <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rPr>
                <a:t>¿Cómo lo haremos</a:t>
              </a:r>
              <a:r>
                <a:rPr lang="en-US" sz="11500" dirty="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sz="11500" dirty="0" smtClean="0">
                <a:solidFill>
                  <a:schemeClr val="bg1"/>
                </a:solidFill>
                <a:effectLst>
                  <a:outerShdw blurRad="38100" dist="38100" dir="2700000" algn="tl">
                    <a:srgbClr val="000000">
                      <a:alpha val="43137"/>
                    </a:srgbClr>
                  </a:outerShdw>
                </a:effectLst>
                <a:latin typeface="Marcelle script" panose="03040602040607080904" pitchFamily="66" charset="0"/>
              </a:endParaRPr>
            </a:p>
            <a:p>
              <a:pPr algn="ctr"/>
              <a:endParaRPr lang="en-US" sz="8800" dirty="0">
                <a:solidFill>
                  <a:schemeClr val="bg1"/>
                </a:solidFill>
                <a:effectLst>
                  <a:outerShdw blurRad="38100" dist="38100" dir="2700000" algn="tl">
                    <a:srgbClr val="000000">
                      <a:alpha val="43137"/>
                    </a:srgbClr>
                  </a:outerShdw>
                </a:effectLst>
                <a:latin typeface="Marcelle script" panose="03040602040607080904" pitchFamily="66" charset="0"/>
              </a:endParaRPr>
            </a:p>
          </p:txBody>
        </p:sp>
        <p:sp>
          <p:nvSpPr>
            <p:cNvPr id="31" name="Rectángulo 30"/>
            <p:cNvSpPr/>
            <p:nvPr/>
          </p:nvSpPr>
          <p:spPr>
            <a:xfrm rot="10631659">
              <a:off x="466407" y="-130506"/>
              <a:ext cx="723275" cy="1569660"/>
            </a:xfrm>
            <a:prstGeom prst="rect">
              <a:avLst/>
            </a:prstGeom>
          </p:spPr>
          <p:txBody>
            <a:bodyPr wrap="none">
              <a:spAutoFit/>
            </a:bodyPr>
            <a:lstStyle/>
            <a:p>
              <a:r>
                <a:rPr lang="en-US" sz="9600" dirty="0" smtClean="0">
                  <a:solidFill>
                    <a:schemeClr val="bg1"/>
                  </a:solidFill>
                  <a:effectLst>
                    <a:outerShdw blurRad="38100" dist="38100" dir="2700000" algn="tl">
                      <a:srgbClr val="000000">
                        <a:alpha val="43137"/>
                      </a:srgbClr>
                    </a:outerShdw>
                  </a:effectLst>
                  <a:latin typeface="Marcelle script" panose="03040602040607080904" pitchFamily="66" charset="0"/>
                </a:rPr>
                <a:t>?</a:t>
              </a:r>
              <a:endParaRPr lang="en-US" dirty="0"/>
            </a:p>
          </p:txBody>
        </p:sp>
      </p:grpSp>
      <p:sp>
        <p:nvSpPr>
          <p:cNvPr id="2048" name="CuadroTexto 2047"/>
          <p:cNvSpPr txBox="1"/>
          <p:nvPr/>
        </p:nvSpPr>
        <p:spPr>
          <a:xfrm>
            <a:off x="1530777" y="1378860"/>
            <a:ext cx="10620578" cy="1569660"/>
          </a:xfrm>
          <a:prstGeom prst="rect">
            <a:avLst/>
          </a:prstGeom>
          <a:noFill/>
        </p:spPr>
        <p:txBody>
          <a:bodyPr wrap="square" rtlCol="0">
            <a:spAutoFit/>
          </a:bodyPr>
          <a:lstStyle/>
          <a:p>
            <a:pPr algn="ctr"/>
            <a:endParaRPr lang="es-CO" sz="3200" dirty="0" smtClean="0">
              <a:solidFill>
                <a:schemeClr val="bg1"/>
              </a:solidFill>
              <a:latin typeface="Franklin Gothic Book" panose="020B0503020102020204" pitchFamily="34" charset="0"/>
            </a:endParaRPr>
          </a:p>
          <a:p>
            <a:pPr algn="ctr"/>
            <a:endParaRPr lang="es-CO" sz="3200" dirty="0" smtClean="0">
              <a:solidFill>
                <a:schemeClr val="bg1"/>
              </a:solidFill>
              <a:latin typeface="Franklin Gothic Book" panose="020B0503020102020204" pitchFamily="34" charset="0"/>
            </a:endParaRPr>
          </a:p>
          <a:p>
            <a:pPr algn="ctr"/>
            <a:endParaRPr lang="es-CO" sz="3200" dirty="0">
              <a:solidFill>
                <a:schemeClr val="bg1"/>
              </a:solidFill>
              <a:latin typeface="Franklin Gothic Book" panose="020B0503020102020204" pitchFamily="34" charset="0"/>
            </a:endParaRPr>
          </a:p>
        </p:txBody>
      </p:sp>
      <p:sp>
        <p:nvSpPr>
          <p:cNvPr id="10" name="Elipse 9"/>
          <p:cNvSpPr/>
          <p:nvPr/>
        </p:nvSpPr>
        <p:spPr>
          <a:xfrm>
            <a:off x="125311" y="1340450"/>
            <a:ext cx="1405466" cy="1227050"/>
          </a:xfrm>
          <a:prstGeom prst="ellipse">
            <a:avLst/>
          </a:prstGeom>
          <a:solidFill>
            <a:schemeClr val="bg1">
              <a:lumMod val="75000"/>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Franklin Gothic Demi" panose="020B0703020102020204" pitchFamily="34" charset="0"/>
              </a:rPr>
              <a:t>3</a:t>
            </a:r>
            <a:endParaRPr lang="en-US" sz="6000" b="1" dirty="0">
              <a:latin typeface="Franklin Gothic Demi" panose="020B0703020102020204" pitchFamily="34" charset="0"/>
            </a:endParaRPr>
          </a:p>
        </p:txBody>
      </p:sp>
      <p:sp>
        <p:nvSpPr>
          <p:cNvPr id="3" name="CuadroTexto 2"/>
          <p:cNvSpPr txBox="1"/>
          <p:nvPr/>
        </p:nvSpPr>
        <p:spPr>
          <a:xfrm>
            <a:off x="5975357" y="4887423"/>
            <a:ext cx="5787062" cy="523220"/>
          </a:xfrm>
          <a:prstGeom prst="rect">
            <a:avLst/>
          </a:prstGeom>
          <a:noFill/>
        </p:spPr>
        <p:txBody>
          <a:bodyPr wrap="square" rtlCol="0">
            <a:spAutoFit/>
          </a:bodyPr>
          <a:lstStyle>
            <a:defPPr>
              <a:defRPr lang="es-CO"/>
            </a:defPPr>
            <a:lvl1pPr algn="ctr">
              <a:defRPr sz="2800">
                <a:solidFill>
                  <a:schemeClr val="bg1"/>
                </a:solidFill>
                <a:latin typeface="Franklin Gothic Book" panose="020B0503020102020204" pitchFamily="34" charset="0"/>
              </a:defRPr>
            </a:lvl1pPr>
          </a:lstStyle>
          <a:p>
            <a:r>
              <a:rPr lang="es-CO" i="1" dirty="0" smtClean="0"/>
              <a:t>#HemisferioGrolsch</a:t>
            </a:r>
            <a:endParaRPr lang="es-CO" i="1" dirty="0"/>
          </a:p>
        </p:txBody>
      </p:sp>
      <p:sp>
        <p:nvSpPr>
          <p:cNvPr id="43" name="CuadroTexto 42"/>
          <p:cNvSpPr txBox="1"/>
          <p:nvPr/>
        </p:nvSpPr>
        <p:spPr>
          <a:xfrm>
            <a:off x="2400643" y="1435750"/>
            <a:ext cx="9834056" cy="954107"/>
          </a:xfrm>
          <a:prstGeom prst="rect">
            <a:avLst/>
          </a:prstGeom>
          <a:noFill/>
        </p:spPr>
        <p:txBody>
          <a:bodyPr wrap="square" rtlCol="0">
            <a:spAutoFit/>
          </a:bodyPr>
          <a:lstStyle/>
          <a:p>
            <a:pPr algn="ctr"/>
            <a:r>
              <a:rPr lang="es-CO" sz="2800" dirty="0" smtClean="0">
                <a:solidFill>
                  <a:schemeClr val="bg1"/>
                </a:solidFill>
                <a:latin typeface="Franklin Gothic Book" panose="020B0503020102020204" pitchFamily="34" charset="0"/>
              </a:rPr>
              <a:t>La tercera fase se basará en invitar a los usuarios a contarnos cómo destapan su Hemisferio Grolsch.</a:t>
            </a:r>
            <a:endParaRPr lang="es-CO" sz="2800" dirty="0">
              <a:solidFill>
                <a:schemeClr val="bg1"/>
              </a:solidFill>
              <a:latin typeface="Franklin Gothic Book" panose="020B0503020102020204" pitchFamily="34" charset="0"/>
            </a:endParaRPr>
          </a:p>
        </p:txBody>
      </p:sp>
      <p:grpSp>
        <p:nvGrpSpPr>
          <p:cNvPr id="9" name="Grupo 8"/>
          <p:cNvGrpSpPr/>
          <p:nvPr/>
        </p:nvGrpSpPr>
        <p:grpSpPr>
          <a:xfrm>
            <a:off x="631932" y="2420057"/>
            <a:ext cx="4859241" cy="4288326"/>
            <a:chOff x="-112621" y="313604"/>
            <a:chExt cx="8128000" cy="5926666"/>
          </a:xfrm>
        </p:grpSpPr>
        <p:grpSp>
          <p:nvGrpSpPr>
            <p:cNvPr id="8" name="Grupo 7"/>
            <p:cNvGrpSpPr/>
            <p:nvPr/>
          </p:nvGrpSpPr>
          <p:grpSpPr>
            <a:xfrm>
              <a:off x="-112621" y="313604"/>
              <a:ext cx="8128000" cy="5926666"/>
              <a:chOff x="338667" y="389468"/>
              <a:chExt cx="8128000" cy="5926666"/>
            </a:xfrm>
          </p:grpSpPr>
          <p:pic>
            <p:nvPicPr>
              <p:cNvPr id="5" name="Imagen 4"/>
              <p:cNvPicPr>
                <a:picLocks noChangeAspect="1"/>
              </p:cNvPicPr>
              <p:nvPr/>
            </p:nvPicPr>
            <p:blipFill rotWithShape="1">
              <a:blip r:embed="rId3"/>
              <a:srcRect l="5751" t="8449" r="31780" b="10533"/>
              <a:stretch/>
            </p:blipFill>
            <p:spPr>
              <a:xfrm>
                <a:off x="338667" y="389468"/>
                <a:ext cx="8128000" cy="5926666"/>
              </a:xfrm>
              <a:prstGeom prst="rect">
                <a:avLst/>
              </a:prstGeom>
            </p:spPr>
          </p:pic>
          <p:pic>
            <p:nvPicPr>
              <p:cNvPr id="16" name="Imagen 15"/>
              <p:cNvPicPr>
                <a:picLocks noChangeAspect="1"/>
              </p:cNvPicPr>
              <p:nvPr/>
            </p:nvPicPr>
            <p:blipFill rotWithShape="1">
              <a:blip r:embed="rId4" cstate="print">
                <a:extLst>
                  <a:ext uri="{28A0092B-C50C-407E-A947-70E740481C1C}">
                    <a14:useLocalDpi xmlns:a14="http://schemas.microsoft.com/office/drawing/2010/main" val="0"/>
                  </a:ext>
                </a:extLst>
              </a:blip>
              <a:srcRect b="21777"/>
              <a:stretch/>
            </p:blipFill>
            <p:spPr>
              <a:xfrm>
                <a:off x="3877733" y="4652015"/>
                <a:ext cx="4470400" cy="1664119"/>
              </a:xfrm>
              <a:prstGeom prst="rect">
                <a:avLst/>
              </a:prstGeom>
              <a:solidFill>
                <a:schemeClr val="bg1">
                  <a:lumMod val="75000"/>
                </a:schemeClr>
              </a:solidFill>
            </p:spPr>
          </p:pic>
          <p:pic>
            <p:nvPicPr>
              <p:cNvPr id="17" name="Picture 2" descr="http://sffs.org/Images/GROLSCH-Badge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4218" y="4789717"/>
                <a:ext cx="1203915" cy="7355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p:cNvSpPr txBox="1"/>
            <p:nvPr/>
          </p:nvSpPr>
          <p:spPr>
            <a:xfrm>
              <a:off x="3416561" y="3921741"/>
              <a:ext cx="4318000" cy="595506"/>
            </a:xfrm>
            <a:prstGeom prst="rect">
              <a:avLst/>
            </a:prstGeom>
            <a:solidFill>
              <a:schemeClr val="bg1"/>
            </a:solidFill>
          </p:spPr>
          <p:txBody>
            <a:bodyPr wrap="square" rtlCol="0">
              <a:spAutoFit/>
            </a:bodyPr>
            <a:lstStyle/>
            <a:p>
              <a:r>
                <a:rPr lang="en-US" sz="1100" dirty="0" smtClean="0"/>
                <a:t>Cuéntamos cómo destapas tu hemisferio Grolsch. #HemisferioGrolsch</a:t>
              </a:r>
              <a:endParaRPr lang="en-US" sz="1100" dirty="0"/>
            </a:p>
          </p:txBody>
        </p:sp>
      </p:grpSp>
      <p:sp>
        <p:nvSpPr>
          <p:cNvPr id="21" name="CuadroTexto 20"/>
          <p:cNvSpPr txBox="1"/>
          <p:nvPr/>
        </p:nvSpPr>
        <p:spPr>
          <a:xfrm>
            <a:off x="6361039" y="2979701"/>
            <a:ext cx="5330193" cy="1384995"/>
          </a:xfrm>
          <a:prstGeom prst="rect">
            <a:avLst/>
          </a:prstGeom>
          <a:noFill/>
        </p:spPr>
        <p:txBody>
          <a:bodyPr wrap="square" rtlCol="0">
            <a:spAutoFit/>
          </a:bodyPr>
          <a:lstStyle/>
          <a:p>
            <a:pPr algn="ctr"/>
            <a:r>
              <a:rPr lang="es-CO" sz="2800" dirty="0" smtClean="0">
                <a:solidFill>
                  <a:schemeClr val="bg1"/>
                </a:solidFill>
                <a:latin typeface="Franklin Gothic Book" panose="020B0503020102020204" pitchFamily="34" charset="0"/>
              </a:rPr>
              <a:t>Se reconocerán las ideas más creativas en los post diarios de facebook.</a:t>
            </a:r>
            <a:endParaRPr lang="es-CO" sz="2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695523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458</Words>
  <Application>Microsoft Office PowerPoint</Application>
  <PresentationFormat>Panorámica</PresentationFormat>
  <Paragraphs>65</Paragraphs>
  <Slides>10</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[z] Arista</vt:lpstr>
      <vt:lpstr>Aharoni</vt:lpstr>
      <vt:lpstr>Arial</vt:lpstr>
      <vt:lpstr>Brannboll Ny Personal Use Only</vt:lpstr>
      <vt:lpstr>Calibri</vt:lpstr>
      <vt:lpstr>Calibri Light</vt:lpstr>
      <vt:lpstr>Franklin Gothic Book</vt:lpstr>
      <vt:lpstr>Franklin Gothic Demi</vt:lpstr>
      <vt:lpstr>Franklin Gothic Medium Cond</vt:lpstr>
      <vt:lpstr>Marcelle script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Rocha</dc:creator>
  <cp:lastModifiedBy>Laura Rocha</cp:lastModifiedBy>
  <cp:revision>88</cp:revision>
  <dcterms:created xsi:type="dcterms:W3CDTF">2015-03-21T23:25:52Z</dcterms:created>
  <dcterms:modified xsi:type="dcterms:W3CDTF">2015-03-24T00:44:55Z</dcterms:modified>
</cp:coreProperties>
</file>